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69" r:id="rId4"/>
    <p:sldId id="267" r:id="rId5"/>
    <p:sldId id="272" r:id="rId6"/>
    <p:sldId id="271" r:id="rId7"/>
    <p:sldId id="273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B050"/>
    <a:srgbClr val="CCFFCC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>
        <p:scale>
          <a:sx n="90" d="100"/>
          <a:sy n="90" d="100"/>
        </p:scale>
        <p:origin x="-768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ena.cz/fota/db/cas1r118443.jpg" TargetMode="External"/><Relationship Id="rId13" Type="http://schemas.openxmlformats.org/officeDocument/2006/relationships/hyperlink" Target="http://nezapomente.cz/images/cms/gallery/FO02095819_4622.jpg" TargetMode="External"/><Relationship Id="rId18" Type="http://schemas.openxmlformats.org/officeDocument/2006/relationships/hyperlink" Target="http://img.aktualne.centrum.cz/334/84/3348437-breznev-a-husak-na-karikature.jpg" TargetMode="External"/><Relationship Id="rId3" Type="http://schemas.openxmlformats.org/officeDocument/2006/relationships/hyperlink" Target="http://i.lidovky.cz/09/103/lngal/KKK2e9476_cudlin_listopad.jpg" TargetMode="External"/><Relationship Id="rId7" Type="http://schemas.openxmlformats.org/officeDocument/2006/relationships/hyperlink" Target="http://www.dejepis.com/img/havel.jpg" TargetMode="External"/><Relationship Id="rId12" Type="http://schemas.openxmlformats.org/officeDocument/2006/relationships/hyperlink" Target="http://img.ihned.cz/attachment.php/860/44825860/L8KB3cO6Q5M9x0JjFHbSefvEDgVuazCW/FO02034245.jpg" TargetMode="External"/><Relationship Id="rId17" Type="http://schemas.openxmlformats.org/officeDocument/2006/relationships/hyperlink" Target="http://vera-tydlitatova.eblog.cz/wp-content/uploads/eblog.cz/vera-tydlitatova/palach2.jpg" TargetMode="External"/><Relationship Id="rId2" Type="http://schemas.openxmlformats.org/officeDocument/2006/relationships/hyperlink" Target="http://i.lidovky.cz/09/111/lngal/ANI2eedc8_IF00003651.jpg" TargetMode="External"/><Relationship Id="rId16" Type="http://schemas.openxmlformats.org/officeDocument/2006/relationships/hyperlink" Target="http://www.tyden.cz/obrazek/201110/4ea55c1107bfd/crop-133054-profimedia-0000085119.jpg" TargetMode="External"/><Relationship Id="rId20" Type="http://schemas.openxmlformats.org/officeDocument/2006/relationships/hyperlink" Target="http://g.denik.cz/37/89/ftg_okupace_68_mezimesti_p1070048_denik-38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2.ct24.cz/cache/616x347/article/13/1230/122967.jpg?1321008965" TargetMode="External"/><Relationship Id="rId11" Type="http://schemas.openxmlformats.org/officeDocument/2006/relationships/hyperlink" Target="http://nd05.jxs.cz/946/145/3bae4d8a4e_82251411_o2.jpg" TargetMode="External"/><Relationship Id="rId5" Type="http://schemas.openxmlformats.org/officeDocument/2006/relationships/hyperlink" Target="http://www.lastura.cz/obr_original/sametova_revoluce_2.jpg" TargetMode="External"/><Relationship Id="rId15" Type="http://schemas.openxmlformats.org/officeDocument/2006/relationships/hyperlink" Target="http://img.ahaonline.cz/img/18/full/741668-img-import-tank-c-23-v-puvodni-zelene-barve-na-fotografii-z-roku-1972.jpg" TargetMode="External"/><Relationship Id="rId10" Type="http://schemas.openxmlformats.org/officeDocument/2006/relationships/hyperlink" Target="http://img.blesk.cz/img/1/full/459904-img-vaclav-havel-podpis-prezident.jpg" TargetMode="External"/><Relationship Id="rId19" Type="http://schemas.openxmlformats.org/officeDocument/2006/relationships/hyperlink" Target="http://www.praha.eu/public/7b/3f/4b/108148_4_palach_fotka_okupace.jpg" TargetMode="External"/><Relationship Id="rId4" Type="http://schemas.openxmlformats.org/officeDocument/2006/relationships/hyperlink" Target="http://img.aktualne.centrum.cz/334/58/3345877-plakaty-sametove-revoluce.jpg" TargetMode="External"/><Relationship Id="rId9" Type="http://schemas.openxmlformats.org/officeDocument/2006/relationships/hyperlink" Target="http://i.idnes.cz/09/112/gal/JB2f2b15_osobni_sbirka_Pavla_Zacka_4_.jpg" TargetMode="External"/><Relationship Id="rId14" Type="http://schemas.openxmlformats.org/officeDocument/2006/relationships/hyperlink" Target="http://nezapomente.cz/images/cms/gallery/Rusaci-Frenstat%20(11)_461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396123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88.1 Sametová revoluce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15966"/>
            <a:ext cx="3029719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8208" y="771550"/>
            <a:ext cx="2166280" cy="1620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3363838"/>
            <a:ext cx="1505464" cy="1044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8208" y="1131590"/>
            <a:ext cx="3636000" cy="2045856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859782"/>
            <a:ext cx="2448000" cy="137898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435846"/>
            <a:ext cx="1328810" cy="1008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475656" y="2366759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Václav Havel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59582"/>
            <a:ext cx="1158044" cy="1620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2643758"/>
            <a:ext cx="2166280" cy="151953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6300192" y="4155926"/>
            <a:ext cx="2846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Národní třída v Praze 17. listopadu 1989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88.10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55776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Sametová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revoluce, Občanské fórum, Václav Havel, odchod sovětských vojsk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průběh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Sametové revoluce.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23330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88.2 Co už víš?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949970"/>
            <a:ext cx="3960440" cy="226985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PRAŽSKÉ JARO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díky neutěšené situaci narůstalo mezi obyvateli napětí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eden 1968 k moci se dostávají umírnění socialisté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– Alexandr Dubček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→ dochází ke zmírňování komunistické diktatury </a:t>
            </a:r>
          </a:p>
          <a:p>
            <a:pPr>
              <a:spcAft>
                <a:spcPts val="300"/>
              </a:spcAft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→ budují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„socialismus s lidskou tváří“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aro 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1968 – „Pražské jaro“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rušena cenzura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idé mohou cestovat do zahraničí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obnovena činnost Sokola a Junáka</a:t>
            </a:r>
          </a:p>
          <a:p>
            <a:r>
              <a:rPr lang="cs-CZ" sz="11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idé toužili po svobodě </a:t>
            </a:r>
          </a:p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chtěli se zbavit závislosti na Sovětském Svazu.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211960" y="1779662"/>
            <a:ext cx="4788024" cy="327012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OKUPACE ČESKOSLOVENSKA = NORMALIZACE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láda v Sovětském svazu nebyla s uvolněním socialismu v ČSSR spokojena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21. srpna 1968 vtrhla na naše území vojska Sovětského svazu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bčané ČSSR proti okupaci protestovali → vojska narazila na všeobecný odpor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elmi aktivní byli mladí lidé a studenti (př. Jan Palach)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ČSSR byla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obnovena totalitní vláda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čele s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Gustavem Husákem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(1969)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bčané, kteří nesouhlasili s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režimem,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byli opět krutě pronásledováni</a:t>
            </a:r>
          </a:p>
          <a:p>
            <a:pPr>
              <a:spcAft>
                <a:spcPts val="300"/>
              </a:spcAft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→ málokdo našel odvahu proti režimu veřejně vystoupit</a:t>
            </a:r>
          </a:p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Leden 1977 – Charta 77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kupina občanů v čele s Václavem Havlem vydala otevřený dopis nejvyšším představitelům vlády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ritizovali zde porušování lidských práv a poukazovali na další problémy</a:t>
            </a:r>
          </a:p>
          <a:p>
            <a:pPr>
              <a:spcAft>
                <a:spcPts val="300"/>
              </a:spcAft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kdo Chartu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podepsal,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 politicky pronásledován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ostupem času vznikly velké ekonomické problémy – lidé stáli dlouhé fronty na zboží v obchodech, byl nedostatek základních potravin a hygienických potřeb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tátu sice patřilo vše, ale ten s majetkem nedokázal efektivně hospodařit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ěsta byla zchátralá a zanedbaná</a:t>
            </a:r>
          </a:p>
          <a:p>
            <a:pPr algn="ctr"/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Situace v ČSSR se stala postupem času neudržitelnou.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363838"/>
            <a:ext cx="2033684" cy="1260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1144099" y="4587974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Jan Palach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555526"/>
            <a:ext cx="1692000" cy="109319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315" y="3508022"/>
            <a:ext cx="1974629" cy="1512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2045308" y="3507854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Gustav Husák   -  karikatura</a:t>
            </a: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555526"/>
            <a:ext cx="1476000" cy="1107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620875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88.3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3528" y="987574"/>
            <a:ext cx="4752528" cy="240065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SAMETOVÁ REVOLUCE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r. 1989 byl odpor proti komunistickému režimu už velmi silný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listopadu 1989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uskutečnil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pochod studentů Prahou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→ vzpomínková akce k příležitosti uzavření českých vysokých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škol německými okupanty r. 1939 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→ mělo se jednat o poklidnou demonstraci, při které studenti vyjádřili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i nesouhlas s totalitním režimem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Národní třídě v Praze studenty brutálně napadla státní policie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→ studenti a herci vyhlásili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stávku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postupně se přidávali občané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→ lidé se hlásili k politické organizaci pod názvem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Občanské fórum 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→ požadovali odstoupení komunistické vlády (prezident Husák)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emonstrace vyvrcholily 27. listopadu 1989 – generální stávka (asi ¾ občanů)</a:t>
            </a:r>
          </a:p>
          <a:p>
            <a:pPr algn="ctr"/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Protestní akce přerostly ve státní převrat. Komunistický systém se zhroutil.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987574"/>
            <a:ext cx="3060072" cy="169189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651870"/>
            <a:ext cx="1793911" cy="1341533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3507854"/>
            <a:ext cx="1713104" cy="1188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3075806"/>
            <a:ext cx="2909189" cy="1872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723878"/>
            <a:ext cx="1661016" cy="1260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0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88.4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3363838"/>
            <a:ext cx="2333203" cy="1584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067694"/>
            <a:ext cx="2700040" cy="152102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7740352" y="3003798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Václav Havel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699542"/>
            <a:ext cx="2325960" cy="158456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95536" y="1131590"/>
            <a:ext cx="4320480" cy="2192908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POREVOLUČNÍ ZMĚNY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11. 1989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zrušen zákon o vládnoucí moci komunistické strany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zrušení výjezdních doložek – lidé mohli svobodně vycestovat ze země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usák byl nucen osvobodit politické vězně (udělil amnestie)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29. prosince 1989 byl zvolen první nekomunistický prezident </a:t>
            </a:r>
          </a:p>
          <a:p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od roku 1948 – </a:t>
            </a: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áclav Havel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idé mohli svobodně podnikat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ovárny a soukromé podniky, které byly komunisty znárodněny, byly vráceny původním majitelům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(privatizace)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yly obnoveny dříve zakázané politické strany a spolky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oslední transport sovětské armády z našeho území </a:t>
            </a:r>
          </a:p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se uskutečnil až v r. 1991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507854"/>
            <a:ext cx="2007121" cy="152102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3507854"/>
            <a:ext cx="2028029" cy="152102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705977" y="4371950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dsun sovětských </a:t>
            </a:r>
            <a:r>
              <a:rPr lang="cs-CZ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vojsk</a:t>
            </a:r>
          </a:p>
          <a:p>
            <a:pPr algn="ctr"/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čele Michal Kocáb</a:t>
            </a:r>
          </a:p>
          <a:p>
            <a:pPr algn="ctr"/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(člen Zahraničního výboru)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619672" y="4731990"/>
            <a:ext cx="216024" cy="144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304110" cy="477054"/>
          </a:xfrm>
        </p:spPr>
        <p:txBody>
          <a:bodyPr wrap="squar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88.5 Co si pamatujete?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03798"/>
            <a:ext cx="2969531" cy="201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 useBgFill="1">
        <p:nvSpPr>
          <p:cNvPr id="11" name="TextovéPole 10"/>
          <p:cNvSpPr txBox="1"/>
          <p:nvPr/>
        </p:nvSpPr>
        <p:spPr>
          <a:xfrm>
            <a:off x="7628535" y="3003798"/>
            <a:ext cx="184731" cy="184666"/>
          </a:xfrm>
          <a:prstGeom prst="rect">
            <a:avLst/>
          </a:prstGeom>
        </p:spPr>
        <p:txBody>
          <a:bodyPr wrap="none" tIns="0" rtlCol="0">
            <a:spAutoFit/>
          </a:bodyPr>
          <a:lstStyle/>
          <a:p>
            <a:pPr algn="ctr"/>
            <a:endParaRPr lang="cs-CZ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46733"/>
            <a:ext cx="1944000" cy="1363617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5" name="TextovéPole 24"/>
          <p:cNvSpPr txBox="1"/>
          <p:nvPr/>
        </p:nvSpPr>
        <p:spPr>
          <a:xfrm>
            <a:off x="1115616" y="3488109"/>
            <a:ext cx="4600875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 se stalo po revoluci s ruskými vojsky na našem území?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364960" y="1543893"/>
            <a:ext cx="2725426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Popiš události 17. listopadu </a:t>
            </a:r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1989.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71550"/>
            <a:ext cx="1656000" cy="1148397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9" name="TextovéPole 28"/>
          <p:cNvSpPr txBox="1"/>
          <p:nvPr/>
        </p:nvSpPr>
        <p:spPr>
          <a:xfrm>
            <a:off x="5810348" y="2305204"/>
            <a:ext cx="2650084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Popiš, co vidíš na obrázcích.</a:t>
            </a:r>
            <a:endParaRPr lang="cs-CZ" sz="1600" b="1" dirty="0" smtClean="0">
              <a:solidFill>
                <a:srgbClr val="C0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80270" y="2120538"/>
            <a:ext cx="5101012" cy="523220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Jak se jmenovala organizace, která spojovala občany</a:t>
            </a:r>
          </a:p>
          <a:p>
            <a:pPr algn="ctr"/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odporu proti komunistické vládě a organizovala demonstrace?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251520" y="4064173"/>
            <a:ext cx="4594463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Proč byla ruská vojska na našem území? Kdy sem přišla?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362862" y="4568229"/>
            <a:ext cx="2664447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Jaké změny nastaly po revoluci?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85506" y="2912045"/>
            <a:ext cx="3773662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Proč je revoluce označována jako „sametová“?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88.6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86" y="807750"/>
            <a:ext cx="2746154" cy="1764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79512" y="2859782"/>
            <a:ext cx="1351689" cy="402775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lIns="108000" tIns="108000" rIns="108000" bIns="108000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RŮŽOVÝ TANK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1131590"/>
            <a:ext cx="5129660" cy="162273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lIns="72000" tIns="72000" rIns="36000" bIns="72000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tank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číslo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23 (nazývaný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též Smíchovský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tank)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byl od července 1945 </a:t>
            </a:r>
            <a:endParaRPr lang="cs-CZ" sz="1200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umístěn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jako památník osvobození Prahy Rudou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armádou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yl věnován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městu Praze prostřednictvím Rudé armády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vládou SSSR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památník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byl na Štefánikově náměstí (dnešní Kinského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náměstí) slavnostně </a:t>
            </a:r>
          </a:p>
          <a:p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odhalen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29. července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1945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ělo se jednat o první tank v Praze při osvobození 9. května 1945</a:t>
            </a:r>
          </a:p>
          <a:p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→ později se potvrdilo, že se nejedná o skutečný 1. tank v Praze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památník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 stal součástí propagandy komunistického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režimu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75856" y="2859782"/>
            <a:ext cx="5747265" cy="2176732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lIns="72000" tIns="72000" rIns="36000" bIns="72000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noci z 27. na 28. dubna 1991 výtvarník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David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Černý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(23letý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student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VŠUP)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 svými </a:t>
            </a:r>
            <a:endParaRPr lang="cs-CZ" sz="1200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přáteli přetřel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tank z původní zelené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barvy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narůžovo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→ byl zatčen za výtržnictví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 vyvolalo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bouřlivé veřejné diskuse i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oficiální protest sovětské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vlády –  </a:t>
            </a:r>
          </a:p>
          <a:p>
            <a:r>
              <a:rPr lang="cs-CZ" sz="1200" b="1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→ 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opět přetřen nazeleno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skupina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15 poslanců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Federálního shromáždění za Občanské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fórum </a:t>
            </a:r>
          </a:p>
          <a:p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využila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své trestní imunity a 12. května 1991 tank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opět přetřela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narůžovo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David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Černý byl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propuštěn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tanku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byl odňat status národní kulturní památky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 v rámci </a:t>
            </a:r>
            <a:endParaRPr lang="cs-CZ" sz="1200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přestavby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náměstí bylo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rozhodnuto tank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odstranit (13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června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1991)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umístěn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ve Vojenském muzeu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Kbely, později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 stal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součástí expozice </a:t>
            </a:r>
            <a:endParaRPr lang="cs-CZ" sz="1200" b="1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Vojenského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technického muzea v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Lešanech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7854"/>
            <a:ext cx="2775001" cy="1332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365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88.7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96136" y="2715766"/>
            <a:ext cx="2155205" cy="90794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his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Václav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b)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c)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Emil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99792" y="2715766"/>
            <a:ext cx="1949573" cy="90794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228600" indent="-228600">
              <a:spcAft>
                <a:spcPts val="600"/>
              </a:spcAft>
              <a:buAutoNum type="arabicPeriod"/>
            </a:pP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Havel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a) in 1939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b) in 1936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c) in 1940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24128" y="4011910"/>
            <a:ext cx="1844672" cy="90794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Havel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Prague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b)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Hrádeček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c)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Brno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07704" y="4011910"/>
            <a:ext cx="1600566" cy="90794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 2011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b) 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 1999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c) 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 2010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059832" y="1270814"/>
            <a:ext cx="5198293" cy="1084912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VÁCLAV HAVEL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Havel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1936 in Prague. He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wrote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plays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compositions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He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became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1st  President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Czechoslovakia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1st President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Czech  Republic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Havel died on 18 December 2011, aged 75, at his country home in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Hrádeček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03598"/>
            <a:ext cx="1512000" cy="211515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405487" y="3363838"/>
            <a:ext cx="1896673" cy="41549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Václav Havel</a:t>
            </a:r>
          </a:p>
          <a:p>
            <a:pPr algn="ctr"/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1st President </a:t>
            </a:r>
            <a:r>
              <a:rPr lang="cs-CZ" sz="1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Czechoslovakia</a:t>
            </a:r>
            <a:endParaRPr lang="cs-CZ" sz="1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8" y="4011910"/>
            <a:ext cx="500458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88.8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10449"/>
              </p:ext>
            </p:extLst>
          </p:nvPr>
        </p:nvGraphicFramePr>
        <p:xfrm>
          <a:off x="179510" y="1131590"/>
          <a:ext cx="7185180" cy="366588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Sametová revoluce začala protestním pochodem studentů Prahou. Bylo to: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 listopadu 1985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24. prosince 2000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 listopadu 1989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1. května 1948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Co se po Sametové revoluci stalo se sovětskou armádou?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zůstávala dále v zemi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bojovala za návrat komunismu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byla nucena opustit zemi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zpravovala poničené památky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 sametové revoluci byl 29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12. 1989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první demokratický prezident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od r. 1948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zvolen?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Václav Havel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Václav Klaus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Gustav Husák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Karel IV.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 revoluci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mohli lidé </a:t>
                      </a:r>
                      <a:r>
                        <a:rPr lang="cs-CZ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opět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volně cestovat a podnikat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chodit do školy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chodit do divadel a na společenské akce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dostávat mzdu za odvedenou práci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88.9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i.lidovky.cz/09/111/lngal/ANI2eedc8_IF00003651.jpg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1,3,5)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i.lidovky.cz/09/103/lngal/KKK2e9476_cudlin_listopad.jpg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1,3)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img.aktualne.centrum.cz/334/58/3345877-plakaty-sametove-revoluce.jpg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1,3)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www.lastura.cz/obr_original/sametova_revoluce_2.jpg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img2.ct24.cz/cache/616x347/article/13/1230/122967.jpg?1321008965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www.dejepis.com/img/havel.jpg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1,7)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www.scena.cz/fota/db/cas1r118443.jpg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1,3,5)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http://i.idnes.cz/09/112/gal/JB2f2b15_osobni_sbirka_Pavla_Zacka_4_.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img.blesk.cz/img/1/full/459904-img-vaclav-havel-podpis-prezident.jpg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nd05.jxs.cz/946/145/3bae4d8a4e_82251411_o2.jpg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img.ihned.cz/attachment.php/860/44825860/L8KB3cO6Q5M9x0JjFHbSefvEDgVuazCW/FO02034245.jpg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nezapomente.cz/images/cms/gallery/FO02095819_4622.jpg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http://nezapomente.cz/images/cms/gallery/Rusaci-Frenstat%20(11)_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4617.jpg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img.ahaonline.cz/img/18/full/741668-img-import-tank-c-23-v-puvodni-zelene-barve-na-fotografii-z-roku-1972.jpg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6"/>
              </a:rPr>
              <a:t>www.tyden.cz/obrazek/201110/4ea55c1107bfd/crop-133054-profimedia-0000085119.jpg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7"/>
              </a:rPr>
              <a:t>vera-tydlitatova.eblog.cz/wp-content/uploads/eblog.cz/vera-tydlitatova/palach2.jpg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8"/>
              </a:rPr>
              <a:t>img.aktualne.centrum.cz/334/84/3348437-breznev-a-husak-na-karikature.jpg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indent="-3429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9"/>
              </a:rPr>
              <a:t>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www.praha.eu/public/7b/3f/4b/108148_4_palach_fotka_okupace.jpg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20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0"/>
              </a:rPr>
              <a:t>g.denik.cz/37/89/ftg_okupace_68_mezimesti_p1070048_denik-380.jpg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1514</Words>
  <Application>Microsoft Office PowerPoint</Application>
  <PresentationFormat>Předvádění na obrazovce (16:9)</PresentationFormat>
  <Paragraphs>216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88.1 Sametová revoluce</vt:lpstr>
      <vt:lpstr>88.2 Co už víš?</vt:lpstr>
      <vt:lpstr>88.3 Jaké si řekneme nové termíny a názvy?</vt:lpstr>
      <vt:lpstr>88.4 Co si řekneme nového?</vt:lpstr>
      <vt:lpstr>88.5 Co si pamatujete?</vt:lpstr>
      <vt:lpstr>88.6 Něco navíc pro šikovné</vt:lpstr>
      <vt:lpstr>88.7 CLIL</vt:lpstr>
      <vt:lpstr>88.8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393</cp:revision>
  <dcterms:created xsi:type="dcterms:W3CDTF">2010-10-18T18:21:56Z</dcterms:created>
  <dcterms:modified xsi:type="dcterms:W3CDTF">2013-04-25T11:29:07Z</dcterms:modified>
</cp:coreProperties>
</file>