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7" r:id="rId2"/>
    <p:sldId id="259" r:id="rId3"/>
    <p:sldId id="269" r:id="rId4"/>
    <p:sldId id="267" r:id="rId5"/>
    <p:sldId id="272" r:id="rId6"/>
    <p:sldId id="273" r:id="rId7"/>
    <p:sldId id="262" r:id="rId8"/>
    <p:sldId id="268" r:id="rId9"/>
    <p:sldId id="265" r:id="rId10"/>
    <p:sldId id="266" r:id="rId11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00B050"/>
    <a:srgbClr val="CCFFCC"/>
    <a:srgbClr val="FFFF00"/>
    <a:srgbClr val="81376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18" autoAdjust="0"/>
    <p:restoredTop sz="94660"/>
  </p:normalViewPr>
  <p:slideViewPr>
    <p:cSldViewPr>
      <p:cViewPr>
        <p:scale>
          <a:sx n="90" d="100"/>
          <a:sy n="90" d="100"/>
        </p:scale>
        <p:origin x="-774" y="-12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33583E-89BF-4ECB-AA3F-75DD3E829E63}" type="datetimeFigureOut">
              <a:rPr lang="cs-CZ" smtClean="0"/>
              <a:pPr/>
              <a:t>25.4.2013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771979-99DB-4828-878C-66DC5CF305D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7630280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527786-DE88-4C02-A0B7-082242F2B663}" type="datetimeFigureOut">
              <a:rPr lang="cs-CZ" smtClean="0"/>
              <a:pPr/>
              <a:t>25.4.2013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C757F8-8F25-4CF1-88DC-C9C420F5300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6212113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Víte, kdo</a:t>
            </a:r>
            <a:r>
              <a:rPr lang="cs-CZ" baseline="0" dirty="0" smtClean="0"/>
              <a:t> způsobuje angínu, chřipku, nebo neštovice?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1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2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3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4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Víte, kdo</a:t>
            </a:r>
            <a:r>
              <a:rPr lang="cs-CZ" baseline="0" dirty="0" smtClean="0"/>
              <a:t> způsobuje angínu, chřipku, nebo neštovice?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5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>
                <a:solidFill>
                  <a:prstClr val="black"/>
                </a:solidFill>
              </a:rPr>
              <a:pPr/>
              <a:t>6</a:t>
            </a:fld>
            <a:endParaRPr lang="cs-CZ">
              <a:solidFill>
                <a:prstClr val="black"/>
              </a:solidFill>
            </a:endParaRPr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>
                <a:solidFill>
                  <a:prstClr val="black"/>
                </a:solidFill>
              </a:rPr>
              <a:t>Elektronická učebnice - Základní škola Děčín VI, Na Stráni 879/2, příspěvková organizace</a:t>
            </a:r>
            <a:endParaRPr lang="cs-CZ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7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8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46E6A-BCBB-4397-B238-D9666C12CA33}" type="datetime1">
              <a:rPr lang="cs-CZ" smtClean="0"/>
              <a:pPr/>
              <a:t>25.4.2013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4DB5B-C4F9-421B-B915-96C77EBC177D}" type="datetime1">
              <a:rPr lang="cs-CZ" smtClean="0"/>
              <a:pPr/>
              <a:t>25.4.2013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27F35-795A-4B52-AF4B-8AF9D6F591C2}" type="datetime1">
              <a:rPr lang="cs-CZ" smtClean="0"/>
              <a:pPr/>
              <a:t>25.4.2013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B4C2E-6E06-4E9C-9D85-8F31E0E288E6}" type="datetime1">
              <a:rPr lang="cs-CZ" smtClean="0"/>
              <a:pPr/>
              <a:t>25.4.2013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ABC8E-B95F-4149-9A9A-D11A584EB29D}" type="datetime1">
              <a:rPr lang="cs-CZ" smtClean="0"/>
              <a:pPr/>
              <a:t>25.4.2013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0DED4-D2BA-48CB-B2B6-1875E7FDB29C}" type="datetime1">
              <a:rPr lang="cs-CZ" smtClean="0"/>
              <a:pPr/>
              <a:t>25.4.2013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9A91E-1CCF-40B7-8986-DCBC22B998A1}" type="datetime1">
              <a:rPr lang="cs-CZ" smtClean="0"/>
              <a:pPr/>
              <a:t>25.4.2013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CEE0F-07E8-4FA4-BC5E-B1097BC39F9A}" type="datetime1">
              <a:rPr lang="cs-CZ" smtClean="0"/>
              <a:pPr/>
              <a:t>25.4.2013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61AB1-11DE-4681-8765-EB93C13598AF}" type="datetime1">
              <a:rPr lang="cs-CZ" smtClean="0"/>
              <a:pPr/>
              <a:t>25.4.2013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88AF0-EED2-4674-8E08-6CB36054DDEB}" type="datetime1">
              <a:rPr lang="cs-CZ" smtClean="0"/>
              <a:pPr/>
              <a:t>25.4.2013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B1AB8-A318-494C-B197-385F53BD80D4}" type="datetime1">
              <a:rPr lang="cs-CZ" smtClean="0"/>
              <a:pPr/>
              <a:t>25.4.2013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CAF81-B0B1-45DF-898B-A867B8150E23}" type="datetime1">
              <a:rPr lang="cs-CZ" smtClean="0"/>
              <a:pPr/>
              <a:t>25.4.2013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g"/><Relationship Id="rId3" Type="http://schemas.openxmlformats.org/officeDocument/2006/relationships/image" Target="../media/image1.png"/><Relationship Id="rId7" Type="http://schemas.openxmlformats.org/officeDocument/2006/relationships/image" Target="../media/image5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g"/><Relationship Id="rId5" Type="http://schemas.openxmlformats.org/officeDocument/2006/relationships/image" Target="../media/image3.jpg"/><Relationship Id="rId4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gif"/><Relationship Id="rId5" Type="http://schemas.openxmlformats.org/officeDocument/2006/relationships/image" Target="../media/image9.jpeg"/><Relationship Id="rId4" Type="http://schemas.openxmlformats.org/officeDocument/2006/relationships/image" Target="../media/image8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g"/><Relationship Id="rId4" Type="http://schemas.openxmlformats.org/officeDocument/2006/relationships/image" Target="../media/image12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jpg"/><Relationship Id="rId4" Type="http://schemas.openxmlformats.org/officeDocument/2006/relationships/image" Target="../media/image5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3.jpeg"/><Relationship Id="rId5" Type="http://schemas.openxmlformats.org/officeDocument/2006/relationships/image" Target="../media/image2.jpg"/><Relationship Id="rId4" Type="http://schemas.openxmlformats.org/officeDocument/2006/relationships/image" Target="../media/image6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6.jpg"/><Relationship Id="rId4" Type="http://schemas.openxmlformats.org/officeDocument/2006/relationships/image" Target="../media/image15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hubblesite.org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7.jpg"/><Relationship Id="rId4" Type="http://schemas.openxmlformats.org/officeDocument/2006/relationships/image" Target="../media/image2.jp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://img.aktualne.centrum.cz/334/84/3348437-breznev-a-husak-na-karikature.jpg" TargetMode="External"/><Relationship Id="rId13" Type="http://schemas.openxmlformats.org/officeDocument/2006/relationships/hyperlink" Target="http://konstelace.nebesa.cz/obrazky/obr%C3%A1zky-oedipus-sfinga/nasedoba/AJA338570_Nemci_odsunPraha.jpg" TargetMode="External"/><Relationship Id="rId3" Type="http://schemas.openxmlformats.org/officeDocument/2006/relationships/hyperlink" Target="http://www.moderni-dejiny.cz/PublicFiles/UserFiles/image/Prameny/08_CSR_1948-1968/800x800_2.6.68_P.jpg" TargetMode="External"/><Relationship Id="rId7" Type="http://schemas.openxmlformats.org/officeDocument/2006/relationships/hyperlink" Target="http://g.denik.cz/37/89/ftg_okupace_68_mezimesti_p1070048_denik-380.jpg" TargetMode="External"/><Relationship Id="rId12" Type="http://schemas.openxmlformats.org/officeDocument/2006/relationships/hyperlink" Target="https://cs.wikipedia.org/wiki/Soubor:Lenin_CL.jpg" TargetMode="External"/><Relationship Id="rId2" Type="http://schemas.openxmlformats.org/officeDocument/2006/relationships/hyperlink" Target="http://www.pozitivni-noviny.cz/test/gallery/Image/2008/06/sigl1/01.jpg" TargetMode="External"/><Relationship Id="rId16" Type="http://schemas.openxmlformats.org/officeDocument/2006/relationships/hyperlink" Target="http://www.svazky.cz/static/article/data237/big/m.jpg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praha.eu/public/7b/3f/4b/108148_4_palach_fotka_okupace.jpg" TargetMode="External"/><Relationship Id="rId11" Type="http://schemas.openxmlformats.org/officeDocument/2006/relationships/hyperlink" Target="https://cs.wikipedia.org/wiki/Soubor:Engels.jpg" TargetMode="External"/><Relationship Id="rId5" Type="http://schemas.openxmlformats.org/officeDocument/2006/relationships/hyperlink" Target="http://vera-tydlitatova.eblog.cz/wp-content/uploads/eblog.cz/vera-tydlitatova/palach2.jpg" TargetMode="External"/><Relationship Id="rId15" Type="http://schemas.openxmlformats.org/officeDocument/2006/relationships/hyperlink" Target="http://ihep.cz/wp-content/uploads/2012/01/c830827e27_32770267_o2.gif" TargetMode="External"/><Relationship Id="rId10" Type="http://schemas.openxmlformats.org/officeDocument/2006/relationships/hyperlink" Target="https://cs.wikipedia.org/wiki/Soubor:Karl_Marx.jpg" TargetMode="External"/><Relationship Id="rId4" Type="http://schemas.openxmlformats.org/officeDocument/2006/relationships/hyperlink" Target="http://img.radio.cz/pictures/historie/1_maj_1968.jpg" TargetMode="External"/><Relationship Id="rId9" Type="http://schemas.openxmlformats.org/officeDocument/2006/relationships/hyperlink" Target="http://nd04.jxs.cz/370/895/894ca41a62_73002535_o2.jpg" TargetMode="External"/><Relationship Id="rId14" Type="http://schemas.openxmlformats.org/officeDocument/2006/relationships/hyperlink" Target="http://t3.gstatic.com/images?q=tbn:ANd9GcTWeHbq0RFf1gxXvic5EEsWBE3BXcYLHEHP0LJKN_B673vL_DnQ4w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504000"/>
            <a:ext cx="6254276" cy="477054"/>
          </a:xfrm>
        </p:spPr>
        <p:txBody>
          <a:bodyPr wrap="none">
            <a:sp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87.1 Pražské jaro a okupace Československa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ovéPole 23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</a:t>
            </a:r>
            <a:r>
              <a:rPr lang="cs-CZ" sz="10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Svět kolem nás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0" y="4527947"/>
            <a:ext cx="9144000" cy="61555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endParaRPr lang="cs-CZ" sz="12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Autor: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Mgr. Alena Horová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obrázek 5" descr="Image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1871" y="4515966"/>
            <a:ext cx="3029719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372200" y="771550"/>
            <a:ext cx="2340000" cy="1449782"/>
          </a:xfrm>
          <a:prstGeom prst="rect">
            <a:avLst/>
          </a:prstGeom>
          <a:noFill/>
          <a:ln w="31750">
            <a:solidFill>
              <a:srgbClr val="C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915816" y="1419622"/>
            <a:ext cx="3348000" cy="2563619"/>
          </a:xfrm>
          <a:prstGeom prst="rect">
            <a:avLst/>
          </a:prstGeom>
          <a:noFill/>
          <a:ln w="31750">
            <a:solidFill>
              <a:srgbClr val="C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516216" y="2499742"/>
            <a:ext cx="1329974" cy="1548000"/>
          </a:xfrm>
          <a:prstGeom prst="rect">
            <a:avLst/>
          </a:prstGeom>
          <a:noFill/>
          <a:ln w="31750">
            <a:solidFill>
              <a:srgbClr val="C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6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95536" y="1059582"/>
            <a:ext cx="2160000" cy="1395555"/>
          </a:xfrm>
          <a:prstGeom prst="rect">
            <a:avLst/>
          </a:prstGeom>
          <a:noFill/>
          <a:ln w="31750">
            <a:solidFill>
              <a:srgbClr val="C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" name="TextovéPole 15"/>
          <p:cNvSpPr txBox="1"/>
          <p:nvPr/>
        </p:nvSpPr>
        <p:spPr>
          <a:xfrm>
            <a:off x="2843808" y="4011910"/>
            <a:ext cx="36363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z="1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Gustav Husák na karikatuře s Leonidem Brežněvem</a:t>
            </a:r>
          </a:p>
        </p:txBody>
      </p:sp>
      <p:pic>
        <p:nvPicPr>
          <p:cNvPr id="18" name="Picture 6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83568" y="2643758"/>
            <a:ext cx="2095261" cy="1571446"/>
          </a:xfrm>
          <a:prstGeom prst="rect">
            <a:avLst/>
          </a:prstGeom>
          <a:noFill/>
          <a:ln w="31750">
            <a:solidFill>
              <a:srgbClr val="C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TextovéPole 14"/>
          <p:cNvSpPr txBox="1"/>
          <p:nvPr/>
        </p:nvSpPr>
        <p:spPr>
          <a:xfrm>
            <a:off x="7884368" y="1923678"/>
            <a:ext cx="90762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z="1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Jan Palach</a:t>
            </a:r>
          </a:p>
        </p:txBody>
      </p:sp>
      <p:sp>
        <p:nvSpPr>
          <p:cNvPr id="20" name="TextovéPole 19"/>
          <p:cNvSpPr txBox="1"/>
          <p:nvPr/>
        </p:nvSpPr>
        <p:spPr>
          <a:xfrm>
            <a:off x="6516216" y="3795886"/>
            <a:ext cx="13392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z="1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Alexandr Dubček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	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Svět kolem nás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Nadpis 1"/>
          <p:cNvSpPr txBox="1">
            <a:spLocks/>
          </p:cNvSpPr>
          <p:nvPr/>
        </p:nvSpPr>
        <p:spPr>
          <a:xfrm>
            <a:off x="20150" y="498603"/>
            <a:ext cx="3831769" cy="594066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500" b="1" smtClean="0">
                <a:latin typeface="Times New Roman" pitchFamily="18" charset="0"/>
                <a:cs typeface="Times New Roman" pitchFamily="18" charset="0"/>
              </a:rPr>
              <a:t>87.10 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Anotace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2601962"/>
              </p:ext>
            </p:extLst>
          </p:nvPr>
        </p:nvGraphicFramePr>
        <p:xfrm>
          <a:off x="1043608" y="1275606"/>
          <a:ext cx="7272808" cy="3249978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1907305"/>
                <a:gridCol w="5365503"/>
              </a:tblGrid>
              <a:tr h="545574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Autor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Mgr. </a:t>
                      </a:r>
                      <a:r>
                        <a:rPr lang="cs-CZ" smtClean="0">
                          <a:latin typeface="Times New Roman" pitchFamily="18" charset="0"/>
                          <a:cs typeface="Times New Roman" pitchFamily="18" charset="0"/>
                        </a:rPr>
                        <a:t>Alena</a:t>
                      </a:r>
                      <a:r>
                        <a:rPr lang="cs-CZ" baseline="0" smtClean="0">
                          <a:latin typeface="Times New Roman" pitchFamily="18" charset="0"/>
                          <a:cs typeface="Times New Roman" pitchFamily="18" charset="0"/>
                        </a:rPr>
                        <a:t> Horová</a:t>
                      </a:r>
                      <a:endParaRPr lang="cs-CZ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3152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Období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mtClean="0">
                          <a:latin typeface="Times New Roman" pitchFamily="18" charset="0"/>
                          <a:cs typeface="Times New Roman" pitchFamily="18" charset="0"/>
                        </a:rPr>
                        <a:t>01</a:t>
                      </a:r>
                      <a:r>
                        <a:rPr lang="cs-CZ" baseline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cs-CZ" baseline="0" smtClean="0">
                          <a:latin typeface="Times New Roman" pitchFamily="18" charset="0"/>
                          <a:cs typeface="Times New Roman" pitchFamily="18" charset="0"/>
                        </a:rPr>
                        <a:t>– </a:t>
                      </a:r>
                      <a:r>
                        <a:rPr lang="cs-CZ" baseline="0" smtClean="0">
                          <a:latin typeface="Times New Roman" pitchFamily="18" charset="0"/>
                          <a:cs typeface="Times New Roman" pitchFamily="18" charset="0"/>
                        </a:rPr>
                        <a:t>06/2013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3152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Ročník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5. ročník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3152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Klíčová slova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Pražské</a:t>
                      </a:r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jaro, Alexandr Dubček, normalizace, Gustav Husák, Sovětský svaz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58020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Anotace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Prezentace popisující vývoj</a:t>
                      </a:r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Československa v období normalizace.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75481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504000"/>
            <a:ext cx="2233304" cy="477054"/>
          </a:xfrm>
        </p:spPr>
        <p:txBody>
          <a:bodyPr wrap="none">
            <a:sp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87.2 Co už víš?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ovéPole 17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Svět kolem nás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179512" y="987574"/>
            <a:ext cx="4536504" cy="2023631"/>
          </a:xfrm>
          <a:prstGeom prst="rect">
            <a:avLst/>
          </a:prstGeom>
          <a:solidFill>
            <a:schemeClr val="bg1"/>
          </a:solidFill>
          <a:ln w="317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>
              <a:spcAft>
                <a:spcPts val="300"/>
              </a:spcAft>
            </a:pPr>
            <a:r>
              <a:rPr lang="cs-CZ" sz="1300" b="1" u="sng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VÝVOJ PO DRUHÉ SVĚTOVÉ VÁLCE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cs-CZ" sz="11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Československo bylo opět obnoveno jako demokratický </a:t>
            </a:r>
            <a:r>
              <a:rPr lang="cs-CZ" sz="11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stát.</a:t>
            </a:r>
            <a:endParaRPr lang="cs-CZ" sz="11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171450" indent="-171450">
              <a:buFont typeface="Wingdings" pitchFamily="2" charset="2"/>
              <a:buChar char="Ø"/>
            </a:pPr>
            <a:r>
              <a:rPr lang="cs-CZ" sz="11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cs-CZ" sz="11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rezidentem </a:t>
            </a:r>
            <a:r>
              <a:rPr lang="cs-CZ" sz="11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je Edward </a:t>
            </a:r>
            <a:r>
              <a:rPr lang="cs-CZ" sz="11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Beneš.</a:t>
            </a:r>
            <a:endParaRPr lang="cs-CZ" sz="11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171450" indent="-171450">
              <a:buFont typeface="Wingdings" pitchFamily="2" charset="2"/>
              <a:buChar char="Ø"/>
            </a:pPr>
            <a:r>
              <a:rPr lang="cs-CZ" sz="11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Podkarpatská Rus byla připojena k Sovětskému </a:t>
            </a:r>
            <a:r>
              <a:rPr lang="cs-CZ" sz="11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svazu.</a:t>
            </a:r>
            <a:endParaRPr lang="cs-CZ" sz="11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171450" indent="-171450">
              <a:buFont typeface="Wingdings" pitchFamily="2" charset="2"/>
              <a:buChar char="Ø"/>
            </a:pPr>
            <a:r>
              <a:rPr lang="cs-CZ" sz="11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Proveden odsun německého obyvatelstva z  území </a:t>
            </a:r>
            <a:r>
              <a:rPr lang="cs-CZ" sz="11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Československa.</a:t>
            </a:r>
            <a:endParaRPr lang="cs-CZ" sz="11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11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→ majetek Němců byl zabrán a rozdělen mezi české obyvatelstvo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cs-CZ" sz="11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r. 1946 se konají první poválečné volby</a:t>
            </a:r>
          </a:p>
          <a:p>
            <a:r>
              <a:rPr lang="cs-CZ" sz="11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sz="11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→ vyhrává komunistická </a:t>
            </a:r>
            <a:r>
              <a:rPr lang="cs-CZ" sz="11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strana, </a:t>
            </a:r>
            <a:r>
              <a:rPr lang="cs-CZ" sz="11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 čele Klement Gottwald</a:t>
            </a:r>
          </a:p>
          <a:p>
            <a:r>
              <a:rPr lang="cs-CZ" sz="11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sz="11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	→ později jmenován předsedou vlády</a:t>
            </a:r>
            <a:endParaRPr lang="cs-CZ" sz="11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171450" indent="-171450">
              <a:buFont typeface="Wingdings" pitchFamily="2" charset="2"/>
              <a:buChar char="Ø"/>
            </a:pPr>
            <a:r>
              <a:rPr lang="cs-CZ" sz="11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ú</a:t>
            </a:r>
            <a:r>
              <a:rPr lang="cs-CZ" sz="11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nor 1948 – komunisté odstranili z vlády všechny své komunistické odpůrce → </a:t>
            </a:r>
            <a:r>
              <a:rPr lang="cs-CZ" sz="11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vznikla totalitní (nedemokratická) vláda jedné strany</a:t>
            </a:r>
            <a:endParaRPr lang="cs-CZ" sz="1100" b="1" u="sng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ovéPole 14"/>
          <p:cNvSpPr txBox="1"/>
          <p:nvPr/>
        </p:nvSpPr>
        <p:spPr>
          <a:xfrm>
            <a:off x="4499992" y="2211710"/>
            <a:ext cx="4536504" cy="2516073"/>
          </a:xfrm>
          <a:prstGeom prst="rect">
            <a:avLst/>
          </a:prstGeom>
          <a:solidFill>
            <a:schemeClr val="bg1"/>
          </a:solidFill>
          <a:ln w="31750">
            <a:solidFill>
              <a:srgbClr val="C00000"/>
            </a:solidFill>
          </a:ln>
        </p:spPr>
        <p:txBody>
          <a:bodyPr wrap="square" rIns="0" rtlCol="0">
            <a:spAutoFit/>
          </a:bodyPr>
          <a:lstStyle/>
          <a:p>
            <a:pPr>
              <a:spcAft>
                <a:spcPts val="300"/>
              </a:spcAft>
            </a:pPr>
            <a:r>
              <a:rPr lang="cs-CZ" sz="1200" b="1" u="sng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KOMUNISTICKÁ (TOTALITNÍ) VLÁDA</a:t>
            </a:r>
            <a:endParaRPr lang="cs-CZ" sz="11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171450" indent="-171450">
              <a:buFont typeface="Wingdings" pitchFamily="2" charset="2"/>
              <a:buChar char="Ø"/>
            </a:pPr>
            <a:r>
              <a:rPr lang="cs-CZ" sz="11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cs-CZ" sz="11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omunisté nemilosrdně postihovali své odpůrce</a:t>
            </a:r>
          </a:p>
          <a:p>
            <a:r>
              <a:rPr lang="cs-CZ" sz="11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1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→ lidé byli zatýkáni, vězněni a mnohdy i popravováni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cs-CZ" sz="11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cs-CZ" sz="11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isíce lidí prchly do západní Evropy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cs-CZ" sz="11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cs-CZ" sz="11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o únoru 1948 zahájena </a:t>
            </a:r>
            <a:r>
              <a:rPr lang="cs-CZ" sz="11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přeměna hospodářství → všechny soukromé podniky a továrny byly znárodněny (přešly do vlastnictví státu)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cs-CZ" sz="11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cs-CZ" sz="11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oukromé firmy byly postupně zrušeny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cs-CZ" sz="11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cs-CZ" sz="11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 venkově museli zemědělci hospodařit v jednotných zemědělských družstvech (tzv. JZD)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cs-CZ" sz="11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cs-CZ" sz="11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še bylo řízeno a plánováno na pět let dopředu → </a:t>
            </a:r>
            <a:r>
              <a:rPr lang="cs-CZ" sz="11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pětileté plány – pětiletky</a:t>
            </a:r>
            <a:endParaRPr lang="cs-CZ" sz="11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171450" indent="-171450">
              <a:buFont typeface="Wingdings" pitchFamily="2" charset="2"/>
              <a:buChar char="Ø"/>
            </a:pPr>
            <a:r>
              <a:rPr lang="cs-CZ" sz="11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cs-CZ" sz="11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še podléhalo cenzuře (divadlo, knihy, noviny, televize…)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cs-CZ" sz="11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cs-CZ" sz="11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 1960 se změnil i název státu</a:t>
            </a:r>
          </a:p>
          <a:p>
            <a:r>
              <a:rPr lang="cs-CZ" sz="11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1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sz="11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→ Československá </a:t>
            </a:r>
            <a:r>
              <a:rPr lang="cs-CZ" sz="11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socialistická republika (ČSSR)</a:t>
            </a:r>
          </a:p>
          <a:p>
            <a:pPr algn="ctr"/>
            <a:r>
              <a:rPr lang="cs-CZ" sz="11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Země se dostala pod silný vliv Sovětského svazu – sovětský vzor.</a:t>
            </a:r>
          </a:p>
        </p:txBody>
      </p:sp>
      <p:pic>
        <p:nvPicPr>
          <p:cNvPr id="16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55776" y="3219822"/>
            <a:ext cx="1728000" cy="1296000"/>
          </a:xfrm>
          <a:prstGeom prst="rect">
            <a:avLst/>
          </a:prstGeom>
          <a:noFill/>
          <a:ln w="31750">
            <a:solidFill>
              <a:srgbClr val="C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95536" y="3147814"/>
            <a:ext cx="1919457" cy="1836000"/>
          </a:xfrm>
          <a:prstGeom prst="rect">
            <a:avLst/>
          </a:prstGeom>
          <a:noFill/>
          <a:ln w="31750">
            <a:solidFill>
              <a:srgbClr val="C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9" name="TextovéPole 18"/>
          <p:cNvSpPr txBox="1"/>
          <p:nvPr/>
        </p:nvSpPr>
        <p:spPr>
          <a:xfrm>
            <a:off x="582637" y="4731990"/>
            <a:ext cx="173432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z="1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cs-CZ" sz="1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dsun </a:t>
            </a:r>
            <a:r>
              <a:rPr lang="cs-CZ" sz="1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německého obyv.</a:t>
            </a:r>
          </a:p>
        </p:txBody>
      </p:sp>
      <p:sp>
        <p:nvSpPr>
          <p:cNvPr id="20" name="TextovéPole 19"/>
          <p:cNvSpPr txBox="1"/>
          <p:nvPr/>
        </p:nvSpPr>
        <p:spPr>
          <a:xfrm>
            <a:off x="2627784" y="4515966"/>
            <a:ext cx="159563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z="1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Dr. Milada Horáková</a:t>
            </a:r>
          </a:p>
        </p:txBody>
      </p:sp>
      <p:pic>
        <p:nvPicPr>
          <p:cNvPr id="21" name="Picture 6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004048" y="627534"/>
            <a:ext cx="1008000" cy="1429194"/>
          </a:xfrm>
          <a:prstGeom prst="rect">
            <a:avLst/>
          </a:prstGeom>
          <a:noFill/>
          <a:ln w="31750">
            <a:solidFill>
              <a:srgbClr val="C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2" name="Picture 6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524328" y="699542"/>
            <a:ext cx="1224000" cy="1383373"/>
          </a:xfrm>
          <a:prstGeom prst="rect">
            <a:avLst/>
          </a:prstGeom>
          <a:noFill/>
          <a:ln w="31750">
            <a:solidFill>
              <a:srgbClr val="C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3" name="TextovéPole 22"/>
          <p:cNvSpPr txBox="1"/>
          <p:nvPr/>
        </p:nvSpPr>
        <p:spPr>
          <a:xfrm>
            <a:off x="5979601" y="1790695"/>
            <a:ext cx="104067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z="1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Kl. Gottwald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2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504000"/>
            <a:ext cx="6208751" cy="477054"/>
          </a:xfrm>
        </p:spPr>
        <p:txBody>
          <a:bodyPr wrap="none">
            <a:sp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87.3 Jaké si řekneme nové termíny a názvy?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ovéPole 20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lvl="0"/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         </a:t>
            </a:r>
            <a:r>
              <a:rPr lang="cs-CZ" sz="1600" b="1" dirty="0" smtClean="0">
                <a:solidFill>
                  <a:srgbClr val="9BBB5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Svět </a:t>
            </a:r>
            <a:r>
              <a:rPr lang="cs-CZ" sz="1600" b="1" dirty="0">
                <a:solidFill>
                  <a:srgbClr val="9BBB5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kolem nás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5" name="Přímá spojnice 14"/>
          <p:cNvCxnSpPr/>
          <p:nvPr/>
        </p:nvCxnSpPr>
        <p:spPr>
          <a:xfrm>
            <a:off x="7308304" y="2067694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ovéPole 18"/>
          <p:cNvSpPr txBox="1"/>
          <p:nvPr/>
        </p:nvSpPr>
        <p:spPr>
          <a:xfrm>
            <a:off x="179512" y="1059582"/>
            <a:ext cx="4536504" cy="1931298"/>
          </a:xfrm>
          <a:prstGeom prst="rect">
            <a:avLst/>
          </a:prstGeom>
          <a:solidFill>
            <a:schemeClr val="bg1"/>
          </a:solidFill>
          <a:ln w="317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>
              <a:spcAft>
                <a:spcPts val="300"/>
              </a:spcAft>
            </a:pPr>
            <a:r>
              <a:rPr lang="cs-CZ" sz="1300" b="1" u="sng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PRAŽSKÉ JARO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cs-CZ" sz="11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díky neutěšené situaci narůstalo mezi obyvateli napětí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cs-CZ" sz="11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r>
              <a:rPr lang="cs-CZ" sz="11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eden 1968 k moci se dostávají umírnění socialisté – Alexandr Dubček</a:t>
            </a:r>
          </a:p>
          <a:p>
            <a:r>
              <a:rPr lang="cs-CZ" sz="11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1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→ dochází ke zmírňování komunistické diktatury </a:t>
            </a:r>
          </a:p>
          <a:p>
            <a:pPr>
              <a:spcAft>
                <a:spcPts val="300"/>
              </a:spcAft>
            </a:pPr>
            <a:r>
              <a:rPr lang="cs-CZ" sz="11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1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→ budují </a:t>
            </a:r>
            <a:r>
              <a:rPr lang="cs-CZ" sz="11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„socialismus s lidskou tváří“</a:t>
            </a:r>
            <a:endParaRPr lang="cs-CZ" sz="11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1100" b="1" u="sng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j</a:t>
            </a:r>
            <a:r>
              <a:rPr lang="cs-CZ" sz="1100" b="1" u="sng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aro </a:t>
            </a:r>
            <a:r>
              <a:rPr lang="cs-CZ" sz="1100" b="1" u="sng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1968 – „Pražské jaro“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cs-CZ" sz="11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</a:t>
            </a:r>
            <a:r>
              <a:rPr lang="cs-CZ" sz="11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rušena cenzura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cs-CZ" sz="11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r>
              <a:rPr lang="cs-CZ" sz="11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idé mohou cestovat do zahraničí</a:t>
            </a:r>
          </a:p>
          <a:p>
            <a:pPr marL="171450" indent="-171450">
              <a:spcAft>
                <a:spcPts val="300"/>
              </a:spcAft>
              <a:buFont typeface="Wingdings" pitchFamily="2" charset="2"/>
              <a:buChar char="Ø"/>
            </a:pPr>
            <a:r>
              <a:rPr lang="cs-CZ" sz="11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obnovena činnost Sokola a Junáka</a:t>
            </a:r>
          </a:p>
          <a:p>
            <a:r>
              <a:rPr lang="cs-CZ" sz="1100" b="1" u="sng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r>
              <a:rPr lang="cs-CZ" sz="1100" b="1" u="sng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idé toužili po svobodě – chtěli se zbavit závislosti na Sovětském Svazu.</a:t>
            </a:r>
          </a:p>
        </p:txBody>
      </p:sp>
      <p:sp>
        <p:nvSpPr>
          <p:cNvPr id="14" name="TextovéPole 13"/>
          <p:cNvSpPr txBox="1"/>
          <p:nvPr/>
        </p:nvSpPr>
        <p:spPr>
          <a:xfrm>
            <a:off x="6372200" y="771550"/>
            <a:ext cx="2592288" cy="530915"/>
          </a:xfrm>
          <a:prstGeom prst="rect">
            <a:avLst/>
          </a:prstGeom>
          <a:solidFill>
            <a:schemeClr val="bg1"/>
          </a:solidFill>
          <a:ln w="317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>
              <a:spcAft>
                <a:spcPts val="300"/>
              </a:spcAft>
            </a:pPr>
            <a:r>
              <a:rPr lang="cs-CZ" sz="1300" b="1" u="sng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OKUPACE</a:t>
            </a:r>
          </a:p>
          <a:p>
            <a:pPr>
              <a:spcAft>
                <a:spcPts val="300"/>
              </a:spcAft>
            </a:pPr>
            <a:r>
              <a:rPr lang="cs-CZ" sz="13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= obsazení, zabrání cizího území</a:t>
            </a:r>
          </a:p>
        </p:txBody>
      </p:sp>
      <p:sp>
        <p:nvSpPr>
          <p:cNvPr id="20" name="TextovéPole 19"/>
          <p:cNvSpPr txBox="1"/>
          <p:nvPr/>
        </p:nvSpPr>
        <p:spPr>
          <a:xfrm>
            <a:off x="4572000" y="3651870"/>
            <a:ext cx="2448106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z="11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1.máj </a:t>
            </a:r>
            <a:r>
              <a:rPr lang="cs-CZ" sz="11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1968 </a:t>
            </a:r>
          </a:p>
          <a:p>
            <a:pPr algn="ctr"/>
            <a:r>
              <a:rPr lang="cs-CZ" sz="11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uprostřed </a:t>
            </a:r>
            <a:r>
              <a:rPr lang="cs-CZ" sz="11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prezident Ludvík Svoboda </a:t>
            </a:r>
            <a:endParaRPr lang="cs-CZ" sz="11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cs-CZ" sz="11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 Alexandr Dubček</a:t>
            </a:r>
          </a:p>
        </p:txBody>
      </p:sp>
      <p:pic>
        <p:nvPicPr>
          <p:cNvPr id="10" name="Picture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55576" y="3075806"/>
            <a:ext cx="3180375" cy="1944000"/>
          </a:xfrm>
          <a:prstGeom prst="rect">
            <a:avLst/>
          </a:prstGeom>
          <a:noFill/>
          <a:ln w="31750">
            <a:solidFill>
              <a:srgbClr val="C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932040" y="1419622"/>
            <a:ext cx="2916000" cy="2223451"/>
          </a:xfrm>
          <a:prstGeom prst="rect">
            <a:avLst/>
          </a:prstGeom>
          <a:noFill/>
          <a:ln w="31750">
            <a:solidFill>
              <a:srgbClr val="C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8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164288" y="2931790"/>
            <a:ext cx="1793911" cy="2088000"/>
          </a:xfrm>
          <a:prstGeom prst="rect">
            <a:avLst/>
          </a:prstGeom>
          <a:noFill/>
          <a:ln w="31750">
            <a:solidFill>
              <a:srgbClr val="C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TextovéPole 11"/>
          <p:cNvSpPr txBox="1"/>
          <p:nvPr/>
        </p:nvSpPr>
        <p:spPr>
          <a:xfrm>
            <a:off x="5724128" y="4731990"/>
            <a:ext cx="13392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z="1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Alexandr </a:t>
            </a:r>
            <a:r>
              <a:rPr lang="cs-CZ" sz="1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Dubček</a:t>
            </a:r>
            <a:endParaRPr lang="cs-CZ" sz="12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00422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492443"/>
            <a:ext cx="4284984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87.4 Co si řekneme nového?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ovéPole 20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lvl="0"/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         </a:t>
            </a:r>
            <a:r>
              <a:rPr lang="cs-CZ" sz="1600" b="1" dirty="0" smtClean="0">
                <a:solidFill>
                  <a:srgbClr val="9BBB5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Svět </a:t>
            </a:r>
            <a:r>
              <a:rPr lang="cs-CZ" sz="1600" b="1" dirty="0">
                <a:solidFill>
                  <a:srgbClr val="9BBB5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kolem nás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5" name="Přímá spojnice 14"/>
          <p:cNvCxnSpPr/>
          <p:nvPr/>
        </p:nvCxnSpPr>
        <p:spPr>
          <a:xfrm>
            <a:off x="7308304" y="2067694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ovéPole 8"/>
          <p:cNvSpPr txBox="1"/>
          <p:nvPr/>
        </p:nvSpPr>
        <p:spPr>
          <a:xfrm>
            <a:off x="131887" y="1123367"/>
            <a:ext cx="4788024" cy="3477875"/>
          </a:xfrm>
          <a:prstGeom prst="rect">
            <a:avLst/>
          </a:prstGeom>
          <a:solidFill>
            <a:schemeClr val="bg1"/>
          </a:solidFill>
          <a:ln w="31750">
            <a:solidFill>
              <a:srgbClr val="C00000"/>
            </a:solidFill>
          </a:ln>
        </p:spPr>
        <p:txBody>
          <a:bodyPr wrap="square" rIns="0" rtlCol="0">
            <a:spAutoFit/>
          </a:bodyPr>
          <a:lstStyle/>
          <a:p>
            <a:pPr>
              <a:spcAft>
                <a:spcPts val="300"/>
              </a:spcAft>
            </a:pPr>
            <a:r>
              <a:rPr lang="cs-CZ" sz="1200" b="1" u="sng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OKUPACE ČESKOSLOVENSKA = NORMALIZACE</a:t>
            </a:r>
            <a:endParaRPr lang="cs-CZ" sz="11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171450" indent="-171450">
              <a:buFont typeface="Wingdings" pitchFamily="2" charset="2"/>
              <a:buChar char="Ø"/>
            </a:pPr>
            <a:r>
              <a:rPr lang="cs-CZ" sz="11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cs-CZ" sz="11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láda v Sovětském svazu nebyla s uvolněním socialismu v ČSSR spokojena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cs-CZ" sz="11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21. srpna 1968 vtrhla na naše území vojska Sovětského svazu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cs-CZ" sz="11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cs-CZ" sz="11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bčané ČSSR proti okupaci protestovali → vojska narazila na všeobecný odpor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cs-CZ" sz="11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cs-CZ" sz="11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elmi aktivní byli mladí lidé a studenti (př. Jan Palach)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cs-CZ" sz="11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cs-CZ" sz="11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ČSSR byla </a:t>
            </a:r>
            <a:r>
              <a:rPr lang="cs-CZ" sz="11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obnovena totalitní vláda </a:t>
            </a:r>
            <a:r>
              <a:rPr lang="cs-CZ" sz="11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 čele s </a:t>
            </a:r>
            <a:r>
              <a:rPr lang="cs-CZ" sz="11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Gustavem Husákem </a:t>
            </a:r>
            <a:r>
              <a:rPr lang="cs-CZ" sz="11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(1969)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cs-CZ" sz="11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cs-CZ" sz="11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bčané, kteří nesouhlasili s </a:t>
            </a:r>
            <a:r>
              <a:rPr lang="cs-CZ" sz="11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režimem, </a:t>
            </a:r>
            <a:r>
              <a:rPr lang="cs-CZ" sz="11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byli opět krutě pronásledováni</a:t>
            </a:r>
          </a:p>
          <a:p>
            <a:pPr>
              <a:spcAft>
                <a:spcPts val="300"/>
              </a:spcAft>
            </a:pPr>
            <a:r>
              <a:rPr lang="cs-CZ" sz="11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1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→ málokdo našel odvahu proti režimu veřejně vystoupit</a:t>
            </a:r>
          </a:p>
          <a:p>
            <a:pPr>
              <a:spcAft>
                <a:spcPts val="300"/>
              </a:spcAft>
            </a:pPr>
            <a:endParaRPr lang="cs-CZ" sz="11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1100" b="1" u="sng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r>
              <a:rPr lang="cs-CZ" sz="1100" b="1" u="sng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eden </a:t>
            </a:r>
            <a:r>
              <a:rPr lang="cs-CZ" sz="1100" b="1" u="sng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1977 – Charta 77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cs-CZ" sz="11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cs-CZ" sz="11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kupina občanů v čele s Václavem Havlem vydala otevřený dopis nejvyšším představitelům vlády 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cs-CZ" sz="11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cs-CZ" sz="11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ritizovali zde porušování lidských práv a poukazovali na další problémy</a:t>
            </a:r>
          </a:p>
          <a:p>
            <a:pPr>
              <a:spcAft>
                <a:spcPts val="300"/>
              </a:spcAft>
            </a:pPr>
            <a:r>
              <a:rPr lang="cs-CZ" sz="11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sz="11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→ kdo Chartu podepsal, byl politicky pronásledován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cs-CZ" sz="11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cs-CZ" sz="11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ostupem času vznikly velké ekonomické problémy – lidé </a:t>
            </a:r>
            <a:r>
              <a:rPr lang="cs-CZ" sz="11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stáli </a:t>
            </a:r>
            <a:r>
              <a:rPr lang="cs-CZ" sz="11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dlouhé fronty na zboží v obchodech, byl nedostatek základních potravin a hygienických potřeb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cs-CZ" sz="11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cs-CZ" sz="11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tátu sice patřilo vše, ale ten s majetkem nedokázal efektivně hospodařit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cs-CZ" sz="11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cs-CZ" sz="11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ěsta byla zchátralá a zanedbaná</a:t>
            </a:r>
          </a:p>
          <a:p>
            <a:pPr algn="ctr"/>
            <a:r>
              <a:rPr lang="cs-CZ" sz="11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1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cs-CZ" sz="1100" b="1" u="sng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Situace v ČSSR se stala postupem času neudržitelnou.</a:t>
            </a:r>
          </a:p>
        </p:txBody>
      </p:sp>
      <p:pic>
        <p:nvPicPr>
          <p:cNvPr id="14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148064" y="1707654"/>
            <a:ext cx="2033684" cy="1260000"/>
          </a:xfrm>
          <a:prstGeom prst="rect">
            <a:avLst/>
          </a:prstGeom>
          <a:noFill/>
          <a:ln w="31750">
            <a:solidFill>
              <a:srgbClr val="C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148064" y="3291830"/>
            <a:ext cx="2700040" cy="1744470"/>
          </a:xfrm>
          <a:prstGeom prst="rect">
            <a:avLst/>
          </a:prstGeom>
          <a:noFill/>
          <a:ln w="31750">
            <a:solidFill>
              <a:srgbClr val="C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TextovéPole 11"/>
          <p:cNvSpPr txBox="1"/>
          <p:nvPr/>
        </p:nvSpPr>
        <p:spPr>
          <a:xfrm>
            <a:off x="5097735" y="704021"/>
            <a:ext cx="3960440" cy="838691"/>
          </a:xfrm>
          <a:prstGeom prst="rect">
            <a:avLst/>
          </a:prstGeom>
          <a:solidFill>
            <a:schemeClr val="bg1"/>
          </a:solidFill>
          <a:ln w="317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>
              <a:spcAft>
                <a:spcPts val="300"/>
              </a:spcAft>
            </a:pPr>
            <a:r>
              <a:rPr lang="cs-CZ" sz="1300" b="1" u="sng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JAN PALACH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cs-CZ" sz="11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cs-CZ" sz="11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tudent Univerzity Karlovy v Praze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cs-CZ" sz="11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19. ledna 1969 se na protest proti okupaci upálil</a:t>
            </a:r>
          </a:p>
          <a:p>
            <a:r>
              <a:rPr lang="cs-CZ" sz="11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→ čin veřejnost hluboce pobouřil, avšak ke změně situace nedošlo</a:t>
            </a:r>
          </a:p>
        </p:txBody>
      </p:sp>
      <p:sp>
        <p:nvSpPr>
          <p:cNvPr id="17" name="TextovéPole 16"/>
          <p:cNvSpPr txBox="1"/>
          <p:nvPr/>
        </p:nvSpPr>
        <p:spPr>
          <a:xfrm>
            <a:off x="5796136" y="2931790"/>
            <a:ext cx="90762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z="1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Jan Palach</a:t>
            </a:r>
          </a:p>
        </p:txBody>
      </p:sp>
      <p:pic>
        <p:nvPicPr>
          <p:cNvPr id="18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732240" y="1995686"/>
            <a:ext cx="2325960" cy="1744470"/>
          </a:xfrm>
          <a:prstGeom prst="rect">
            <a:avLst/>
          </a:prstGeom>
          <a:noFill/>
          <a:ln w="31750">
            <a:solidFill>
              <a:srgbClr val="C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87548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504000"/>
            <a:ext cx="3304110" cy="477054"/>
          </a:xfrm>
        </p:spPr>
        <p:txBody>
          <a:bodyPr wrap="none">
            <a:sp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87.5 </a:t>
            </a:r>
            <a:r>
              <a:rPr lang="cs-CZ" sz="2500" b="1" dirty="0">
                <a:latin typeface="Times New Roman" pitchFamily="18" charset="0"/>
                <a:cs typeface="Times New Roman" pitchFamily="18" charset="0"/>
              </a:rPr>
              <a:t>Co si pamatujete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ovéPole 23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</a:t>
            </a:r>
            <a:r>
              <a:rPr lang="cs-CZ" sz="10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Svět kolem nás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278642" y="4011795"/>
            <a:ext cx="431777" cy="288147"/>
          </a:xfrm>
          <a:prstGeom prst="rect">
            <a:avLst/>
          </a:prstGeom>
          <a:solidFill>
            <a:srgbClr val="CCFFCC">
              <a:alpha val="0"/>
            </a:srgbClr>
          </a:solidFill>
        </p:spPr>
        <p:txBody>
          <a:bodyPr wrap="none" lIns="36000" tIns="36000" rIns="36000" bIns="36000" rtlCol="0">
            <a:spAutoFit/>
          </a:bodyPr>
          <a:lstStyle/>
          <a:p>
            <a:pPr algn="ctr"/>
            <a:r>
              <a:rPr lang="pl-PL" sz="1400" b="1" dirty="0" smtClean="0">
                <a:latin typeface="Times New Roman" pitchFamily="18" charset="0"/>
                <a:cs typeface="Times New Roman" pitchFamily="18" charset="0"/>
              </a:rPr>
              <a:t>1925</a:t>
            </a:r>
          </a:p>
        </p:txBody>
      </p:sp>
      <p:cxnSp>
        <p:nvCxnSpPr>
          <p:cNvPr id="4" name="Přímá spojnice se šipkou 3"/>
          <p:cNvCxnSpPr/>
          <p:nvPr/>
        </p:nvCxnSpPr>
        <p:spPr>
          <a:xfrm>
            <a:off x="107504" y="4515966"/>
            <a:ext cx="6624736" cy="0"/>
          </a:xfrm>
          <a:prstGeom prst="straightConnector1">
            <a:avLst/>
          </a:prstGeom>
          <a:ln w="381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nice 8"/>
          <p:cNvCxnSpPr/>
          <p:nvPr/>
        </p:nvCxnSpPr>
        <p:spPr>
          <a:xfrm rot="-420000" flipH="1">
            <a:off x="493862" y="4294718"/>
            <a:ext cx="57321" cy="43540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Přímá spojnice 19"/>
          <p:cNvCxnSpPr/>
          <p:nvPr/>
        </p:nvCxnSpPr>
        <p:spPr>
          <a:xfrm rot="-420000" flipH="1">
            <a:off x="925910" y="4294718"/>
            <a:ext cx="57321" cy="43540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Přímá spojnice 20"/>
          <p:cNvCxnSpPr/>
          <p:nvPr/>
        </p:nvCxnSpPr>
        <p:spPr>
          <a:xfrm rot="-420000" flipH="1">
            <a:off x="1501974" y="4294718"/>
            <a:ext cx="57321" cy="43540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Přímá spojnice 24"/>
          <p:cNvCxnSpPr/>
          <p:nvPr/>
        </p:nvCxnSpPr>
        <p:spPr>
          <a:xfrm rot="-420000" flipH="1">
            <a:off x="2078038" y="4294718"/>
            <a:ext cx="57321" cy="43540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Přímá spojnice 26"/>
          <p:cNvCxnSpPr/>
          <p:nvPr/>
        </p:nvCxnSpPr>
        <p:spPr>
          <a:xfrm rot="-420000" flipH="1">
            <a:off x="3230166" y="4294718"/>
            <a:ext cx="57321" cy="43540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Přímá spojnice 27"/>
          <p:cNvCxnSpPr/>
          <p:nvPr/>
        </p:nvCxnSpPr>
        <p:spPr>
          <a:xfrm rot="-420000" flipH="1">
            <a:off x="2654102" y="4294718"/>
            <a:ext cx="57321" cy="43540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Přímá spojnice 28"/>
          <p:cNvCxnSpPr/>
          <p:nvPr/>
        </p:nvCxnSpPr>
        <p:spPr>
          <a:xfrm rot="-420000" flipH="1">
            <a:off x="3806230" y="4294718"/>
            <a:ext cx="57321" cy="43540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Přímá spojnice 29"/>
          <p:cNvCxnSpPr/>
          <p:nvPr/>
        </p:nvCxnSpPr>
        <p:spPr>
          <a:xfrm rot="-420000" flipH="1">
            <a:off x="4382294" y="4294718"/>
            <a:ext cx="57321" cy="43540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ovéPole 55"/>
          <p:cNvSpPr txBox="1"/>
          <p:nvPr/>
        </p:nvSpPr>
        <p:spPr>
          <a:xfrm>
            <a:off x="755845" y="4011910"/>
            <a:ext cx="431777" cy="288147"/>
          </a:xfrm>
          <a:prstGeom prst="rect">
            <a:avLst/>
          </a:prstGeom>
          <a:solidFill>
            <a:srgbClr val="CCFFCC">
              <a:alpha val="0"/>
            </a:srgbClr>
          </a:solidFill>
        </p:spPr>
        <p:txBody>
          <a:bodyPr wrap="none" lIns="36000" tIns="36000" rIns="36000" bIns="36000" rtlCol="0">
            <a:spAutoFit/>
          </a:bodyPr>
          <a:lstStyle/>
          <a:p>
            <a:pPr algn="ctr"/>
            <a:r>
              <a:rPr lang="pl-PL" sz="1400" b="1" dirty="0" smtClean="0">
                <a:latin typeface="Times New Roman" pitchFamily="18" charset="0"/>
                <a:cs typeface="Times New Roman" pitchFamily="18" charset="0"/>
              </a:rPr>
              <a:t>1930</a:t>
            </a:r>
          </a:p>
        </p:txBody>
      </p:sp>
      <p:sp>
        <p:nvSpPr>
          <p:cNvPr id="57" name="TextovéPole 56"/>
          <p:cNvSpPr txBox="1"/>
          <p:nvPr/>
        </p:nvSpPr>
        <p:spPr>
          <a:xfrm>
            <a:off x="1304785" y="4011795"/>
            <a:ext cx="431777" cy="288147"/>
          </a:xfrm>
          <a:prstGeom prst="rect">
            <a:avLst/>
          </a:prstGeom>
          <a:solidFill>
            <a:srgbClr val="CCFFCC">
              <a:alpha val="0"/>
            </a:srgbClr>
          </a:solidFill>
        </p:spPr>
        <p:txBody>
          <a:bodyPr wrap="none" lIns="36000" tIns="36000" rIns="36000" bIns="36000" rtlCol="0">
            <a:spAutoFit/>
          </a:bodyPr>
          <a:lstStyle/>
          <a:p>
            <a:pPr algn="ctr"/>
            <a:r>
              <a:rPr lang="pl-PL" sz="1400" b="1" dirty="0" smtClean="0">
                <a:latin typeface="Times New Roman" pitchFamily="18" charset="0"/>
                <a:cs typeface="Times New Roman" pitchFamily="18" charset="0"/>
              </a:rPr>
              <a:t>1935</a:t>
            </a:r>
          </a:p>
        </p:txBody>
      </p:sp>
      <p:sp>
        <p:nvSpPr>
          <p:cNvPr id="67" name="TextovéPole 66"/>
          <p:cNvSpPr txBox="1"/>
          <p:nvPr/>
        </p:nvSpPr>
        <p:spPr>
          <a:xfrm>
            <a:off x="1880850" y="4011910"/>
            <a:ext cx="431777" cy="288147"/>
          </a:xfrm>
          <a:prstGeom prst="rect">
            <a:avLst/>
          </a:prstGeom>
          <a:solidFill>
            <a:srgbClr val="CCFFCC">
              <a:alpha val="0"/>
            </a:srgbClr>
          </a:solidFill>
        </p:spPr>
        <p:txBody>
          <a:bodyPr wrap="none" lIns="36000" tIns="36000" rIns="36000" bIns="36000" rtlCol="0">
            <a:spAutoFit/>
          </a:bodyPr>
          <a:lstStyle/>
          <a:p>
            <a:pPr algn="ctr"/>
            <a:r>
              <a:rPr lang="pl-PL" sz="1400" b="1" dirty="0" smtClean="0">
                <a:latin typeface="Times New Roman" pitchFamily="18" charset="0"/>
                <a:cs typeface="Times New Roman" pitchFamily="18" charset="0"/>
              </a:rPr>
              <a:t>1940</a:t>
            </a:r>
          </a:p>
        </p:txBody>
      </p:sp>
      <p:sp>
        <p:nvSpPr>
          <p:cNvPr id="68" name="TextovéPole 67"/>
          <p:cNvSpPr txBox="1"/>
          <p:nvPr/>
        </p:nvSpPr>
        <p:spPr>
          <a:xfrm>
            <a:off x="3032978" y="4011795"/>
            <a:ext cx="431777" cy="288147"/>
          </a:xfrm>
          <a:prstGeom prst="rect">
            <a:avLst/>
          </a:prstGeom>
          <a:solidFill>
            <a:srgbClr val="CCFFCC">
              <a:alpha val="0"/>
            </a:srgbClr>
          </a:solidFill>
        </p:spPr>
        <p:txBody>
          <a:bodyPr wrap="none" lIns="36000" tIns="36000" rIns="36000" bIns="36000" rtlCol="0">
            <a:spAutoFit/>
          </a:bodyPr>
          <a:lstStyle/>
          <a:p>
            <a:pPr algn="ctr"/>
            <a:r>
              <a:rPr lang="pl-PL" sz="1400" b="1" dirty="0" smtClean="0">
                <a:latin typeface="Times New Roman" pitchFamily="18" charset="0"/>
                <a:cs typeface="Times New Roman" pitchFamily="18" charset="0"/>
              </a:rPr>
              <a:t>1950</a:t>
            </a:r>
          </a:p>
        </p:txBody>
      </p:sp>
      <p:sp>
        <p:nvSpPr>
          <p:cNvPr id="70" name="TextovéPole 69"/>
          <p:cNvSpPr txBox="1"/>
          <p:nvPr/>
        </p:nvSpPr>
        <p:spPr>
          <a:xfrm>
            <a:off x="2456914" y="4011910"/>
            <a:ext cx="431777" cy="288147"/>
          </a:xfrm>
          <a:prstGeom prst="rect">
            <a:avLst/>
          </a:prstGeom>
          <a:solidFill>
            <a:srgbClr val="CCFFCC">
              <a:alpha val="0"/>
            </a:srgbClr>
          </a:solidFill>
        </p:spPr>
        <p:txBody>
          <a:bodyPr wrap="none" lIns="36000" tIns="36000" rIns="36000" bIns="36000" rtlCol="0">
            <a:spAutoFit/>
          </a:bodyPr>
          <a:lstStyle/>
          <a:p>
            <a:pPr algn="ctr"/>
            <a:r>
              <a:rPr lang="pl-PL" sz="1400" b="1" dirty="0" smtClean="0">
                <a:latin typeface="Times New Roman" pitchFamily="18" charset="0"/>
                <a:cs typeface="Times New Roman" pitchFamily="18" charset="0"/>
              </a:rPr>
              <a:t>1945</a:t>
            </a:r>
          </a:p>
        </p:txBody>
      </p:sp>
      <p:sp>
        <p:nvSpPr>
          <p:cNvPr id="74" name="TextovéPole 73"/>
          <p:cNvSpPr txBox="1"/>
          <p:nvPr/>
        </p:nvSpPr>
        <p:spPr>
          <a:xfrm>
            <a:off x="4761170" y="4011795"/>
            <a:ext cx="431777" cy="288147"/>
          </a:xfrm>
          <a:prstGeom prst="rect">
            <a:avLst/>
          </a:prstGeom>
          <a:solidFill>
            <a:srgbClr val="CCFFCC">
              <a:alpha val="0"/>
            </a:srgbClr>
          </a:solidFill>
        </p:spPr>
        <p:txBody>
          <a:bodyPr wrap="none" lIns="36000" tIns="36000" rIns="36000" bIns="36000" rtlCol="0">
            <a:spAutoFit/>
          </a:bodyPr>
          <a:lstStyle/>
          <a:p>
            <a:pPr algn="ctr"/>
            <a:r>
              <a:rPr lang="pl-PL" sz="1400" b="1" dirty="0" smtClean="0">
                <a:latin typeface="Times New Roman" pitchFamily="18" charset="0"/>
                <a:cs typeface="Times New Roman" pitchFamily="18" charset="0"/>
              </a:rPr>
              <a:t>1965</a:t>
            </a:r>
          </a:p>
        </p:txBody>
      </p:sp>
      <p:sp>
        <p:nvSpPr>
          <p:cNvPr id="80" name="TextovéPole 79"/>
          <p:cNvSpPr txBox="1"/>
          <p:nvPr/>
        </p:nvSpPr>
        <p:spPr>
          <a:xfrm>
            <a:off x="4185107" y="4011795"/>
            <a:ext cx="431777" cy="288147"/>
          </a:xfrm>
          <a:prstGeom prst="rect">
            <a:avLst/>
          </a:prstGeom>
          <a:solidFill>
            <a:srgbClr val="CCFFCC">
              <a:alpha val="0"/>
            </a:srgbClr>
          </a:solidFill>
        </p:spPr>
        <p:txBody>
          <a:bodyPr wrap="none" lIns="36000" tIns="36000" rIns="36000" bIns="36000" rtlCol="0">
            <a:spAutoFit/>
          </a:bodyPr>
          <a:lstStyle/>
          <a:p>
            <a:pPr algn="ctr"/>
            <a:r>
              <a:rPr lang="pl-PL" sz="1400" b="1" dirty="0" smtClean="0">
                <a:latin typeface="Times New Roman" pitchFamily="18" charset="0"/>
                <a:cs typeface="Times New Roman" pitchFamily="18" charset="0"/>
              </a:rPr>
              <a:t>1960</a:t>
            </a:r>
          </a:p>
        </p:txBody>
      </p:sp>
      <p:sp>
        <p:nvSpPr>
          <p:cNvPr id="83" name="TextovéPole 82"/>
          <p:cNvSpPr txBox="1"/>
          <p:nvPr/>
        </p:nvSpPr>
        <p:spPr>
          <a:xfrm>
            <a:off x="5337234" y="4011795"/>
            <a:ext cx="431777" cy="288147"/>
          </a:xfrm>
          <a:prstGeom prst="rect">
            <a:avLst/>
          </a:prstGeom>
          <a:solidFill>
            <a:srgbClr val="CCFFCC">
              <a:alpha val="0"/>
            </a:srgbClr>
          </a:solidFill>
        </p:spPr>
        <p:txBody>
          <a:bodyPr wrap="none" lIns="36000" tIns="36000" rIns="36000" bIns="36000" rtlCol="0">
            <a:spAutoFit/>
          </a:bodyPr>
          <a:lstStyle/>
          <a:p>
            <a:pPr algn="ctr"/>
            <a:r>
              <a:rPr lang="pl-PL" sz="1400" b="1" dirty="0" smtClean="0">
                <a:latin typeface="Times New Roman" pitchFamily="18" charset="0"/>
                <a:cs typeface="Times New Roman" pitchFamily="18" charset="0"/>
              </a:rPr>
              <a:t>1970</a:t>
            </a:r>
          </a:p>
        </p:txBody>
      </p:sp>
      <p:sp>
        <p:nvSpPr>
          <p:cNvPr id="86" name="TextovéPole 85"/>
          <p:cNvSpPr txBox="1"/>
          <p:nvPr/>
        </p:nvSpPr>
        <p:spPr>
          <a:xfrm>
            <a:off x="5985307" y="4011795"/>
            <a:ext cx="431777" cy="288147"/>
          </a:xfrm>
          <a:prstGeom prst="rect">
            <a:avLst/>
          </a:prstGeom>
          <a:solidFill>
            <a:srgbClr val="CCFFCC">
              <a:alpha val="0"/>
            </a:srgbClr>
          </a:solidFill>
        </p:spPr>
        <p:txBody>
          <a:bodyPr wrap="none" lIns="36000" tIns="36000" rIns="36000" bIns="36000" rtlCol="0">
            <a:spAutoFit/>
          </a:bodyPr>
          <a:lstStyle/>
          <a:p>
            <a:pPr algn="ctr"/>
            <a:r>
              <a:rPr lang="pl-PL" sz="1400" b="1" dirty="0" smtClean="0">
                <a:latin typeface="Times New Roman" pitchFamily="18" charset="0"/>
                <a:cs typeface="Times New Roman" pitchFamily="18" charset="0"/>
              </a:rPr>
              <a:t>1980</a:t>
            </a:r>
          </a:p>
        </p:txBody>
      </p:sp>
      <p:cxnSp>
        <p:nvCxnSpPr>
          <p:cNvPr id="87" name="Přímá spojnice 86"/>
          <p:cNvCxnSpPr/>
          <p:nvPr/>
        </p:nvCxnSpPr>
        <p:spPr>
          <a:xfrm rot="-420000" flipH="1">
            <a:off x="4958358" y="4294718"/>
            <a:ext cx="57321" cy="43540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Přímá spojnice 87"/>
          <p:cNvCxnSpPr/>
          <p:nvPr/>
        </p:nvCxnSpPr>
        <p:spPr>
          <a:xfrm rot="-420000" flipH="1">
            <a:off x="5534422" y="4294718"/>
            <a:ext cx="57321" cy="43540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Přímá spojnice 91"/>
          <p:cNvCxnSpPr/>
          <p:nvPr/>
        </p:nvCxnSpPr>
        <p:spPr>
          <a:xfrm rot="-420000" flipH="1">
            <a:off x="6182494" y="4294718"/>
            <a:ext cx="57321" cy="43540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ovéPole 49"/>
          <p:cNvSpPr txBox="1"/>
          <p:nvPr/>
        </p:nvSpPr>
        <p:spPr>
          <a:xfrm>
            <a:off x="196460" y="2532510"/>
            <a:ext cx="5572551" cy="1415772"/>
          </a:xfrm>
          <a:prstGeom prst="rect">
            <a:avLst/>
          </a:prstGeom>
          <a:solidFill>
            <a:schemeClr val="bg1"/>
          </a:solidFill>
          <a:ln w="31750"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r>
              <a:rPr lang="cs-CZ" sz="1300" b="1" u="sng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Překreslete si </a:t>
            </a:r>
            <a:r>
              <a:rPr lang="cs-CZ" sz="1300" b="1" u="sng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do sešitu časovou přímku a </a:t>
            </a:r>
            <a:r>
              <a:rPr lang="cs-CZ" sz="1300" b="1" u="sng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vyznačte </a:t>
            </a:r>
            <a:r>
              <a:rPr lang="cs-CZ" sz="1300" b="1" u="sng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na ni následující období</a:t>
            </a:r>
            <a:r>
              <a:rPr lang="cs-CZ" sz="1400" b="1" u="sng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342900" indent="-342900">
              <a:buAutoNum type="alphaLcParenR"/>
            </a:pPr>
            <a:r>
              <a:rPr lang="cs-CZ" sz="1200" i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</a:t>
            </a:r>
            <a:r>
              <a:rPr lang="cs-CZ" sz="1200" i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ačátek </a:t>
            </a:r>
            <a:r>
              <a:rPr lang="cs-CZ" sz="1200" i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druhé světové války</a:t>
            </a:r>
          </a:p>
          <a:p>
            <a:pPr marL="342900" indent="-342900">
              <a:buAutoNum type="alphaLcParenR"/>
            </a:pPr>
            <a:r>
              <a:rPr lang="cs-CZ" sz="1200" i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cs-CZ" sz="1200" i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onec </a:t>
            </a:r>
            <a:r>
              <a:rPr lang="cs-CZ" sz="1200" i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druhé světové války</a:t>
            </a:r>
          </a:p>
          <a:p>
            <a:pPr marL="342900" indent="-342900">
              <a:buAutoNum type="alphaLcParenR"/>
            </a:pPr>
            <a:r>
              <a:rPr lang="cs-CZ" sz="1200" i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cs-CZ" sz="1200" i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znik </a:t>
            </a:r>
            <a:r>
              <a:rPr lang="cs-CZ" sz="1200" i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totalitní vlády v Československu</a:t>
            </a:r>
          </a:p>
          <a:p>
            <a:pPr marL="342900" indent="-342900">
              <a:buAutoNum type="alphaLcParenR"/>
            </a:pPr>
            <a:r>
              <a:rPr lang="cs-CZ" sz="1200" i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Pražské jaro</a:t>
            </a:r>
          </a:p>
          <a:p>
            <a:pPr marL="342900" indent="-342900">
              <a:buAutoNum type="alphaLcParenR"/>
            </a:pPr>
            <a:r>
              <a:rPr lang="cs-CZ" sz="1200" i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cs-CZ" sz="1200" i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ormalizace</a:t>
            </a:r>
            <a:endParaRPr lang="cs-CZ" sz="1200" i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lphaLcParenR"/>
            </a:pPr>
            <a:r>
              <a:rPr lang="cs-CZ" sz="1200" i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Jan Palach</a:t>
            </a:r>
          </a:p>
        </p:txBody>
      </p:sp>
      <p:sp>
        <p:nvSpPr>
          <p:cNvPr id="51" name="TextovéPole 50"/>
          <p:cNvSpPr txBox="1"/>
          <p:nvPr/>
        </p:nvSpPr>
        <p:spPr>
          <a:xfrm>
            <a:off x="251520" y="1059582"/>
            <a:ext cx="4523995" cy="1231106"/>
          </a:xfrm>
          <a:prstGeom prst="rect">
            <a:avLst/>
          </a:prstGeom>
          <a:solidFill>
            <a:schemeClr val="bg1"/>
          </a:solidFill>
          <a:ln w="31750"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r>
              <a:rPr lang="cs-CZ" sz="1300" b="1" u="sng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Rozdělte se do 5 skupin, vypracujte úkoly, poreferujte </a:t>
            </a:r>
            <a:r>
              <a:rPr lang="cs-CZ" sz="1300" b="1" u="sng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třídě</a:t>
            </a:r>
            <a:r>
              <a:rPr lang="cs-CZ" sz="1400" b="1" u="sng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cs-CZ" sz="1400" b="1" u="sng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AutoNum type="arabicPeriod"/>
            </a:pP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Charakterizuj politickou situaci v Československu po únoru 1948?</a:t>
            </a:r>
          </a:p>
          <a:p>
            <a:pPr marL="228600" indent="-228600">
              <a:buAutoNum type="arabicPeriod"/>
            </a:pP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K jakým změnám došlo ve společnosti a hospodářství?</a:t>
            </a:r>
          </a:p>
          <a:p>
            <a:pPr marL="228600" indent="-228600">
              <a:buAutoNum type="arabicPeriod"/>
            </a:pP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Pod vlivem jaké velmoci bylo Československo?</a:t>
            </a:r>
          </a:p>
          <a:p>
            <a:pPr marL="228600" indent="-228600">
              <a:buAutoNum type="arabicPeriod"/>
            </a:pP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Co se skrývá pod pojmem „Pražské jaro“ – vysvětli.</a:t>
            </a:r>
          </a:p>
          <a:p>
            <a:pPr marL="228600" indent="-228600">
              <a:buAutoNum type="arabicPeriod"/>
            </a:pP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Co se dělo v srpnu 1968?</a:t>
            </a:r>
          </a:p>
        </p:txBody>
      </p:sp>
      <p:sp>
        <p:nvSpPr>
          <p:cNvPr id="38" name="TextovéPole 37"/>
          <p:cNvSpPr txBox="1"/>
          <p:nvPr/>
        </p:nvSpPr>
        <p:spPr>
          <a:xfrm>
            <a:off x="3663020" y="4011910"/>
            <a:ext cx="431776" cy="288147"/>
          </a:xfrm>
          <a:prstGeom prst="rect">
            <a:avLst/>
          </a:prstGeom>
          <a:solidFill>
            <a:srgbClr val="CCFFCC">
              <a:alpha val="0"/>
            </a:srgbClr>
          </a:solidFill>
        </p:spPr>
        <p:txBody>
          <a:bodyPr wrap="none" lIns="36000" tIns="36000" rIns="36000" bIns="36000" rtlCol="0">
            <a:spAutoFit/>
          </a:bodyPr>
          <a:lstStyle/>
          <a:p>
            <a:pPr algn="ctr"/>
            <a:r>
              <a:rPr lang="pl-PL" sz="1400" b="1" dirty="0" smtClean="0">
                <a:latin typeface="Times New Roman" pitchFamily="18" charset="0"/>
                <a:cs typeface="Times New Roman" pitchFamily="18" charset="0"/>
              </a:rPr>
              <a:t>1955</a:t>
            </a:r>
          </a:p>
        </p:txBody>
      </p:sp>
      <p:sp>
        <p:nvSpPr>
          <p:cNvPr id="40" name="TextovéPole 39"/>
          <p:cNvSpPr txBox="1"/>
          <p:nvPr/>
        </p:nvSpPr>
        <p:spPr>
          <a:xfrm>
            <a:off x="5594324" y="2139702"/>
            <a:ext cx="2890535" cy="338554"/>
          </a:xfrm>
          <a:prstGeom prst="rect">
            <a:avLst/>
          </a:prstGeom>
          <a:solidFill>
            <a:schemeClr val="bg1"/>
          </a:solidFill>
          <a:ln w="25400"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r>
              <a:rPr lang="cs-CZ" sz="1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Popište, </a:t>
            </a:r>
            <a:r>
              <a:rPr lang="cs-CZ" sz="1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co </a:t>
            </a:r>
            <a:r>
              <a:rPr lang="cs-CZ" sz="1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vidíte </a:t>
            </a:r>
            <a:r>
              <a:rPr lang="cs-CZ" sz="1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na obrázcích.</a:t>
            </a:r>
            <a:endParaRPr lang="cs-CZ" sz="1600" b="1" dirty="0" smtClean="0">
              <a:solidFill>
                <a:srgbClr val="C00000"/>
              </a:solidFill>
            </a:endParaRPr>
          </a:p>
        </p:txBody>
      </p:sp>
      <p:pic>
        <p:nvPicPr>
          <p:cNvPr id="41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860264" y="699542"/>
            <a:ext cx="2088000" cy="1349041"/>
          </a:xfrm>
          <a:prstGeom prst="rect">
            <a:avLst/>
          </a:prstGeom>
          <a:noFill/>
          <a:ln w="31750">
            <a:solidFill>
              <a:srgbClr val="C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2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056488" y="627534"/>
            <a:ext cx="1908000" cy="1431000"/>
          </a:xfrm>
          <a:prstGeom prst="rect">
            <a:avLst/>
          </a:prstGeom>
          <a:noFill/>
          <a:ln w="31750">
            <a:solidFill>
              <a:srgbClr val="C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9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922692" y="2571750"/>
            <a:ext cx="2033684" cy="1260000"/>
          </a:xfrm>
          <a:prstGeom prst="rect">
            <a:avLst/>
          </a:prstGeom>
          <a:noFill/>
          <a:ln w="31750">
            <a:solidFill>
              <a:srgbClr val="C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3" name="Picture 4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524328" y="3003798"/>
            <a:ext cx="1485000" cy="1980000"/>
          </a:xfrm>
          <a:prstGeom prst="rect">
            <a:avLst/>
          </a:prstGeom>
          <a:noFill/>
          <a:ln w="31750">
            <a:solidFill>
              <a:srgbClr val="C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134946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1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1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56" grpId="0" animBg="1"/>
      <p:bldP spid="57" grpId="0" animBg="1"/>
      <p:bldP spid="67" grpId="0" animBg="1"/>
      <p:bldP spid="68" grpId="0" animBg="1"/>
      <p:bldP spid="70" grpId="0" animBg="1"/>
      <p:bldP spid="74" grpId="0" animBg="1"/>
      <p:bldP spid="80" grpId="0" animBg="1"/>
      <p:bldP spid="83" grpId="0" animBg="1"/>
      <p:bldP spid="86" grpId="0" animBg="1"/>
      <p:bldP spid="3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ovéPole 9"/>
          <p:cNvSpPr txBox="1"/>
          <p:nvPr/>
        </p:nvSpPr>
        <p:spPr>
          <a:xfrm>
            <a:off x="7884368" y="2427734"/>
            <a:ext cx="90120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sz="12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Karl Marx</a:t>
            </a:r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492443"/>
            <a:ext cx="4284984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87.6 Něco navíc pro šikovné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rgbClr val="9BBB5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</a:t>
            </a:r>
            <a:r>
              <a:rPr lang="cs-CZ" sz="1000" dirty="0" smtClean="0">
                <a:solidFill>
                  <a:srgbClr val="9BBB5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	          </a:t>
            </a:r>
            <a:r>
              <a:rPr lang="cs-CZ" sz="1600" b="1" dirty="0" smtClean="0">
                <a:solidFill>
                  <a:srgbClr val="9BBB5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Svět kolem nás</a:t>
            </a:r>
          </a:p>
          <a:p>
            <a:endParaRPr lang="cs-CZ" sz="10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4480" y="1131590"/>
            <a:ext cx="1188000" cy="1298562"/>
          </a:xfrm>
          <a:prstGeom prst="rect">
            <a:avLst/>
          </a:prstGeom>
          <a:ln w="25400">
            <a:solidFill>
              <a:srgbClr val="C00000"/>
            </a:solidFill>
          </a:ln>
        </p:spPr>
      </p:pic>
      <p:sp>
        <p:nvSpPr>
          <p:cNvPr id="12" name="TextovéPole 11"/>
          <p:cNvSpPr txBox="1"/>
          <p:nvPr/>
        </p:nvSpPr>
        <p:spPr>
          <a:xfrm>
            <a:off x="633425" y="2882515"/>
            <a:ext cx="6227768" cy="1921483"/>
          </a:xfrm>
          <a:prstGeom prst="rect">
            <a:avLst/>
          </a:prstGeom>
          <a:solidFill>
            <a:schemeClr val="bg1"/>
          </a:solidFill>
          <a:ln w="25400">
            <a:solidFill>
              <a:srgbClr val="C00000"/>
            </a:solidFill>
          </a:ln>
        </p:spPr>
        <p:txBody>
          <a:bodyPr wrap="none" lIns="108000" tIns="36000" rIns="108000" bIns="0" rtlCol="0">
            <a:spAutoFit/>
          </a:bodyPr>
          <a:lstStyle/>
          <a:p>
            <a:pPr>
              <a:spcAft>
                <a:spcPts val="300"/>
              </a:spcAft>
            </a:pPr>
            <a:r>
              <a:rPr lang="cs-CZ" sz="1200" b="1" u="sng" dirty="0" smtClean="0">
                <a:solidFill>
                  <a:srgbClr val="9BBB5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VLADIMÍR ILJIČ LENIN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cs-CZ" sz="1200" dirty="0" smtClean="0">
                <a:solidFill>
                  <a:srgbClr val="9BBB5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zakladatel </a:t>
            </a:r>
            <a:r>
              <a:rPr lang="cs-CZ" sz="1200" dirty="0">
                <a:solidFill>
                  <a:srgbClr val="9BBB5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komunistického Sovětského </a:t>
            </a:r>
            <a:r>
              <a:rPr lang="cs-CZ" sz="1200" dirty="0" smtClean="0">
                <a:solidFill>
                  <a:srgbClr val="9BBB5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svazu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cs-CZ" sz="1200" dirty="0" smtClean="0">
                <a:solidFill>
                  <a:srgbClr val="9BBB5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 stál </a:t>
            </a:r>
            <a:r>
              <a:rPr lang="cs-CZ" sz="1200" b="1" u="sng" dirty="0">
                <a:solidFill>
                  <a:srgbClr val="9BBB5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v čele </a:t>
            </a:r>
            <a:r>
              <a:rPr lang="cs-CZ" sz="1200" b="1" u="sng" dirty="0" smtClean="0">
                <a:solidFill>
                  <a:srgbClr val="9BBB5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komunistické </a:t>
            </a:r>
            <a:r>
              <a:rPr lang="cs-CZ" sz="1200" b="1" u="sng" dirty="0">
                <a:solidFill>
                  <a:srgbClr val="9BBB5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revoluce roku 1917 v </a:t>
            </a:r>
            <a:r>
              <a:rPr lang="cs-CZ" sz="1200" b="1" u="sng" dirty="0" smtClean="0">
                <a:solidFill>
                  <a:srgbClr val="9BBB5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Rusku</a:t>
            </a:r>
          </a:p>
          <a:p>
            <a:r>
              <a:rPr lang="cs-CZ" sz="1200" dirty="0">
                <a:solidFill>
                  <a:srgbClr val="9BBB5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     → bolševici provedli v Petrohradu revoluci a získali moc v centrálním </a:t>
            </a:r>
            <a:r>
              <a:rPr lang="cs-CZ" sz="1200" dirty="0" smtClean="0">
                <a:solidFill>
                  <a:srgbClr val="9BBB5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Rusku</a:t>
            </a:r>
          </a:p>
          <a:p>
            <a:r>
              <a:rPr lang="cs-CZ" sz="1200" dirty="0">
                <a:solidFill>
                  <a:srgbClr val="9BBB5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200" dirty="0" smtClean="0">
                <a:solidFill>
                  <a:srgbClr val="9BBB5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    →začalo </a:t>
            </a:r>
            <a:r>
              <a:rPr lang="cs-CZ" sz="1200" dirty="0">
                <a:solidFill>
                  <a:srgbClr val="9BBB5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revoluční </a:t>
            </a:r>
            <a:r>
              <a:rPr lang="cs-CZ" sz="1200" dirty="0" smtClean="0">
                <a:solidFill>
                  <a:srgbClr val="9BBB5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násilí (Lenin </a:t>
            </a:r>
            <a:r>
              <a:rPr lang="cs-CZ" sz="1200" dirty="0">
                <a:solidFill>
                  <a:srgbClr val="9BBB5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vyzval rolníky, aby </a:t>
            </a:r>
            <a:r>
              <a:rPr lang="cs-CZ" sz="1200" dirty="0" smtClean="0">
                <a:solidFill>
                  <a:srgbClr val="9BBB5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si </a:t>
            </a:r>
            <a:r>
              <a:rPr lang="cs-CZ" sz="1200" dirty="0">
                <a:solidFill>
                  <a:srgbClr val="9BBB5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zabrali </a:t>
            </a:r>
            <a:r>
              <a:rPr lang="cs-CZ" sz="1200" dirty="0" smtClean="0">
                <a:solidFill>
                  <a:srgbClr val="9BBB5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půdu) </a:t>
            </a:r>
          </a:p>
          <a:p>
            <a:r>
              <a:rPr lang="cs-CZ" sz="1200" dirty="0">
                <a:solidFill>
                  <a:srgbClr val="9BBB5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200" dirty="0" smtClean="0">
                <a:solidFill>
                  <a:srgbClr val="9BBB5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    → </a:t>
            </a:r>
            <a:r>
              <a:rPr lang="cs-CZ" sz="1200" b="1" dirty="0" smtClean="0">
                <a:solidFill>
                  <a:srgbClr val="9BBB5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většina </a:t>
            </a:r>
            <a:r>
              <a:rPr lang="cs-CZ" sz="1200" b="1" dirty="0">
                <a:solidFill>
                  <a:srgbClr val="9BBB5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statků byla vypálena a statkáři </a:t>
            </a:r>
            <a:r>
              <a:rPr lang="cs-CZ" sz="1200" b="1" dirty="0" smtClean="0">
                <a:solidFill>
                  <a:srgbClr val="9BBB5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zavražděni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cs-CZ" sz="1200" dirty="0" smtClean="0">
                <a:solidFill>
                  <a:srgbClr val="9BBB5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r.1918  </a:t>
            </a:r>
            <a:r>
              <a:rPr lang="cs-CZ" sz="1200" dirty="0">
                <a:solidFill>
                  <a:srgbClr val="9BBB5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přijat zákon o socializaci </a:t>
            </a:r>
            <a:r>
              <a:rPr lang="cs-CZ" sz="1200" dirty="0" smtClean="0">
                <a:solidFill>
                  <a:srgbClr val="9BBB5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půdy = </a:t>
            </a:r>
            <a:r>
              <a:rPr lang="cs-CZ" sz="1200" b="1" u="sng" dirty="0" smtClean="0">
                <a:solidFill>
                  <a:srgbClr val="9BBB5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půda patří všem </a:t>
            </a:r>
            <a:endParaRPr lang="cs-CZ" sz="1200" b="1" u="sng" dirty="0">
              <a:solidFill>
                <a:srgbClr val="9BBB59">
                  <a:lumMod val="50000"/>
                </a:srgb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1200" dirty="0" smtClean="0">
                <a:solidFill>
                  <a:srgbClr val="9BBB5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     → výsledkem byl hluboký </a:t>
            </a:r>
            <a:r>
              <a:rPr lang="cs-CZ" sz="1200" b="1" dirty="0" smtClean="0">
                <a:solidFill>
                  <a:srgbClr val="9BBB5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pokles </a:t>
            </a:r>
            <a:r>
              <a:rPr lang="cs-CZ" sz="1200" b="1" dirty="0">
                <a:solidFill>
                  <a:srgbClr val="9BBB5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zemědělské </a:t>
            </a:r>
            <a:r>
              <a:rPr lang="cs-CZ" sz="1200" b="1" dirty="0" smtClean="0">
                <a:solidFill>
                  <a:srgbClr val="9BBB5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výroby</a:t>
            </a:r>
            <a:r>
              <a:rPr lang="cs-CZ" sz="1200" b="1" dirty="0">
                <a:solidFill>
                  <a:srgbClr val="9BBB5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200" dirty="0" smtClean="0">
                <a:solidFill>
                  <a:srgbClr val="9BBB5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→ r. 1921 v Rusku </a:t>
            </a:r>
            <a:r>
              <a:rPr lang="cs-CZ" sz="1200" b="1" dirty="0" smtClean="0">
                <a:solidFill>
                  <a:srgbClr val="9BBB5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vypukl hladomor</a:t>
            </a:r>
          </a:p>
          <a:p>
            <a:r>
              <a:rPr lang="cs-CZ" sz="1200" dirty="0">
                <a:solidFill>
                  <a:srgbClr val="9BBB5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200" dirty="0" smtClean="0">
                <a:solidFill>
                  <a:srgbClr val="9BBB5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     → na </a:t>
            </a:r>
            <a:r>
              <a:rPr lang="cs-CZ" sz="1200" dirty="0">
                <a:solidFill>
                  <a:srgbClr val="9BBB5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jeho následky </a:t>
            </a:r>
            <a:r>
              <a:rPr lang="cs-CZ" sz="1200" b="1" dirty="0">
                <a:solidFill>
                  <a:srgbClr val="9BBB5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zemřely 3 miliony </a:t>
            </a:r>
            <a:r>
              <a:rPr lang="cs-CZ" sz="1200" b="1" dirty="0" smtClean="0">
                <a:solidFill>
                  <a:srgbClr val="9BBB5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lidí</a:t>
            </a:r>
            <a:endParaRPr lang="cs-CZ" sz="1200" b="1" dirty="0" smtClean="0">
              <a:solidFill>
                <a:srgbClr val="9BBB59">
                  <a:lumMod val="50000"/>
                </a:srgb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1200" b="1" u="sng" dirty="0" smtClean="0">
                <a:solidFill>
                  <a:srgbClr val="9BBB5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Leninovo </a:t>
            </a:r>
            <a:r>
              <a:rPr lang="cs-CZ" sz="1200" b="1" u="sng" dirty="0">
                <a:solidFill>
                  <a:srgbClr val="9BBB5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tělo bylo nabalzamováno a dodnes je vystavováno v Leninově mauzoleu v </a:t>
            </a:r>
            <a:r>
              <a:rPr lang="cs-CZ" sz="1200" b="1" u="sng" dirty="0" smtClean="0">
                <a:solidFill>
                  <a:srgbClr val="9BBB5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Moskvě.</a:t>
            </a:r>
            <a:endParaRPr lang="cs-CZ" sz="1200" b="1" u="sng" dirty="0" smtClean="0">
              <a:solidFill>
                <a:srgbClr val="9BBB59">
                  <a:lumMod val="50000"/>
                </a:srgb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304" y="2859982"/>
            <a:ext cx="1214024" cy="1800000"/>
          </a:xfrm>
          <a:prstGeom prst="rect">
            <a:avLst/>
          </a:prstGeom>
          <a:ln w="25400">
            <a:solidFill>
              <a:srgbClr val="C00000"/>
            </a:solidFill>
          </a:ln>
        </p:spPr>
      </p:pic>
      <p:sp>
        <p:nvSpPr>
          <p:cNvPr id="6" name="TextovéPole 5"/>
          <p:cNvSpPr txBox="1"/>
          <p:nvPr/>
        </p:nvSpPr>
        <p:spPr>
          <a:xfrm>
            <a:off x="221885" y="1290501"/>
            <a:ext cx="6130969" cy="1253402"/>
          </a:xfrm>
          <a:prstGeom prst="rect">
            <a:avLst/>
          </a:prstGeom>
          <a:solidFill>
            <a:schemeClr val="bg1"/>
          </a:solidFill>
          <a:ln w="25400">
            <a:solidFill>
              <a:srgbClr val="C00000"/>
            </a:solidFill>
          </a:ln>
        </p:spPr>
        <p:txBody>
          <a:bodyPr wrap="none" lIns="36000" tIns="72000" rIns="0" bIns="72000" rtlCol="0">
            <a:spAutoFit/>
          </a:bodyPr>
          <a:lstStyle/>
          <a:p>
            <a:pPr marL="171450" indent="-171450">
              <a:buFont typeface="Wingdings" pitchFamily="2" charset="2"/>
              <a:buChar char="Ø"/>
            </a:pPr>
            <a:r>
              <a:rPr lang="cs-CZ" sz="1200" dirty="0" smtClean="0">
                <a:solidFill>
                  <a:srgbClr val="9BBB5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z </a:t>
            </a:r>
            <a:r>
              <a:rPr lang="cs-CZ" sz="1200" dirty="0">
                <a:solidFill>
                  <a:srgbClr val="9BBB5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latinského </a:t>
            </a:r>
            <a:r>
              <a:rPr lang="cs-CZ" sz="1200" b="1" dirty="0" err="1">
                <a:solidFill>
                  <a:srgbClr val="9BBB5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communis</a:t>
            </a:r>
            <a:r>
              <a:rPr lang="cs-CZ" sz="1200" b="1" dirty="0">
                <a:solidFill>
                  <a:srgbClr val="9BBB5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 = „</a:t>
            </a:r>
            <a:r>
              <a:rPr lang="cs-CZ" sz="1200" b="1" dirty="0" smtClean="0">
                <a:solidFill>
                  <a:srgbClr val="9BBB5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společný“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cs-CZ" sz="1200" dirty="0">
                <a:solidFill>
                  <a:srgbClr val="9BBB5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politická ideologie, hlásající </a:t>
            </a:r>
            <a:r>
              <a:rPr lang="cs-CZ" sz="1200" b="1" dirty="0">
                <a:solidFill>
                  <a:srgbClr val="9BBB5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a požadující společné vlastnictví </a:t>
            </a:r>
            <a:endParaRPr lang="cs-CZ" sz="1200" b="1" dirty="0" smtClean="0">
              <a:solidFill>
                <a:srgbClr val="9BBB59">
                  <a:lumMod val="50000"/>
                </a:srgb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1200" b="1" dirty="0">
                <a:solidFill>
                  <a:srgbClr val="9BBB5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200" b="1" dirty="0" smtClean="0">
                <a:solidFill>
                  <a:srgbClr val="9BBB5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    a </a:t>
            </a:r>
            <a:r>
              <a:rPr lang="cs-CZ" sz="1200" b="1" dirty="0">
                <a:solidFill>
                  <a:srgbClr val="9BBB5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odmítající třídní rozdíly mezi </a:t>
            </a:r>
            <a:r>
              <a:rPr lang="cs-CZ" sz="1200" b="1" dirty="0" smtClean="0">
                <a:solidFill>
                  <a:srgbClr val="9BBB5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lidmi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cs-CZ" sz="1200" dirty="0">
                <a:solidFill>
                  <a:srgbClr val="9BBB5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cs-CZ" sz="1200" dirty="0" smtClean="0">
                <a:solidFill>
                  <a:srgbClr val="9BBB5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toupenci komunismu jsou označováni jako komunisté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cs-CZ" sz="1200" dirty="0">
                <a:solidFill>
                  <a:srgbClr val="9BBB5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cs-CZ" sz="1200" dirty="0" smtClean="0">
                <a:solidFill>
                  <a:srgbClr val="9BBB5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lavními představiteli a teoretiky komunismu (socialismu) </a:t>
            </a:r>
            <a:r>
              <a:rPr lang="cs-CZ" sz="1200" dirty="0">
                <a:solidFill>
                  <a:srgbClr val="9BBB5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jsou </a:t>
            </a:r>
            <a:r>
              <a:rPr lang="cs-CZ" sz="1200" b="1" u="sng" dirty="0">
                <a:solidFill>
                  <a:srgbClr val="9BBB5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Karl Marx a Friedrich </a:t>
            </a:r>
            <a:r>
              <a:rPr lang="cs-CZ" sz="1200" b="1" u="sng" dirty="0" smtClean="0">
                <a:solidFill>
                  <a:srgbClr val="9BBB5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Engels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cs-CZ" sz="1200" dirty="0" smtClean="0">
                <a:solidFill>
                  <a:srgbClr val="9BBB5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revoluční </a:t>
            </a:r>
            <a:r>
              <a:rPr lang="cs-CZ" sz="1200" b="1" dirty="0">
                <a:solidFill>
                  <a:srgbClr val="9BBB5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levice </a:t>
            </a:r>
            <a:r>
              <a:rPr lang="cs-CZ" sz="1200" b="1" dirty="0" smtClean="0">
                <a:solidFill>
                  <a:srgbClr val="9BBB5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získala </a:t>
            </a:r>
            <a:r>
              <a:rPr lang="cs-CZ" sz="1200" b="1" dirty="0">
                <a:solidFill>
                  <a:srgbClr val="9BBB5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moc poprvé v listopadu 1917 v Rusku pod vedením V. I. Lenina</a:t>
            </a:r>
            <a:endParaRPr lang="cs-CZ" sz="1200" b="1" dirty="0" smtClean="0">
              <a:solidFill>
                <a:srgbClr val="9BBB59">
                  <a:lumMod val="50000"/>
                </a:srgb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4170795" y="555526"/>
            <a:ext cx="3169238" cy="464331"/>
          </a:xfrm>
          <a:prstGeom prst="rect">
            <a:avLst/>
          </a:prstGeom>
          <a:solidFill>
            <a:schemeClr val="bg1"/>
          </a:solidFill>
          <a:ln w="25400">
            <a:solidFill>
              <a:srgbClr val="C00000"/>
            </a:solidFill>
          </a:ln>
        </p:spPr>
        <p:txBody>
          <a:bodyPr wrap="none" lIns="108000" tIns="108000" rIns="108000" bIns="108000" rtlCol="0">
            <a:spAutoFit/>
          </a:bodyPr>
          <a:lstStyle/>
          <a:p>
            <a:pPr>
              <a:spcAft>
                <a:spcPts val="300"/>
              </a:spcAft>
            </a:pPr>
            <a:r>
              <a:rPr lang="cs-CZ" sz="1600" b="1" u="sng" dirty="0" smtClean="0">
                <a:solidFill>
                  <a:srgbClr val="9BBB5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KOMUNISMUS/SOCIALISMUS</a:t>
            </a:r>
          </a:p>
        </p:txBody>
      </p:sp>
      <p:pic>
        <p:nvPicPr>
          <p:cNvPr id="13" name="Obrázek 1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216" y="1131590"/>
            <a:ext cx="923148" cy="1298562"/>
          </a:xfrm>
          <a:prstGeom prst="rect">
            <a:avLst/>
          </a:prstGeom>
          <a:ln w="25400">
            <a:solidFill>
              <a:srgbClr val="C00000"/>
            </a:solidFill>
          </a:ln>
        </p:spPr>
      </p:pic>
      <p:sp>
        <p:nvSpPr>
          <p:cNvPr id="14" name="TextovéPole 13"/>
          <p:cNvSpPr txBox="1"/>
          <p:nvPr/>
        </p:nvSpPr>
        <p:spPr>
          <a:xfrm>
            <a:off x="6660232" y="2427734"/>
            <a:ext cx="77809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sz="12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F. Engels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7524328" y="4659982"/>
            <a:ext cx="8733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sz="12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V. I. Lenin</a:t>
            </a:r>
            <a:endParaRPr lang="cs-CZ" sz="1200" b="1" u="sng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3946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8354" y="492443"/>
            <a:ext cx="1787341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87.7 CLIL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ovéPole 10">
            <a:hlinkClick r:id="rId3"/>
          </p:cNvPr>
          <p:cNvSpPr txBox="1"/>
          <p:nvPr/>
        </p:nvSpPr>
        <p:spPr>
          <a:xfrm>
            <a:off x="6516216" y="3867895"/>
            <a:ext cx="2304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sz="1200" dirty="0" smtClean="0"/>
          </a:p>
          <a:p>
            <a:endParaRPr lang="cs-CZ" sz="1200" dirty="0"/>
          </a:p>
        </p:txBody>
      </p:sp>
      <p:sp>
        <p:nvSpPr>
          <p:cNvPr id="17" name="TextovéPole 16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Svět kolem nás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395536" y="3003798"/>
            <a:ext cx="5198293" cy="1677382"/>
          </a:xfrm>
          <a:prstGeom prst="rect">
            <a:avLst/>
          </a:prstGeom>
          <a:solidFill>
            <a:schemeClr val="bg1"/>
          </a:solidFill>
          <a:ln w="254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cs-CZ" sz="1400" b="1" u="sng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Jan Palach</a:t>
            </a:r>
          </a:p>
          <a:p>
            <a:r>
              <a:rPr lang="cs-CZ" sz="1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w</a:t>
            </a:r>
            <a:r>
              <a:rPr lang="en-US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as </a:t>
            </a:r>
            <a:r>
              <a:rPr lang="en-US" sz="1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 Czech student of history and political economy at Charles </a:t>
            </a:r>
            <a:r>
              <a:rPr lang="en-US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University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1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In August 1968, the Soviet Union invaded </a:t>
            </a:r>
            <a:r>
              <a:rPr lang="en-US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Czechoslovakia </a:t>
            </a:r>
            <a:r>
              <a:rPr lang="en-US" sz="1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to crush the </a:t>
            </a:r>
            <a:r>
              <a:rPr lang="en-US" sz="1400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liberalising</a:t>
            </a:r>
            <a:r>
              <a:rPr lang="en-US" sz="1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reforms of Alexander 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Dubček - </a:t>
            </a:r>
            <a:r>
              <a:rPr lang="en-US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Prague </a:t>
            </a:r>
            <a:r>
              <a:rPr lang="en-US" sz="1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Spring.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Palach</a:t>
            </a:r>
            <a:r>
              <a:rPr lang="en-US" sz="1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decided to sacrifice himself in protest of the invasion and set himself on </a:t>
            </a:r>
            <a:r>
              <a:rPr lang="en-US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fire </a:t>
            </a:r>
            <a:r>
              <a:rPr lang="en-US" sz="1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in Wenceslas Square, on 16 January </a:t>
            </a:r>
            <a:r>
              <a:rPr lang="en-US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1969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spcAft>
                <a:spcPts val="600"/>
              </a:spcAft>
            </a:pP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He </a:t>
            </a:r>
            <a:r>
              <a:rPr lang="cs-CZ" sz="1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died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in </a:t>
            </a:r>
            <a:r>
              <a:rPr lang="cs-CZ" sz="1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hospital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three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days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later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pic>
        <p:nvPicPr>
          <p:cNvPr id="8" name="Obrázek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9792" y="987574"/>
            <a:ext cx="2844000" cy="1762040"/>
          </a:xfrm>
          <a:prstGeom prst="rect">
            <a:avLst/>
          </a:prstGeom>
          <a:ln w="25400">
            <a:solidFill>
              <a:srgbClr val="C00000"/>
            </a:solidFill>
          </a:ln>
        </p:spPr>
      </p:pic>
      <p:pic>
        <p:nvPicPr>
          <p:cNvPr id="12" name="Obrázek 1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4208" y="972243"/>
            <a:ext cx="2291513" cy="3055350"/>
          </a:xfrm>
          <a:prstGeom prst="rect">
            <a:avLst/>
          </a:prstGeom>
          <a:ln w="25400">
            <a:solidFill>
              <a:srgbClr val="C00000"/>
            </a:solidFill>
          </a:ln>
        </p:spPr>
      </p:pic>
      <p:sp>
        <p:nvSpPr>
          <p:cNvPr id="13" name="TextovéPole 12"/>
          <p:cNvSpPr txBox="1"/>
          <p:nvPr/>
        </p:nvSpPr>
        <p:spPr>
          <a:xfrm>
            <a:off x="6156176" y="4331880"/>
            <a:ext cx="2815194" cy="400110"/>
          </a:xfrm>
          <a:prstGeom prst="rect">
            <a:avLst/>
          </a:prstGeom>
          <a:solidFill>
            <a:srgbClr val="CCFFCC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10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Memorial plaque with Jan </a:t>
            </a:r>
            <a:r>
              <a:rPr lang="en-US" sz="1000" b="1" u="sng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Palach's</a:t>
            </a:r>
            <a:r>
              <a:rPr lang="en-US" sz="10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death mask </a:t>
            </a:r>
            <a:endParaRPr lang="cs-CZ" sz="1000" b="1" u="sng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cs-CZ" sz="1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made</a:t>
            </a:r>
            <a:r>
              <a:rPr lang="en-US" sz="1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by </a:t>
            </a:r>
            <a:r>
              <a:rPr lang="en-US" sz="10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Olbram</a:t>
            </a:r>
            <a:r>
              <a:rPr lang="en-US" sz="1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0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Zoubek</a:t>
            </a:r>
            <a:endParaRPr lang="cs-CZ" sz="10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0151" y="498603"/>
            <a:ext cx="2916832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smtClean="0">
                <a:latin typeface="Times New Roman" pitchFamily="18" charset="0"/>
                <a:cs typeface="Times New Roman" pitchFamily="18" charset="0"/>
              </a:rPr>
              <a:t>87.8 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Test znalostí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7364691" y="1203598"/>
            <a:ext cx="17281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b="1" dirty="0" smtClean="0">
                <a:solidFill>
                  <a:srgbClr val="813763"/>
                </a:solidFill>
                <a:latin typeface="Times New Roman" pitchFamily="18" charset="0"/>
                <a:cs typeface="Times New Roman" pitchFamily="18" charset="0"/>
              </a:rPr>
              <a:t>Správné odpovědi:</a:t>
            </a:r>
            <a:endParaRPr lang="cs-CZ" sz="1400" b="1" dirty="0">
              <a:solidFill>
                <a:srgbClr val="81376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5" name="Tabulka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9430301"/>
              </p:ext>
            </p:extLst>
          </p:nvPr>
        </p:nvGraphicFramePr>
        <p:xfrm>
          <a:off x="179510" y="1131590"/>
          <a:ext cx="7185180" cy="3535680"/>
        </p:xfrm>
        <a:graphic>
          <a:graphicData uri="http://schemas.openxmlformats.org/drawingml/2006/table">
            <a:tbl>
              <a:tblPr firstRow="1" bandRow="1"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tableStyleId>{5C22544A-7EE6-4342-B048-85BDC9FD1C3A}</a:tableStyleId>
              </a:tblPr>
              <a:tblGrid>
                <a:gridCol w="3592590"/>
                <a:gridCol w="3592590"/>
              </a:tblGrid>
              <a:tr h="1750539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kumimoji="0" lang="cs-CZ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Jakou událost z roku 1968 v sobě skrývá pojem Pražské jaro?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cs-CZ" sz="1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R"/>
                        <a:tabLst/>
                        <a:defRPr/>
                      </a:pPr>
                      <a:r>
                        <a:rPr kumimoji="0" lang="cs-CZ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zmírnění komunistické diktatury (komunismus s lidskou tváří)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R"/>
                        <a:tabLst/>
                        <a:defRPr/>
                      </a:pPr>
                      <a:r>
                        <a:rPr kumimoji="0" lang="cs-CZ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pálení knih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R"/>
                        <a:tabLst/>
                        <a:defRPr/>
                      </a:pPr>
                      <a:r>
                        <a:rPr kumimoji="0" lang="cs-CZ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opravy domů v Praze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R"/>
                        <a:tabLst/>
                        <a:defRPr/>
                      </a:pPr>
                      <a:r>
                        <a:rPr kumimoji="0" lang="cs-CZ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otevření nového vzdělávacího centra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R"/>
                        <a:tabLst/>
                        <a:defRPr/>
                      </a:pPr>
                      <a:endParaRPr kumimoji="0" lang="cs-CZ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 algn="l">
                        <a:buNone/>
                      </a:pPr>
                      <a:r>
                        <a:rPr lang="cs-CZ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3.</a:t>
                      </a:r>
                      <a:r>
                        <a:rPr lang="cs-CZ" sz="14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Jak se jmenoval student, který se na protest proti okupaci upálil?</a:t>
                      </a:r>
                    </a:p>
                    <a:p>
                      <a:pPr marL="342900" indent="-342900" algn="l">
                        <a:buNone/>
                      </a:pPr>
                      <a:endParaRPr lang="cs-CZ" sz="1400" b="1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indent="-342900" algn="l">
                        <a:buNone/>
                      </a:pPr>
                      <a:endParaRPr lang="cs-CZ" sz="1400" b="1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R"/>
                        <a:tabLst/>
                        <a:defRPr/>
                      </a:pPr>
                      <a:r>
                        <a:rPr kumimoji="0" lang="cs-CZ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Petr Bajza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R"/>
                        <a:tabLst/>
                        <a:defRPr/>
                      </a:pPr>
                      <a:r>
                        <a:rPr kumimoji="0" lang="cs-CZ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Jan Palach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R"/>
                        <a:tabLst/>
                        <a:defRPr/>
                      </a:pPr>
                      <a:r>
                        <a:rPr kumimoji="0" lang="cs-CZ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Gustav Husák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R"/>
                        <a:tabLst/>
                        <a:defRPr/>
                      </a:pPr>
                      <a:r>
                        <a:rPr kumimoji="0" lang="cs-CZ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František Palacký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163383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  <a:r>
                        <a:rPr lang="cs-CZ" sz="14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Co se událo 21. srpna 1968?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cs-CZ" sz="1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R"/>
                        <a:tabLst/>
                        <a:defRPr/>
                      </a:pPr>
                      <a:r>
                        <a:rPr kumimoji="0" lang="cs-CZ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na naše území vtrhla Sovětská vojska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R"/>
                        <a:tabLst/>
                        <a:defRPr/>
                      </a:pPr>
                      <a:r>
                        <a:rPr kumimoji="0" lang="cs-CZ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zemřel Alexandr Dubček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R"/>
                        <a:tabLst/>
                        <a:defRPr/>
                      </a:pPr>
                      <a:r>
                        <a:rPr kumimoji="0" lang="cs-CZ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komunistická vláda padla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R"/>
                        <a:tabLst/>
                        <a:defRPr/>
                      </a:pPr>
                      <a:r>
                        <a:rPr kumimoji="0" lang="cs-CZ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byl položen základní kámen Národního divadla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4.</a:t>
                      </a:r>
                      <a:r>
                        <a:rPr lang="cs-CZ" sz="14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Prezidentem okupované ČSSR byl:</a:t>
                      </a:r>
                      <a:endParaRPr kumimoji="0" lang="cs-CZ" sz="1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cs-CZ" sz="1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a</a:t>
                      </a:r>
                      <a:r>
                        <a:rPr kumimoji="0" lang="cs-CZ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)     Alexandr Dubček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R" startAt="2"/>
                        <a:tabLst/>
                        <a:defRPr/>
                      </a:pPr>
                      <a:r>
                        <a:rPr kumimoji="0" lang="cs-CZ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Jan Palach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R" startAt="2"/>
                        <a:tabLst/>
                        <a:defRPr/>
                      </a:pPr>
                      <a:r>
                        <a:rPr kumimoji="0" lang="cs-CZ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Gustav Husák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R" startAt="2"/>
                        <a:tabLst/>
                        <a:defRPr/>
                      </a:pPr>
                      <a:r>
                        <a:rPr kumimoji="0" lang="cs-CZ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František Palacký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cs-CZ" sz="1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cs-CZ" sz="1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sp>
        <p:nvSpPr>
          <p:cNvPr id="16" name="TextovéPole 15"/>
          <p:cNvSpPr txBox="1"/>
          <p:nvPr/>
        </p:nvSpPr>
        <p:spPr>
          <a:xfrm>
            <a:off x="7976759" y="1511375"/>
            <a:ext cx="50405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AutoNum type="arabicPeriod"/>
            </a:pPr>
            <a:endParaRPr lang="cs-CZ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AutoNum type="arabicPeriod"/>
            </a:pP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a</a:t>
            </a:r>
            <a:endParaRPr lang="cs-CZ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AutoNum type="arabicPeriod"/>
            </a:pP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a</a:t>
            </a:r>
            <a:endParaRPr lang="cs-CZ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AutoNum type="arabicPeriod"/>
            </a:pP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b</a:t>
            </a:r>
            <a:endParaRPr lang="cs-CZ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AutoNum type="arabicPeriod"/>
            </a:pP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c</a:t>
            </a:r>
            <a:endParaRPr lang="cs-CZ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AutoNum type="arabicPeriod"/>
            </a:pPr>
            <a:endParaRPr lang="cs-CZ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/>
            <a:endParaRPr lang="cs-CZ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ovéPole 16"/>
          <p:cNvSpPr txBox="1"/>
          <p:nvPr/>
        </p:nvSpPr>
        <p:spPr>
          <a:xfrm>
            <a:off x="7532712" y="4236318"/>
            <a:ext cx="14401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b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Test  na známku</a:t>
            </a:r>
            <a:endParaRPr lang="cs-CZ" sz="1400" b="1" dirty="0">
              <a:solidFill>
                <a:srgbClr val="008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ovéPole 13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lvl="0"/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	          </a:t>
            </a:r>
            <a:r>
              <a:rPr lang="cs-CZ" sz="1600" b="1" dirty="0" smtClean="0">
                <a:solidFill>
                  <a:srgbClr val="9BBB5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Svět </a:t>
            </a:r>
            <a:r>
              <a:rPr lang="cs-CZ" sz="1600" b="1" dirty="0">
                <a:solidFill>
                  <a:srgbClr val="9BBB5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kolem nás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71186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/>
          </p:cNvSpPr>
          <p:nvPr/>
        </p:nvSpPr>
        <p:spPr>
          <a:xfrm>
            <a:off x="20150" y="498603"/>
            <a:ext cx="3831769" cy="594066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87.9 Použité zdroje, citace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	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Svět kolem nás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251520" y="1131590"/>
            <a:ext cx="8640960" cy="352839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t" anchorCtr="0"/>
          <a:lstStyle/>
          <a:p>
            <a:pPr indent="-342900">
              <a:buAutoNum type="arabicPeriod"/>
            </a:pPr>
            <a:r>
              <a:rPr lang="cs-CZ" sz="1100" dirty="0">
                <a:latin typeface="Times New Roman" pitchFamily="18" charset="0"/>
                <a:cs typeface="Times New Roman" pitchFamily="18" charset="0"/>
                <a:hlinkClick r:id="rId2"/>
              </a:rPr>
              <a:t>http://</a:t>
            </a:r>
            <a:r>
              <a:rPr lang="cs-CZ" sz="1100" dirty="0" smtClean="0">
                <a:latin typeface="Times New Roman" pitchFamily="18" charset="0"/>
                <a:cs typeface="Times New Roman" pitchFamily="18" charset="0"/>
                <a:hlinkClick r:id="rId2"/>
              </a:rPr>
              <a:t>www.pozitivni-noviny.cz/test/gallery/Image/2008/06/sigl1/01.jpg</a:t>
            </a:r>
            <a:r>
              <a:rPr lang="cs-CZ" sz="1100" dirty="0" smtClean="0">
                <a:latin typeface="Times New Roman" pitchFamily="18" charset="0"/>
                <a:cs typeface="Times New Roman" pitchFamily="18" charset="0"/>
              </a:rPr>
              <a:t>  (</a:t>
            </a:r>
            <a:r>
              <a:rPr lang="cs-CZ" sz="1100" dirty="0" err="1" smtClean="0">
                <a:latin typeface="Times New Roman" pitchFamily="18" charset="0"/>
                <a:cs typeface="Times New Roman" pitchFamily="18" charset="0"/>
              </a:rPr>
              <a:t>slide</a:t>
            </a:r>
            <a:r>
              <a:rPr lang="cs-CZ" sz="1100" dirty="0" smtClean="0">
                <a:latin typeface="Times New Roman" pitchFamily="18" charset="0"/>
                <a:cs typeface="Times New Roman" pitchFamily="18" charset="0"/>
              </a:rPr>
              <a:t> 1,3)</a:t>
            </a:r>
          </a:p>
          <a:p>
            <a:pPr indent="-342900">
              <a:buAutoNum type="arabicPeriod"/>
            </a:pPr>
            <a:r>
              <a:rPr lang="cs-CZ" sz="1100" dirty="0">
                <a:latin typeface="Times New Roman" pitchFamily="18" charset="0"/>
                <a:cs typeface="Times New Roman" pitchFamily="18" charset="0"/>
                <a:hlinkClick r:id="rId3"/>
              </a:rPr>
              <a:t>http://</a:t>
            </a:r>
            <a:r>
              <a:rPr lang="cs-CZ" sz="1100" dirty="0" smtClean="0">
                <a:latin typeface="Times New Roman" pitchFamily="18" charset="0"/>
                <a:cs typeface="Times New Roman" pitchFamily="18" charset="0"/>
                <a:hlinkClick r:id="rId3"/>
              </a:rPr>
              <a:t>www.moderni-dejiny.cz/PublicFiles/UserFiles/image/Prameny/08_CSR_1948-1968/800x800_2.6.68_P.jpg</a:t>
            </a:r>
            <a:r>
              <a:rPr lang="cs-CZ" sz="1100" dirty="0" smtClean="0">
                <a:latin typeface="Times New Roman" pitchFamily="18" charset="0"/>
                <a:cs typeface="Times New Roman" pitchFamily="18" charset="0"/>
              </a:rPr>
              <a:t>  (</a:t>
            </a:r>
            <a:r>
              <a:rPr lang="cs-CZ" sz="1100" dirty="0" err="1" smtClean="0">
                <a:latin typeface="Times New Roman" pitchFamily="18" charset="0"/>
                <a:cs typeface="Times New Roman" pitchFamily="18" charset="0"/>
              </a:rPr>
              <a:t>slide</a:t>
            </a:r>
            <a:r>
              <a:rPr lang="cs-CZ" sz="1100" dirty="0" smtClean="0">
                <a:latin typeface="Times New Roman" pitchFamily="18" charset="0"/>
                <a:cs typeface="Times New Roman" pitchFamily="18" charset="0"/>
              </a:rPr>
              <a:t> 3)</a:t>
            </a:r>
          </a:p>
          <a:p>
            <a:pPr indent="-342900">
              <a:buAutoNum type="arabicPeriod"/>
            </a:pPr>
            <a:r>
              <a:rPr lang="cs-CZ" sz="1100" dirty="0">
                <a:latin typeface="Times New Roman" pitchFamily="18" charset="0"/>
                <a:cs typeface="Times New Roman" pitchFamily="18" charset="0"/>
                <a:hlinkClick r:id="rId4"/>
              </a:rPr>
              <a:t>http://</a:t>
            </a:r>
            <a:r>
              <a:rPr lang="cs-CZ" sz="1100" dirty="0" smtClean="0">
                <a:latin typeface="Times New Roman" pitchFamily="18" charset="0"/>
                <a:cs typeface="Times New Roman" pitchFamily="18" charset="0"/>
                <a:hlinkClick r:id="rId4"/>
              </a:rPr>
              <a:t>img.radio.cz/pictures/historie/1_maj_1968.jpg</a:t>
            </a:r>
            <a:r>
              <a:rPr lang="cs-CZ" sz="1100" dirty="0" smtClean="0">
                <a:latin typeface="Times New Roman" pitchFamily="18" charset="0"/>
                <a:cs typeface="Times New Roman" pitchFamily="18" charset="0"/>
              </a:rPr>
              <a:t>  (</a:t>
            </a:r>
            <a:r>
              <a:rPr lang="cs-CZ" sz="1100" dirty="0" err="1" smtClean="0">
                <a:latin typeface="Times New Roman" pitchFamily="18" charset="0"/>
                <a:cs typeface="Times New Roman" pitchFamily="18" charset="0"/>
              </a:rPr>
              <a:t>slide</a:t>
            </a:r>
            <a:r>
              <a:rPr lang="cs-CZ" sz="1100" dirty="0" smtClean="0">
                <a:latin typeface="Times New Roman" pitchFamily="18" charset="0"/>
                <a:cs typeface="Times New Roman" pitchFamily="18" charset="0"/>
              </a:rPr>
              <a:t> 3)</a:t>
            </a:r>
          </a:p>
          <a:p>
            <a:pPr indent="-342900">
              <a:buAutoNum type="arabicPeriod"/>
            </a:pPr>
            <a:r>
              <a:rPr lang="cs-CZ" sz="1100" dirty="0" smtClean="0">
                <a:latin typeface="Times New Roman" pitchFamily="18" charset="0"/>
                <a:cs typeface="Times New Roman" pitchFamily="18" charset="0"/>
                <a:hlinkClick r:id="rId5"/>
              </a:rPr>
              <a:t>http</a:t>
            </a:r>
            <a:r>
              <a:rPr lang="cs-CZ" sz="1100" dirty="0">
                <a:latin typeface="Times New Roman" pitchFamily="18" charset="0"/>
                <a:cs typeface="Times New Roman" pitchFamily="18" charset="0"/>
                <a:hlinkClick r:id="rId5"/>
              </a:rPr>
              <a:t>://</a:t>
            </a:r>
            <a:r>
              <a:rPr lang="cs-CZ" sz="1100" dirty="0" smtClean="0">
                <a:latin typeface="Times New Roman" pitchFamily="18" charset="0"/>
                <a:cs typeface="Times New Roman" pitchFamily="18" charset="0"/>
                <a:hlinkClick r:id="rId5"/>
              </a:rPr>
              <a:t>vera-tydlitatova.eblog.cz/wp-content/uploads/eblog.cz/vera-tydlitatova/palach2.jpg</a:t>
            </a:r>
            <a:r>
              <a:rPr lang="cs-CZ" sz="1100" dirty="0" smtClean="0">
                <a:latin typeface="Times New Roman" pitchFamily="18" charset="0"/>
                <a:cs typeface="Times New Roman" pitchFamily="18" charset="0"/>
              </a:rPr>
              <a:t>  (</a:t>
            </a:r>
            <a:r>
              <a:rPr lang="cs-CZ" sz="1100" dirty="0" err="1" smtClean="0">
                <a:latin typeface="Times New Roman" pitchFamily="18" charset="0"/>
                <a:cs typeface="Times New Roman" pitchFamily="18" charset="0"/>
              </a:rPr>
              <a:t>slide</a:t>
            </a:r>
            <a:r>
              <a:rPr lang="cs-CZ" sz="1100" dirty="0" smtClean="0">
                <a:latin typeface="Times New Roman" pitchFamily="18" charset="0"/>
                <a:cs typeface="Times New Roman" pitchFamily="18" charset="0"/>
              </a:rPr>
              <a:t> 1,4,5,7)</a:t>
            </a:r>
          </a:p>
          <a:p>
            <a:pPr indent="-342900">
              <a:buAutoNum type="arabicPeriod"/>
            </a:pPr>
            <a:r>
              <a:rPr lang="cs-CZ" sz="1100" dirty="0">
                <a:latin typeface="Times New Roman" pitchFamily="18" charset="0"/>
                <a:cs typeface="Times New Roman" pitchFamily="18" charset="0"/>
                <a:hlinkClick r:id="rId6"/>
              </a:rPr>
              <a:t>http://</a:t>
            </a:r>
            <a:r>
              <a:rPr lang="cs-CZ" sz="1100" dirty="0" smtClean="0">
                <a:latin typeface="Times New Roman" pitchFamily="18" charset="0"/>
                <a:cs typeface="Times New Roman" pitchFamily="18" charset="0"/>
                <a:hlinkClick r:id="rId6"/>
              </a:rPr>
              <a:t>www.praha.eu/public/7b/3f/4b/108148_4_palach_fotka_okupace.jpg</a:t>
            </a:r>
            <a:r>
              <a:rPr lang="cs-CZ" sz="1100" dirty="0" smtClean="0">
                <a:latin typeface="Times New Roman" pitchFamily="18" charset="0"/>
                <a:cs typeface="Times New Roman" pitchFamily="18" charset="0"/>
              </a:rPr>
              <a:t>  (</a:t>
            </a:r>
            <a:r>
              <a:rPr lang="cs-CZ" sz="1100" dirty="0" err="1" smtClean="0">
                <a:latin typeface="Times New Roman" pitchFamily="18" charset="0"/>
                <a:cs typeface="Times New Roman" pitchFamily="18" charset="0"/>
              </a:rPr>
              <a:t>slide</a:t>
            </a:r>
            <a:r>
              <a:rPr lang="cs-CZ" sz="1100" dirty="0" smtClean="0">
                <a:latin typeface="Times New Roman" pitchFamily="18" charset="0"/>
                <a:cs typeface="Times New Roman" pitchFamily="18" charset="0"/>
              </a:rPr>
              <a:t> 1,4,5)</a:t>
            </a:r>
          </a:p>
          <a:p>
            <a:pPr indent="-342900">
              <a:buAutoNum type="arabicPeriod"/>
            </a:pPr>
            <a:r>
              <a:rPr lang="cs-CZ" sz="1100" dirty="0">
                <a:latin typeface="Times New Roman" pitchFamily="18" charset="0"/>
                <a:cs typeface="Times New Roman" pitchFamily="18" charset="0"/>
                <a:hlinkClick r:id="rId7"/>
              </a:rPr>
              <a:t>http://</a:t>
            </a:r>
            <a:r>
              <a:rPr lang="cs-CZ" sz="1100" dirty="0" smtClean="0">
                <a:latin typeface="Times New Roman" pitchFamily="18" charset="0"/>
                <a:cs typeface="Times New Roman" pitchFamily="18" charset="0"/>
                <a:hlinkClick r:id="rId7"/>
              </a:rPr>
              <a:t>g.denik.cz/37/89/ftg_okupace_68_mezimesti_p1070048_denik-380.jpg</a:t>
            </a:r>
            <a:r>
              <a:rPr lang="cs-CZ" sz="1100" dirty="0" smtClean="0">
                <a:latin typeface="Times New Roman" pitchFamily="18" charset="0"/>
                <a:cs typeface="Times New Roman" pitchFamily="18" charset="0"/>
              </a:rPr>
              <a:t>  (</a:t>
            </a:r>
            <a:r>
              <a:rPr lang="cs-CZ" sz="1100" dirty="0" err="1" smtClean="0">
                <a:latin typeface="Times New Roman" pitchFamily="18" charset="0"/>
                <a:cs typeface="Times New Roman" pitchFamily="18" charset="0"/>
              </a:rPr>
              <a:t>slide</a:t>
            </a:r>
            <a:r>
              <a:rPr lang="cs-CZ" sz="1100" dirty="0" smtClean="0">
                <a:latin typeface="Times New Roman" pitchFamily="18" charset="0"/>
                <a:cs typeface="Times New Roman" pitchFamily="18" charset="0"/>
              </a:rPr>
              <a:t>  1,4,5) </a:t>
            </a:r>
          </a:p>
          <a:p>
            <a:pPr indent="-342900">
              <a:buAutoNum type="arabicPeriod"/>
            </a:pPr>
            <a:r>
              <a:rPr lang="cs-CZ" sz="1100" dirty="0">
                <a:latin typeface="Times New Roman" pitchFamily="18" charset="0"/>
                <a:cs typeface="Times New Roman" pitchFamily="18" charset="0"/>
                <a:hlinkClick r:id="rId8"/>
              </a:rPr>
              <a:t>http://</a:t>
            </a:r>
            <a:r>
              <a:rPr lang="cs-CZ" sz="1100" dirty="0" smtClean="0">
                <a:latin typeface="Times New Roman" pitchFamily="18" charset="0"/>
                <a:cs typeface="Times New Roman" pitchFamily="18" charset="0"/>
                <a:hlinkClick r:id="rId8"/>
              </a:rPr>
              <a:t>img.aktualne.centrum.cz/334/84/3348437-breznev-a-husak-na-karikature.jpg</a:t>
            </a:r>
            <a:r>
              <a:rPr lang="cs-CZ" sz="1100" dirty="0" smtClean="0">
                <a:latin typeface="Times New Roman" pitchFamily="18" charset="0"/>
                <a:cs typeface="Times New Roman" pitchFamily="18" charset="0"/>
              </a:rPr>
              <a:t>  (</a:t>
            </a:r>
            <a:r>
              <a:rPr lang="cs-CZ" sz="1100" dirty="0" err="1" smtClean="0">
                <a:latin typeface="Times New Roman" pitchFamily="18" charset="0"/>
                <a:cs typeface="Times New Roman" pitchFamily="18" charset="0"/>
              </a:rPr>
              <a:t>slide</a:t>
            </a:r>
            <a:r>
              <a:rPr lang="cs-CZ" sz="1100" dirty="0" smtClean="0">
                <a:latin typeface="Times New Roman" pitchFamily="18" charset="0"/>
                <a:cs typeface="Times New Roman" pitchFamily="18" charset="0"/>
              </a:rPr>
              <a:t> 1)</a:t>
            </a:r>
          </a:p>
          <a:p>
            <a:pPr indent="-342900">
              <a:buAutoNum type="arabicPeriod"/>
            </a:pPr>
            <a:r>
              <a:rPr lang="cs-CZ" sz="1100" dirty="0">
                <a:latin typeface="Times New Roman" pitchFamily="18" charset="0"/>
                <a:cs typeface="Times New Roman" pitchFamily="18" charset="0"/>
                <a:hlinkClick r:id="rId9"/>
              </a:rPr>
              <a:t>http://</a:t>
            </a:r>
            <a:r>
              <a:rPr lang="cs-CZ" sz="1100" dirty="0" smtClean="0">
                <a:latin typeface="Times New Roman" pitchFamily="18" charset="0"/>
                <a:cs typeface="Times New Roman" pitchFamily="18" charset="0"/>
                <a:hlinkClick r:id="rId9"/>
              </a:rPr>
              <a:t>nd04.jxs.cz/370/895/894ca41a62_73002535_o2.jpg</a:t>
            </a:r>
            <a:r>
              <a:rPr lang="cs-CZ" sz="1100" dirty="0" smtClean="0">
                <a:latin typeface="Times New Roman" pitchFamily="18" charset="0"/>
                <a:cs typeface="Times New Roman" pitchFamily="18" charset="0"/>
              </a:rPr>
              <a:t>  (</a:t>
            </a:r>
            <a:r>
              <a:rPr lang="cs-CZ" sz="1100" dirty="0" err="1" smtClean="0">
                <a:latin typeface="Times New Roman" pitchFamily="18" charset="0"/>
                <a:cs typeface="Times New Roman" pitchFamily="18" charset="0"/>
              </a:rPr>
              <a:t>slide</a:t>
            </a:r>
            <a:r>
              <a:rPr lang="cs-CZ" sz="1100" dirty="0" smtClean="0">
                <a:latin typeface="Times New Roman" pitchFamily="18" charset="0"/>
                <a:cs typeface="Times New Roman" pitchFamily="18" charset="0"/>
              </a:rPr>
              <a:t> 5,7)</a:t>
            </a:r>
          </a:p>
          <a:p>
            <a:pPr indent="-342900">
              <a:buAutoNum type="arabicPeriod"/>
            </a:pPr>
            <a:r>
              <a:rPr lang="cs-CZ" sz="1100" dirty="0">
                <a:latin typeface="Times New Roman" pitchFamily="18" charset="0"/>
                <a:cs typeface="Times New Roman" pitchFamily="18" charset="0"/>
                <a:hlinkClick r:id="rId10"/>
              </a:rPr>
              <a:t>https://</a:t>
            </a:r>
            <a:r>
              <a:rPr lang="cs-CZ" sz="1100" dirty="0" smtClean="0">
                <a:latin typeface="Times New Roman" pitchFamily="18" charset="0"/>
                <a:cs typeface="Times New Roman" pitchFamily="18" charset="0"/>
                <a:hlinkClick r:id="rId10"/>
              </a:rPr>
              <a:t>cs.wikipedia.org/wiki/Soubor:Karl_Marx.jpg</a:t>
            </a:r>
            <a:r>
              <a:rPr lang="cs-CZ" sz="1100" dirty="0" smtClean="0">
                <a:latin typeface="Times New Roman" pitchFamily="18" charset="0"/>
                <a:cs typeface="Times New Roman" pitchFamily="18" charset="0"/>
              </a:rPr>
              <a:t>  (</a:t>
            </a:r>
            <a:r>
              <a:rPr lang="cs-CZ" sz="1100" dirty="0" err="1" smtClean="0">
                <a:latin typeface="Times New Roman" pitchFamily="18" charset="0"/>
                <a:cs typeface="Times New Roman" pitchFamily="18" charset="0"/>
              </a:rPr>
              <a:t>slide</a:t>
            </a:r>
            <a:r>
              <a:rPr lang="cs-CZ" sz="1100" dirty="0" smtClean="0">
                <a:latin typeface="Times New Roman" pitchFamily="18" charset="0"/>
                <a:cs typeface="Times New Roman" pitchFamily="18" charset="0"/>
              </a:rPr>
              <a:t> 6)</a:t>
            </a:r>
          </a:p>
          <a:p>
            <a:pPr indent="-342900">
              <a:buAutoNum type="arabicPeriod"/>
            </a:pPr>
            <a:r>
              <a:rPr lang="cs-CZ" sz="1100" dirty="0">
                <a:latin typeface="Times New Roman" pitchFamily="18" charset="0"/>
                <a:cs typeface="Times New Roman" pitchFamily="18" charset="0"/>
                <a:hlinkClick r:id="rId11"/>
              </a:rPr>
              <a:t>https://</a:t>
            </a:r>
            <a:r>
              <a:rPr lang="cs-CZ" sz="1100" dirty="0" smtClean="0">
                <a:latin typeface="Times New Roman" pitchFamily="18" charset="0"/>
                <a:cs typeface="Times New Roman" pitchFamily="18" charset="0"/>
                <a:hlinkClick r:id="rId11"/>
              </a:rPr>
              <a:t>cs.wikipedia.org/wiki/Soubor:Engels.jpg</a:t>
            </a:r>
            <a:r>
              <a:rPr lang="cs-CZ" sz="1100" dirty="0" smtClean="0">
                <a:latin typeface="Times New Roman" pitchFamily="18" charset="0"/>
                <a:cs typeface="Times New Roman" pitchFamily="18" charset="0"/>
              </a:rPr>
              <a:t>  (</a:t>
            </a:r>
            <a:r>
              <a:rPr lang="cs-CZ" sz="1100" dirty="0" err="1" smtClean="0">
                <a:latin typeface="Times New Roman" pitchFamily="18" charset="0"/>
                <a:cs typeface="Times New Roman" pitchFamily="18" charset="0"/>
              </a:rPr>
              <a:t>slide</a:t>
            </a:r>
            <a:r>
              <a:rPr lang="cs-CZ" sz="1100" dirty="0" smtClean="0">
                <a:latin typeface="Times New Roman" pitchFamily="18" charset="0"/>
                <a:cs typeface="Times New Roman" pitchFamily="18" charset="0"/>
              </a:rPr>
              <a:t> 6)</a:t>
            </a:r>
          </a:p>
          <a:p>
            <a:pPr indent="-342900">
              <a:buAutoNum type="arabicPeriod"/>
            </a:pPr>
            <a:r>
              <a:rPr lang="cs-CZ" sz="1100" dirty="0">
                <a:latin typeface="Times New Roman" pitchFamily="18" charset="0"/>
                <a:cs typeface="Times New Roman" pitchFamily="18" charset="0"/>
                <a:hlinkClick r:id="rId12"/>
              </a:rPr>
              <a:t>https://</a:t>
            </a:r>
            <a:r>
              <a:rPr lang="cs-CZ" sz="1100" dirty="0" smtClean="0">
                <a:latin typeface="Times New Roman" pitchFamily="18" charset="0"/>
                <a:cs typeface="Times New Roman" pitchFamily="18" charset="0"/>
                <a:hlinkClick r:id="rId12"/>
              </a:rPr>
              <a:t>cs.wikipedia.org/wiki/Soubor:Lenin_CL.jpg</a:t>
            </a:r>
            <a:r>
              <a:rPr lang="cs-CZ" sz="1100" dirty="0" smtClean="0">
                <a:latin typeface="Times New Roman" pitchFamily="18" charset="0"/>
                <a:cs typeface="Times New Roman" pitchFamily="18" charset="0"/>
              </a:rPr>
              <a:t>  (</a:t>
            </a:r>
            <a:r>
              <a:rPr lang="cs-CZ" sz="1100" dirty="0" err="1" smtClean="0">
                <a:latin typeface="Times New Roman" pitchFamily="18" charset="0"/>
                <a:cs typeface="Times New Roman" pitchFamily="18" charset="0"/>
              </a:rPr>
              <a:t>slide</a:t>
            </a:r>
            <a:r>
              <a:rPr lang="cs-CZ" sz="1100" dirty="0" smtClean="0">
                <a:latin typeface="Times New Roman" pitchFamily="18" charset="0"/>
                <a:cs typeface="Times New Roman" pitchFamily="18" charset="0"/>
              </a:rPr>
              <a:t> 6)</a:t>
            </a:r>
          </a:p>
          <a:p>
            <a:pPr indent="-342900">
              <a:buAutoNum type="arabicPeriod"/>
            </a:pPr>
            <a:r>
              <a:rPr lang="cs-CZ" sz="1100" dirty="0">
                <a:latin typeface="Times New Roman" pitchFamily="18" charset="0"/>
                <a:cs typeface="Times New Roman" pitchFamily="18" charset="0"/>
                <a:hlinkClick r:id="rId13"/>
              </a:rPr>
              <a:t>http://</a:t>
            </a:r>
            <a:r>
              <a:rPr lang="cs-CZ" sz="1100" dirty="0" smtClean="0">
                <a:latin typeface="Times New Roman" pitchFamily="18" charset="0"/>
                <a:cs typeface="Times New Roman" pitchFamily="18" charset="0"/>
                <a:hlinkClick r:id="rId13"/>
              </a:rPr>
              <a:t>konstelace.nebesa.cz/obrazky/obr%C3%A1zky-oedipus-sfinga/nasedoba/AJA338570_Nemci_odsunPraha.jpg</a:t>
            </a:r>
            <a:r>
              <a:rPr lang="cs-CZ" sz="11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cs-CZ" sz="1100" dirty="0" err="1" smtClean="0">
                <a:latin typeface="Times New Roman" pitchFamily="18" charset="0"/>
                <a:cs typeface="Times New Roman" pitchFamily="18" charset="0"/>
              </a:rPr>
              <a:t>slide</a:t>
            </a:r>
            <a:r>
              <a:rPr lang="cs-CZ" sz="1100" dirty="0" smtClean="0">
                <a:latin typeface="Times New Roman" pitchFamily="18" charset="0"/>
                <a:cs typeface="Times New Roman" pitchFamily="18" charset="0"/>
              </a:rPr>
              <a:t> 2)</a:t>
            </a:r>
          </a:p>
          <a:p>
            <a:pPr indent="-342900">
              <a:buAutoNum type="arabicPeriod"/>
            </a:pPr>
            <a:r>
              <a:rPr lang="cs-CZ" sz="1100" dirty="0">
                <a:latin typeface="Times New Roman" pitchFamily="18" charset="0"/>
                <a:cs typeface="Times New Roman" pitchFamily="18" charset="0"/>
                <a:hlinkClick r:id="rId14"/>
              </a:rPr>
              <a:t>http://</a:t>
            </a:r>
            <a:r>
              <a:rPr lang="cs-CZ" sz="1100" dirty="0" smtClean="0">
                <a:latin typeface="Times New Roman" pitchFamily="18" charset="0"/>
                <a:cs typeface="Times New Roman" pitchFamily="18" charset="0"/>
                <a:hlinkClick r:id="rId14"/>
              </a:rPr>
              <a:t>t3.gstatic.com/images?q=tbn:ANd9GcTWeHbq0RFf1gxXvic5EEsWBE3BXcYLHEHP0LJKN_B673vL_DnQ4w</a:t>
            </a:r>
            <a:r>
              <a:rPr lang="cs-CZ" sz="1100" dirty="0" smtClean="0">
                <a:latin typeface="Times New Roman" pitchFamily="18" charset="0"/>
                <a:cs typeface="Times New Roman" pitchFamily="18" charset="0"/>
              </a:rPr>
              <a:t>   (</a:t>
            </a:r>
            <a:r>
              <a:rPr lang="cs-CZ" sz="1100" dirty="0" err="1" smtClean="0">
                <a:latin typeface="Times New Roman" pitchFamily="18" charset="0"/>
                <a:cs typeface="Times New Roman" pitchFamily="18" charset="0"/>
              </a:rPr>
              <a:t>slide</a:t>
            </a:r>
            <a:r>
              <a:rPr lang="cs-CZ" sz="1100" dirty="0" smtClean="0">
                <a:latin typeface="Times New Roman" pitchFamily="18" charset="0"/>
                <a:cs typeface="Times New Roman" pitchFamily="18" charset="0"/>
              </a:rPr>
              <a:t> 2)</a:t>
            </a:r>
          </a:p>
          <a:p>
            <a:pPr indent="-342900">
              <a:buAutoNum type="arabicPeriod"/>
            </a:pPr>
            <a:r>
              <a:rPr lang="cs-CZ" sz="1100" dirty="0">
                <a:latin typeface="Times New Roman" pitchFamily="18" charset="0"/>
                <a:cs typeface="Times New Roman" pitchFamily="18" charset="0"/>
                <a:hlinkClick r:id="rId15"/>
              </a:rPr>
              <a:t>http://</a:t>
            </a:r>
            <a:r>
              <a:rPr lang="cs-CZ" sz="1100" dirty="0" smtClean="0">
                <a:latin typeface="Times New Roman" pitchFamily="18" charset="0"/>
                <a:cs typeface="Times New Roman" pitchFamily="18" charset="0"/>
                <a:hlinkClick r:id="rId15"/>
              </a:rPr>
              <a:t>ihep.cz/wp-content/uploads/2012/01/c830827e27_32770267_o2.gif</a:t>
            </a:r>
            <a:r>
              <a:rPr lang="cs-CZ" sz="1100" dirty="0" smtClean="0">
                <a:latin typeface="Times New Roman" pitchFamily="18" charset="0"/>
                <a:cs typeface="Times New Roman" pitchFamily="18" charset="0"/>
              </a:rPr>
              <a:t>  (</a:t>
            </a:r>
            <a:r>
              <a:rPr lang="cs-CZ" sz="1100" dirty="0" err="1" smtClean="0">
                <a:latin typeface="Times New Roman" pitchFamily="18" charset="0"/>
                <a:cs typeface="Times New Roman" pitchFamily="18" charset="0"/>
              </a:rPr>
              <a:t>slide</a:t>
            </a:r>
            <a:r>
              <a:rPr lang="cs-CZ" sz="1100" dirty="0" smtClean="0">
                <a:latin typeface="Times New Roman" pitchFamily="18" charset="0"/>
                <a:cs typeface="Times New Roman" pitchFamily="18" charset="0"/>
              </a:rPr>
              <a:t> 2)</a:t>
            </a:r>
            <a:endParaRPr lang="cs-CZ" sz="1100" dirty="0">
              <a:latin typeface="Times New Roman" pitchFamily="18" charset="0"/>
              <a:cs typeface="Times New Roman" pitchFamily="18" charset="0"/>
            </a:endParaRPr>
          </a:p>
          <a:p>
            <a:pPr indent="-342900">
              <a:buAutoNum type="arabicPeriod"/>
            </a:pPr>
            <a:r>
              <a:rPr lang="cs-CZ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100" dirty="0">
                <a:latin typeface="Times New Roman" pitchFamily="18" charset="0"/>
                <a:cs typeface="Times New Roman" pitchFamily="18" charset="0"/>
                <a:hlinkClick r:id="rId16"/>
              </a:rPr>
              <a:t>http://</a:t>
            </a:r>
            <a:r>
              <a:rPr lang="cs-CZ" sz="1100" dirty="0" smtClean="0">
                <a:latin typeface="Times New Roman" pitchFamily="18" charset="0"/>
                <a:cs typeface="Times New Roman" pitchFamily="18" charset="0"/>
                <a:hlinkClick r:id="rId16"/>
              </a:rPr>
              <a:t>www.svazky.cz/static/article/data237/big/m.jpg</a:t>
            </a:r>
            <a:r>
              <a:rPr lang="cs-CZ" sz="1100" dirty="0" smtClean="0">
                <a:latin typeface="Times New Roman" pitchFamily="18" charset="0"/>
                <a:cs typeface="Times New Roman" pitchFamily="18" charset="0"/>
              </a:rPr>
              <a:t>  (</a:t>
            </a:r>
            <a:r>
              <a:rPr lang="cs-CZ" sz="1100" dirty="0" err="1" smtClean="0">
                <a:latin typeface="Times New Roman" pitchFamily="18" charset="0"/>
                <a:cs typeface="Times New Roman" pitchFamily="18" charset="0"/>
              </a:rPr>
              <a:t>slide</a:t>
            </a:r>
            <a:r>
              <a:rPr lang="cs-CZ" sz="1100" dirty="0" smtClean="0">
                <a:latin typeface="Times New Roman" pitchFamily="18" charset="0"/>
                <a:cs typeface="Times New Roman" pitchFamily="18" charset="0"/>
              </a:rPr>
              <a:t> 2)</a:t>
            </a:r>
          </a:p>
          <a:p>
            <a:r>
              <a:rPr lang="cs-CZ" sz="11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indent="-342900">
              <a:buAutoNum type="arabicPeriod"/>
            </a:pPr>
            <a:endParaRPr lang="cs-CZ" sz="1100" dirty="0" smtClean="0">
              <a:latin typeface="Times New Roman" pitchFamily="18" charset="0"/>
              <a:cs typeface="Times New Roman" pitchFamily="18" charset="0"/>
            </a:endParaRPr>
          </a:p>
          <a:p>
            <a:pPr indent="-342900">
              <a:buAutoNum type="arabicPeriod"/>
            </a:pPr>
            <a:endParaRPr lang="cs-CZ" sz="1100" dirty="0" smtClean="0">
              <a:latin typeface="Times New Roman" pitchFamily="18" charset="0"/>
              <a:cs typeface="Times New Roman" pitchFamily="18" charset="0"/>
            </a:endParaRPr>
          </a:p>
          <a:p>
            <a:pPr indent="-342900">
              <a:buAutoNum type="arabicPeriod"/>
            </a:pPr>
            <a:endParaRPr lang="cs-CZ" sz="1100" dirty="0" smtClean="0">
              <a:latin typeface="Times New Roman" pitchFamily="18" charset="0"/>
              <a:cs typeface="Times New Roman" pitchFamily="18" charset="0"/>
            </a:endParaRPr>
          </a:p>
          <a:p>
            <a:pPr indent="-342900">
              <a:buAutoNum type="arabicPeriod"/>
            </a:pPr>
            <a:endParaRPr lang="cs-CZ" sz="11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3686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solidFill>
          <a:schemeClr val="accent6">
            <a:lumMod val="40000"/>
            <a:lumOff val="60000"/>
          </a:schemeClr>
        </a:solidFill>
      </a:spPr>
      <a:bodyPr wrap="square" rtlCol="0">
        <a:spAutoFit/>
      </a:bodyPr>
      <a:lstStyle>
        <a:defPPr>
          <a:defRPr sz="1200" b="1" dirty="0" smtClean="0">
            <a:solidFill>
              <a:schemeClr val="accent3">
                <a:lumMod val="50000"/>
              </a:schemeClr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1400</Words>
  <Application>Microsoft Office PowerPoint</Application>
  <PresentationFormat>Předvádění na obrazovce (16:9)</PresentationFormat>
  <Paragraphs>216</Paragraphs>
  <Slides>10</Slides>
  <Notes>8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Motiv sady Office</vt:lpstr>
      <vt:lpstr>87.1 Pražské jaro a okupace Československa</vt:lpstr>
      <vt:lpstr>87.2 Co už víš?</vt:lpstr>
      <vt:lpstr>87.3 Jaké si řekneme nové termíny a názvy?</vt:lpstr>
      <vt:lpstr>87.4 Co si řekneme nového?</vt:lpstr>
      <vt:lpstr>87.5 Co si pamatujete?</vt:lpstr>
      <vt:lpstr>87.6 Něco navíc pro šikovné</vt:lpstr>
      <vt:lpstr>87.7 CLIL</vt:lpstr>
      <vt:lpstr>87.8 Test znalostí</vt:lpstr>
      <vt:lpstr>Prezentace aplikace PowerPoint</vt:lpstr>
      <vt:lpstr>Prezentace aplikace PowerPoint</vt:lpstr>
    </vt:vector>
  </TitlesOfParts>
  <Company>Základní škla Děčín VI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prusa</dc:creator>
  <cp:lastModifiedBy>kadlecova</cp:lastModifiedBy>
  <cp:revision>384</cp:revision>
  <dcterms:created xsi:type="dcterms:W3CDTF">2010-10-18T18:21:56Z</dcterms:created>
  <dcterms:modified xsi:type="dcterms:W3CDTF">2013-04-25T11:23:51Z</dcterms:modified>
</cp:coreProperties>
</file>