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2" r:id="rId6"/>
    <p:sldId id="273" r:id="rId7"/>
    <p:sldId id="26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B050"/>
    <a:srgbClr val="CCFFCC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>
        <p:scale>
          <a:sx n="90" d="100"/>
          <a:sy n="90" d="100"/>
        </p:scale>
        <p:origin x="-774" y="-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2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g.aktualne.centrum.cz/334/84/3348437-breznev-a-husak-na-karikature.jpg" TargetMode="External"/><Relationship Id="rId13" Type="http://schemas.openxmlformats.org/officeDocument/2006/relationships/hyperlink" Target="http://konstelace.nebesa.cz/obrazky/obr%C3%A1zky-oedipus-sfinga/nasedoba/AJA338570_Nemci_odsunPraha.jpg" TargetMode="External"/><Relationship Id="rId3" Type="http://schemas.openxmlformats.org/officeDocument/2006/relationships/hyperlink" Target="http://www.moderni-dejiny.cz/PublicFiles/UserFiles/image/Prameny/08_CSR_1948-1968/800x800_2.6.68_P.jpg" TargetMode="External"/><Relationship Id="rId7" Type="http://schemas.openxmlformats.org/officeDocument/2006/relationships/hyperlink" Target="http://g.denik.cz/37/89/ftg_okupace_68_mezimesti_p1070048_denik-380.jpg" TargetMode="External"/><Relationship Id="rId12" Type="http://schemas.openxmlformats.org/officeDocument/2006/relationships/hyperlink" Target="https://cs.wikipedia.org/wiki/Soubor:Lenin_CL.jpg" TargetMode="External"/><Relationship Id="rId2" Type="http://schemas.openxmlformats.org/officeDocument/2006/relationships/hyperlink" Target="http://www.pozitivni-noviny.cz/test/gallery/Image/2008/06/sigl1/01.jpg" TargetMode="External"/><Relationship Id="rId16" Type="http://schemas.openxmlformats.org/officeDocument/2006/relationships/hyperlink" Target="http://www.svazky.cz/static/article/data237/big/m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raha.eu/public/7b/3f/4b/108148_4_palach_fotka_okupace.jpg" TargetMode="External"/><Relationship Id="rId11" Type="http://schemas.openxmlformats.org/officeDocument/2006/relationships/hyperlink" Target="https://cs.wikipedia.org/wiki/Soubor:Engels.jpg" TargetMode="External"/><Relationship Id="rId5" Type="http://schemas.openxmlformats.org/officeDocument/2006/relationships/hyperlink" Target="http://vera-tydlitatova.eblog.cz/wp-content/uploads/eblog.cz/vera-tydlitatova/palach2.jpg" TargetMode="External"/><Relationship Id="rId15" Type="http://schemas.openxmlformats.org/officeDocument/2006/relationships/hyperlink" Target="http://ihep.cz/wp-content/uploads/2012/01/c830827e27_32770267_o2.gif" TargetMode="External"/><Relationship Id="rId10" Type="http://schemas.openxmlformats.org/officeDocument/2006/relationships/hyperlink" Target="https://cs.wikipedia.org/wiki/Soubor:Karl_Marx.jpg" TargetMode="External"/><Relationship Id="rId4" Type="http://schemas.openxmlformats.org/officeDocument/2006/relationships/hyperlink" Target="http://img.radio.cz/pictures/historie/1_maj_1968.jpg" TargetMode="External"/><Relationship Id="rId9" Type="http://schemas.openxmlformats.org/officeDocument/2006/relationships/hyperlink" Target="http://nd04.jxs.cz/370/895/894ca41a62_73002535_o2.jpg" TargetMode="External"/><Relationship Id="rId14" Type="http://schemas.openxmlformats.org/officeDocument/2006/relationships/hyperlink" Target="http://t3.gstatic.com/images?q=tbn:ANd9GcTWeHbq0RFf1gxXvic5EEsWBE3BXcYLHEHP0LJKN_B673vL_DnQ4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5427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87.1 Pražské jaro a okupace Československa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771550"/>
            <a:ext cx="2340000" cy="144978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5816" y="1419622"/>
            <a:ext cx="3348000" cy="2563619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6216" y="2499742"/>
            <a:ext cx="1329974" cy="1548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1059582"/>
            <a:ext cx="2160000" cy="1395555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2843808" y="4011910"/>
            <a:ext cx="3636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Gustav Husák na karikatuře s Leonidem Brežněvem</a:t>
            </a: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643758"/>
            <a:ext cx="2095261" cy="157144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7884368" y="1923678"/>
            <a:ext cx="907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Jan Palach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16216" y="3795886"/>
            <a:ext cx="1339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Alexandr Dubček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87.10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601962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Pražské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jaro, Alexandr Dubček, normalizace, Gustav Husák, Sovětský svaz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vývoj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Československa v období normalizace.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987574"/>
            <a:ext cx="4536504" cy="202363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VÝVOJ PO DRUHÉ SVĚTOVÉ VÁLCE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Československo bylo opět obnoveno jako demokratický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stát.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rezidentem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Edward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Beneš.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Podkarpatská Rus byla připojena k Sovětskému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svazu.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Proveden odsun německého obyvatelstva z  území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Československa.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→ majetek Němců byl zabrán a rozdělen mezi české obyvatelstvo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1946 se konají první poválečné volby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vyhrává komunistická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strana,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čele Klement Gottwald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později jmenován předsedou vlády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nor 1948 – komunisté odstranili z vlády všechny své komunistické odpůrce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vznikla totalitní (nedemokratická) vláda jedné strany</a:t>
            </a:r>
            <a:endParaRPr lang="cs-CZ" sz="11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499992" y="2211710"/>
            <a:ext cx="4536504" cy="251607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KOMUNISTICKÁ (TOTALITNÍ) VLÁDA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omunisté nemilosrdně postihovali své odpůrce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lidé byli zatýkáni, vězněni a mnohdy i popravováni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isíce lidí prchly do západní Evropy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únoru 1948 zahájena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přeměna hospodářství → všechny soukromé podniky a továrny byly znárodněny (přešly do vlastnictví státu)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oukromé firmy byly postupně zrušeny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venkově museli zemědělci hospodařit v jednotných zemědělských družstvech (tzv. JZD)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še bylo řízeno a plánováno na pět let dopředu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pětileté plány – pětiletky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še podléhalo cenzuře (divadlo, knihy, noviny, televize…)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1960 se změnil i název státu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Československá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socialistická republika (ČSSR)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 se dostala pod silný vliv Sovětského svazu – sovětský vzor.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3219822"/>
            <a:ext cx="1728000" cy="12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3147814"/>
            <a:ext cx="1919457" cy="183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582637" y="4731990"/>
            <a:ext cx="17343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dsun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německého obyv.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627784" y="4515966"/>
            <a:ext cx="1595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Dr. Milada Horáková</a:t>
            </a:r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627534"/>
            <a:ext cx="1008000" cy="1429194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699542"/>
            <a:ext cx="1224000" cy="1383373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5979601" y="1790695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Kl. Gottwald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9512" y="1059582"/>
            <a:ext cx="4536504" cy="193129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PRAŽSKÉ JARO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díky neutěšené situaci narůstalo mezi obyvateli napětí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eden 1968 k moci se dostávají umírnění socialisté – Alexandr Dubček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dochází ke zmírňování komunistické diktatury </a:t>
            </a: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→ budují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„socialismus s lidskou tváří“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aro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1968 – „Pražské jaro“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rušena cenzura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mohou cestovat do zahraničí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obnovena činnost Sokola a Junáka</a:t>
            </a:r>
          </a:p>
          <a:p>
            <a:r>
              <a:rPr lang="cs-CZ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toužili po svobodě – chtěli se zbavit závislosti na Sovětském Svazu.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372200" y="771550"/>
            <a:ext cx="2592288" cy="53091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OKUPACE</a:t>
            </a:r>
          </a:p>
          <a:p>
            <a:pPr>
              <a:spcAft>
                <a:spcPts val="300"/>
              </a:spcAft>
            </a:pP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obsazení, zabrání cizího území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572000" y="3651870"/>
            <a:ext cx="244810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1.máj 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1968 </a:t>
            </a:r>
          </a:p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uprostřed </a:t>
            </a:r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prezident Ludvík Svoboda </a:t>
            </a:r>
            <a:endParaRPr lang="cs-CZ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Alexandr Dubček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3075806"/>
            <a:ext cx="3180375" cy="194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2040" y="1419622"/>
            <a:ext cx="2916000" cy="2223451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2931790"/>
            <a:ext cx="1793911" cy="2088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5724128" y="4731990"/>
            <a:ext cx="1339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Alexandr </a:t>
            </a: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Dubček</a:t>
            </a:r>
            <a:endParaRPr lang="cs-CZ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31887" y="1123367"/>
            <a:ext cx="4788024" cy="347787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OKUPACE ČESKOSLOVENSKA = NORMALIZACE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láda v Sovětském svazu nebyla s uvolněním socialismu v ČSSR spokojena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srpna 1968 vtrhla na naše území vojska Sovětského svazu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bčané ČSSR proti okupaci protestovali → vojska narazila na všeobecný odpor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elmi aktivní byli mladí lidé a studenti (př. Jan Palach)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ČSSR byla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obnovena totalitní vláda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čele s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Gustavem Husákem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(1969)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bčané, kteří nesouhlasili s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režimem,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byli opět krutě pronásledováni</a:t>
            </a: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málokdo našel odvahu proti režimu veřejně vystoupit</a:t>
            </a:r>
          </a:p>
          <a:p>
            <a:pPr>
              <a:spcAft>
                <a:spcPts val="300"/>
              </a:spcAft>
            </a:pP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eden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1977 – Charta 77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kupina občanů v čele s Václavem Havlem vydala otevřený dopis nejvyšším představitelům vlády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ritizovali zde porušování lidských práv a poukazovali na další problémy</a:t>
            </a: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kdo Chartu podepsal, byl politicky pronásledován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ostupem času vznikly velké ekonomické problémy – lidé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stáli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dlouhé fronty na zboží v obchodech, byl nedostatek základních potravin a hygienických potřeb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tátu sice patřilo vše, ale ten s majetkem nedokázal efektivně hospodařit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ěsta byla zchátralá a zanedbaná</a:t>
            </a:r>
          </a:p>
          <a:p>
            <a:pPr algn="ctr"/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Situace v ČSSR se stala postupem času neudržitelnou.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064" y="1707654"/>
            <a:ext cx="2033684" cy="126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064" y="3291830"/>
            <a:ext cx="2700040" cy="174447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5097735" y="704021"/>
            <a:ext cx="3960440" cy="83869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 PALACH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tudent Univerzity Karlovy v Praze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ledna 1969 se na protest proti okupaci upálil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čin veřejnost hluboce pobouřil, avšak ke změně situace nedošlo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796136" y="2931790"/>
            <a:ext cx="907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Jan Palach</a:t>
            </a: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32240" y="1995686"/>
            <a:ext cx="2325960" cy="174447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Co si pamatujete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78642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1925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07504" y="4515966"/>
            <a:ext cx="6624736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-420000" flipH="1">
            <a:off x="49386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2591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0197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755845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1930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304785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1935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880850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1940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3032978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1950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456914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1945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761170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1965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1851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1960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37234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1970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59853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1980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824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196460" y="2532510"/>
            <a:ext cx="5572551" cy="1415772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Překreslete si </a:t>
            </a: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sešitu časovou přímku a </a:t>
            </a: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vyznačte </a:t>
            </a: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ni následující období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ačátek 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druhé světové války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onec 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druhé světové války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znik 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totalitní vlády v Československu</a:t>
            </a:r>
          </a:p>
          <a:p>
            <a:pPr marL="342900" indent="-342900">
              <a:buAutoNum type="alphaLcParenR"/>
            </a:pP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Pražské jaro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ormalizace</a:t>
            </a:r>
            <a:endParaRPr lang="cs-CZ" sz="1200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 Palach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51520" y="1059582"/>
            <a:ext cx="4523995" cy="123110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Rozdělte se do 5 skupin, vypracujte úkoly, poreferujte </a:t>
            </a: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třídě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Charakterizuj politickou situaci v Československu po únoru 1948?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 jakým změnám došlo ve společnosti a hospodářství?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 vlivem jaké velmoci bylo Československo?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se skrývá pod pojmem „Pražské jaro“ – vysvětli.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se dělo v srpnu 1968?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663020" y="4011910"/>
            <a:ext cx="431776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1955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594324" y="2139702"/>
            <a:ext cx="2890535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Popište,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vidíte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 obrázcích.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264" y="699542"/>
            <a:ext cx="2088000" cy="1349041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6488" y="627534"/>
            <a:ext cx="1908000" cy="1431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692" y="2571750"/>
            <a:ext cx="2033684" cy="126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3003798"/>
            <a:ext cx="1485000" cy="198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49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3" grpId="0" animBg="1"/>
      <p:bldP spid="86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7884368" y="2427734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Karl Marx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0" y="1131590"/>
            <a:ext cx="1188000" cy="129856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633425" y="2882515"/>
            <a:ext cx="6227768" cy="1921483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36000" rIns="10800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VLADIMÍR ILJIČ LENIN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zakladatel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komunistického Sovětského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svazu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stál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 čele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komunistické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revoluce roku 1917 v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Rusku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→ bolševici provedli v Petrohradu revoluci a získali moc v centrálním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Rusku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→začalo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revoluční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násilí (Lenin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vyzval rolníky, aby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zabrali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půdu) 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→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většina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statků byla vypálena a statkáři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zavražděni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r.1918 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přijat zákon o socializaci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půdy =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půda patří všem </a:t>
            </a:r>
            <a:endParaRPr lang="cs-CZ" sz="1200" b="1" u="sng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→ výsledkem byl hluboký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pokles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zemědělské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výroby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r. 1921 v Rusku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vypukl hladomor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→ na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jeho následky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zemřely 3 miliony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lidí</a:t>
            </a:r>
            <a:endParaRPr lang="cs-CZ" sz="1200" b="1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Leninovo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tělo bylo nabalzamováno a dodnes je vystavováno v Leninově mauzoleu v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Moskvě.</a:t>
            </a:r>
            <a:endParaRPr lang="cs-CZ" sz="1200" b="1" u="sng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859982"/>
            <a:ext cx="1214024" cy="180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221885" y="1290501"/>
            <a:ext cx="6130969" cy="125340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36000" tIns="72000" rIns="0" bIns="72000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latinského </a:t>
            </a:r>
            <a:r>
              <a:rPr lang="cs-CZ" sz="1200" b="1" dirty="0" err="1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communis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= „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společný“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politická ideologie, hlásající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 požadující společné vlastnictví </a:t>
            </a:r>
            <a:endParaRPr lang="cs-CZ" sz="1200" b="1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odmítající třídní rozdíly mezi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lidmi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toupenci komunismu jsou označováni jako komunisté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lavními představiteli a teoretiky komunismu (socialismu)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Karl Marx a Friedrich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Engels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revoluční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levice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získala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moc poprvé v listopadu 1917 v Rusku pod vedením V. I. Lenina</a:t>
            </a:r>
            <a:endParaRPr lang="cs-CZ" sz="1200" b="1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70795" y="555526"/>
            <a:ext cx="3169238" cy="464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6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KOMUNISMUS/SOCIALISMUS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131590"/>
            <a:ext cx="923148" cy="129856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4" name="TextovéPole 13"/>
          <p:cNvSpPr txBox="1"/>
          <p:nvPr/>
        </p:nvSpPr>
        <p:spPr>
          <a:xfrm>
            <a:off x="6660232" y="2427734"/>
            <a:ext cx="77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F. Engels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24328" y="4659982"/>
            <a:ext cx="873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V. I. Lenin</a:t>
            </a:r>
            <a:endParaRPr lang="cs-CZ" sz="1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9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3003798"/>
            <a:ext cx="5198293" cy="167738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 Palach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Czech student of history and political economy at Charles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August 1968, the Soviet Union invaded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Czechoslovakia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crush the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liberalising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reforms of Alexander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Dubček -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Prague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Spring.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Palach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decided to sacrifice himself in protest of the invasion and set himself on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fire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Wenceslas Square, on 16 January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hospital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87574"/>
            <a:ext cx="2844000" cy="176204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972243"/>
            <a:ext cx="2291513" cy="305535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6156176" y="4331880"/>
            <a:ext cx="2815194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Memorial plaque with Jan </a:t>
            </a:r>
            <a:r>
              <a:rPr lang="en-US" sz="1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Palach's</a:t>
            </a:r>
            <a:r>
              <a:rPr lang="en-US" sz="1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death mask </a:t>
            </a:r>
            <a:endParaRPr lang="cs-CZ" sz="1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en-US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Olbram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Zoubek</a:t>
            </a:r>
            <a:endParaRPr lang="cs-CZ" sz="1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87.8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430301"/>
              </p:ext>
            </p:extLst>
          </p:nvPr>
        </p:nvGraphicFramePr>
        <p:xfrm>
          <a:off x="179510" y="1131590"/>
          <a:ext cx="7185180" cy="353568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505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Jakou událost z roku 1968 v sobě skrývá pojem Pražské jaro?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zmírnění komunistické diktatury (komunismus s lidskou tváří)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pálení knih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opravy domů v Praze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otevření nového vzdělávacího centra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 se jmenoval student, který se na protest proti okupaci upálil?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Petr Bajza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Palach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Gustav Husák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František Palacký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633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Co se událo 21. srpna 1968?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 naše území vtrhla Sovětská vojska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zemřel Alexandr Dubček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komunistická vláda padla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 položen základní kámen Národního divadla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Prezidentem okupované ČSSR byl: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   Alexandr Dubček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Palach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Gustav Husák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František Palacký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www.pozitivni-noviny.cz/test/gallery/Image/2008/06/sigl1/01.jpg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www.moderni-dejiny.cz/PublicFiles/UserFiles/image/Prameny/08_CSR_1948-1968/800x800_2.6.68_P.jpg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img.radio.cz/pictures/historie/1_maj_1968.jpg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vera-tydlitatova.eblog.cz/wp-content/uploads/eblog.cz/vera-tydlitatova/palach2.jpg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1,4,5,7)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www.praha.eu/public/7b/3f/4b/108148_4_palach_fotka_okupace.jpg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g.denik.cz/37/89/ftg_okupace_68_mezimesti_p1070048_denik-380.jpg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1,4,5) 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img.aktualne.centrum.cz/334/84/3348437-breznev-a-husak-na-karikature.jpg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nd04.jxs.cz/370/895/894ca41a62_73002535_o2.jpg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https://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cs.wikipedia.org/wiki/Soubor:Karl_Marx.jpg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https://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cs.wikipedia.org/wiki/Soubor:Engels.jpg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https://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cs.wikipedia.org/wiki/Soubor:Lenin_CL.jpg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konstelace.nebesa.cz/obrazky/obr%C3%A1zky-oedipus-sfinga/nasedoba/AJA338570_Nemci_odsunPraha.jpg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t3.gstatic.com/images?q=tbn:ANd9GcTWeHbq0RFf1gxXvic5EEsWBE3BXcYLHEHP0LJKN_B673vL_DnQ4w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5"/>
              </a:rPr>
              <a:t>ihep.cz/wp-content/uploads/2012/01/c830827e27_32770267_o2.gif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6"/>
              </a:rPr>
              <a:t>www.svazky.cz/static/article/data237/big/m.jpg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1400</Words>
  <Application>Microsoft Office PowerPoint</Application>
  <PresentationFormat>Předvádění na obrazovce (16:9)</PresentationFormat>
  <Paragraphs>216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87.1 Pražské jaro a okupace Československa</vt:lpstr>
      <vt:lpstr>87.2 Co už víš?</vt:lpstr>
      <vt:lpstr>87.3 Jaké si řekneme nové termíny a názvy?</vt:lpstr>
      <vt:lpstr>87.4 Co si řekneme nového?</vt:lpstr>
      <vt:lpstr>87.5 Co si pamatujete?</vt:lpstr>
      <vt:lpstr>87.6 Něco navíc pro šikovné</vt:lpstr>
      <vt:lpstr>87.7 CLIL</vt:lpstr>
      <vt:lpstr>87.8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384</cp:revision>
  <dcterms:created xsi:type="dcterms:W3CDTF">2010-10-18T18:21:56Z</dcterms:created>
  <dcterms:modified xsi:type="dcterms:W3CDTF">2013-04-25T11:23:51Z</dcterms:modified>
</cp:coreProperties>
</file>