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69" r:id="rId4"/>
    <p:sldId id="267" r:id="rId5"/>
    <p:sldId id="273" r:id="rId6"/>
    <p:sldId id="271" r:id="rId7"/>
    <p:sldId id="272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CCFFCC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4660"/>
  </p:normalViewPr>
  <p:slideViewPr>
    <p:cSldViewPr>
      <p:cViewPr>
        <p:scale>
          <a:sx n="100" d="100"/>
          <a:sy n="100" d="100"/>
        </p:scale>
        <p:origin x="-468" y="5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21.4.2013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21.4.2013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>
                <a:solidFill>
                  <a:prstClr val="black"/>
                </a:solidFill>
              </a:rPr>
              <a:pPr/>
              <a:t>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Elektronická učebnice - Základní škola Děčín VI, Na Stráni 879/2,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21.4.2013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g"/><Relationship Id="rId9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vazky.cz/static/article/data237/big/m.jpg" TargetMode="External"/><Relationship Id="rId13" Type="http://schemas.openxmlformats.org/officeDocument/2006/relationships/hyperlink" Target="http://nd01.jxs.cz/816/722/6000c76fc0_2291185_o2.jpg" TargetMode="External"/><Relationship Id="rId3" Type="http://schemas.openxmlformats.org/officeDocument/2006/relationships/hyperlink" Target="http://konstelace.nebesa.cz/obrazky/obr%C3%A1zky-oedipus-sfinga/nasedoba/AJA338570_Nemci_odsunPraha.jpg" TargetMode="External"/><Relationship Id="rId7" Type="http://schemas.openxmlformats.org/officeDocument/2006/relationships/hyperlink" Target="http://ihep.cz/wp-content/uploads/2012/01/c830827e27_32770267_o2.gif" TargetMode="External"/><Relationship Id="rId12" Type="http://schemas.openxmlformats.org/officeDocument/2006/relationships/hyperlink" Target="http://www.valka.host.sk/obrazky/clanky/protektorat.jpg" TargetMode="External"/><Relationship Id="rId2" Type="http://schemas.openxmlformats.org/officeDocument/2006/relationships/hyperlink" Target="http://konstelace.nebesa.cz/obrazky/obr%C3%A1zky-oedipus-sfinga/nasedoba/200804211301_Teplice-odsun_Nemcu_Usti_1945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g.aktualne.centrum.cz/4/94/49492-kolektivizace-zemedelstvi.jpg" TargetMode="External"/><Relationship Id="rId11" Type="http://schemas.openxmlformats.org/officeDocument/2006/relationships/hyperlink" Target="http://www.zskomslavkov.cz/images/historie_skoly/potravinove_listky_na_chleb.jpg" TargetMode="External"/><Relationship Id="rId5" Type="http://schemas.openxmlformats.org/officeDocument/2006/relationships/hyperlink" Target="http://www.komsomol.cz/foto/gottwald1.jpg" TargetMode="External"/><Relationship Id="rId10" Type="http://schemas.openxmlformats.org/officeDocument/2006/relationships/hyperlink" Target="https://upload.wikimedia.org/wikipedia/commons/8/8d/Nuremberg-1-.jpg" TargetMode="External"/><Relationship Id="rId4" Type="http://schemas.openxmlformats.org/officeDocument/2006/relationships/hyperlink" Target="http://t3.gstatic.com/images?q=tbn:ANd9GcTWeHbq0RFf1gxXvic5EEsWBE3BXcYLHEHP0LJKN_B673vL_DnQ4w" TargetMode="External"/><Relationship Id="rId9" Type="http://schemas.openxmlformats.org/officeDocument/2006/relationships/hyperlink" Target="http://t1.gstatic.com/images?q=tbn:ANd9GcRFOmfwvRiggcVVJtiOCpYeau_W_ffmpgDuTXO9KmQawJ66SxJ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222357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86.1 Poválečné období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00192" y="699542"/>
            <a:ext cx="2340000" cy="174627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7864" y="1059582"/>
            <a:ext cx="2339546" cy="3096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12160" y="2643758"/>
            <a:ext cx="1193354" cy="1692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1131590"/>
            <a:ext cx="2160000" cy="1462749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3347864" y="4166959"/>
            <a:ext cx="2262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Klement Gottwald a J. V. Stalin</a:t>
            </a:r>
          </a:p>
        </p:txBody>
      </p:sp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2859782"/>
            <a:ext cx="2232248" cy="1571446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684916" y="2571750"/>
            <a:ext cx="2209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dsun 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německého obyvatelstva</a:t>
            </a:r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52319" y="2643758"/>
            <a:ext cx="1465221" cy="1656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ovéPole 19"/>
          <p:cNvSpPr txBox="1"/>
          <p:nvPr/>
        </p:nvSpPr>
        <p:spPr>
          <a:xfrm>
            <a:off x="5868144" y="4083918"/>
            <a:ext cx="1443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Klement Gottwald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86.10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172605"/>
              </p:ext>
            </p:extLst>
          </p:nvPr>
        </p:nvGraphicFramePr>
        <p:xfrm>
          <a:off x="1043608" y="1275606"/>
          <a:ext cx="727280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Odsun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německého obyvatelstva, totalitní vláda, komunismus, politické procesy, znárodnění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vývoj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Československa v období po druhé světové válce.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223330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86.2 Co už víš?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1520" y="1059582"/>
            <a:ext cx="4536504" cy="117724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PROTEKTORÁT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15. března 1939 vpadlo německé vojsko na zbytky území Československa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ásledujícího dne vyhlašuje Hitler 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Protektorát Čechy a Morava</a:t>
            </a: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1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→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celé Čechy a Morava byly připojeny k Německu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astává dlouhé období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německé okupace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Slováci se odtrhli a zřídili samostatný Slovenský stát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3507854"/>
            <a:ext cx="4176464" cy="150041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DRUHÁ SVĚTOVÁ VÁLKA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áří 1939 Německo napadá Polsko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ozději také Francii, Sovětský svaz a Anglii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stranu Německa se přidává Itálie, Japonsko a několik menších evropských států → cílem bylo podrobit si ostatní státy Evropy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roti vystoupilo USA, Velká Británie a Sovětský svaz</a:t>
            </a:r>
          </a:p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začíná nejhorší válka v dějinách lidstva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788024" y="3219822"/>
            <a:ext cx="4176464" cy="183896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KONEC VÁLKY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1944 se Německu přestává dařit → válka se chýlí ke konci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→ začalo osvobozování Československa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řes Podkarpatskou Rus a Slovensko přichází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sovětská vojska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 západu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americká armáda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května 1945 vypuklo v Praze povstání proti německým okupantům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8. května 1945 </a:t>
            </a:r>
            <a:r>
              <a:rPr lang="cs-CZ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spojenecké armády vítězí – </a:t>
            </a: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Německo kapitulovalo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9. května 1945 vstupují do Prahy vojska Sovětského svazu</a:t>
            </a:r>
          </a:p>
          <a:p>
            <a:r>
              <a:rPr lang="cs-CZ" sz="1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→ Československo je opět svobodné</a:t>
            </a: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40328" y="627534"/>
            <a:ext cx="2484000" cy="1780976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34667" y="1707654"/>
            <a:ext cx="1829821" cy="1296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2355726"/>
            <a:ext cx="3096344" cy="1059582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3779912" y="2499742"/>
            <a:ext cx="3159968" cy="65402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HOLOKAUST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systematické,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státem provozované pronásledování 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a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hromadné vyvražďování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osob (Židů)</a:t>
            </a:r>
            <a:endParaRPr lang="cs-CZ" sz="11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620875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86.3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179512" y="1203598"/>
            <a:ext cx="4536504" cy="1854354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VÝVOJ PO DRUHÉ SVĚTOVÉ VÁLCE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Československo bylo opět obnoveno jako demokratický stát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rezidentem je Edward Beneš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roveden odsun německého obyvatelstva z  území Československa</a:t>
            </a:r>
          </a:p>
          <a:p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→ majetek Němců byl zabrán a rozdělen mezi české obyvatelstvo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r. 1946 se konají první poválečné volby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→ vyhrává Komunistická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strana: v čele </a:t>
            </a:r>
            <a:r>
              <a:rPr lang="cs-CZ" sz="1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Klement Gottwald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→ později jmenován předsedou vlády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nor 1948 – komunisté odstranili z vlády všechny své komunistické odpůrce → </a:t>
            </a:r>
            <a:r>
              <a:rPr lang="cs-CZ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vznikla totalitní (nedemokratická) vláda jedné strany</a:t>
            </a:r>
          </a:p>
        </p:txBody>
      </p:sp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4088" y="1203598"/>
            <a:ext cx="3456000" cy="3305751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611560" y="3507854"/>
            <a:ext cx="4536504" cy="1177245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STÁTNÍ BEZPEČNOST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hovorově označováni jako estébáci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→ politická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policie, která byla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kontrolou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KSČ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ěla pomoci ovládnout lid a likvidovat protivníky režimu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oužívali násilné metody výslechu, mučení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→ fyzické násilí,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nedostatek potravy, nucené bdění,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zima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609865" y="4227934"/>
            <a:ext cx="2209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dsun </a:t>
            </a:r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německého obyvatelstva</a:t>
            </a:r>
          </a:p>
        </p:txBody>
      </p:sp>
    </p:spTree>
    <p:extLst>
      <p:ext uri="{BB962C8B-B14F-4D97-AF65-F5344CB8AC3E}">
        <p14:creationId xmlns:p14="http://schemas.microsoft.com/office/powerpoint/2010/main" val="160004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86.4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4048" y="3507854"/>
            <a:ext cx="1728000" cy="1296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4283968" y="699542"/>
            <a:ext cx="4752528" cy="2516073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KOMUNISTICKÁ (TOTALITNÍ) VLÁDA</a:t>
            </a:r>
            <a:endParaRPr lang="cs-CZ" sz="11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omunisté nemilosrdně postihovali své odpůrce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→ lidé byli zatýkáni, vězněni a mnohdy i popravováni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isíce lidí prchly do západní Evropy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 únoru 1948 zahájena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přeměna hospodářství → všechny soukromé podniky a továrny byly znárodněny (přešly do vlastnictví státu)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oukromé firmy byly postupně zrušeny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venkově museli zemědělci hospodařit v jednotných zemědělských družstvech (tzv. JZD)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še bylo řízeno a plánováno na pět let dopředu →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pětileté plány – pětiletky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še podléhalo cenzuře (divadlo, knihy, noviny, televize…)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1960 se změnil i název státu</a:t>
            </a:r>
          </a:p>
          <a:p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→ Československá socialistická republika (ČSSR)</a:t>
            </a:r>
          </a:p>
          <a:p>
            <a:pPr algn="ctr"/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Země se dostala pod silný vliv Sovětského svazu – sovětský vzor.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09624" y="3507854"/>
            <a:ext cx="1912477" cy="1296000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107504" y="3219822"/>
            <a:ext cx="4536504" cy="1854354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3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Dr. MILADA HORÁKOVÁ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eská politička, která otevřeně vystupovala proti KSČ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áří 1949 zatčena </a:t>
            </a:r>
            <a:r>
              <a:rPr lang="cs-CZ" sz="11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StB</a:t>
            </a:r>
            <a:endParaRPr lang="cs-CZ" sz="11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ačal velký politický proces (31. května – 8. června 1950)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průběhu byla dlouhodobě týrána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týrání Horákové dosvědčuje i její spoluvězeňkyně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Horáková se otevřeně postavila za myšlenky Beneše a Masaryka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yla odsouzena k trestu smrti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ostatky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byly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zpopelněny, nepohřbeny </a:t>
            </a:r>
            <a:r>
              <a:rPr lang="cs-CZ" sz="11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dosud nebyly </a:t>
            </a:r>
            <a:r>
              <a:rPr lang="cs-CZ" sz="11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nalezeny</a:t>
            </a:r>
          </a:p>
          <a:p>
            <a:pPr algn="ctr"/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Stala se </a:t>
            </a: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symbolem odporu proti 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totalitně </a:t>
            </a:r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vládnoucí k</a:t>
            </a:r>
            <a:r>
              <a:rPr lang="cs-CZ" sz="1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omunistické straně.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076056" y="4815031"/>
            <a:ext cx="15956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Dr. Milada Horáková</a:t>
            </a:r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1131590"/>
            <a:ext cx="2700040" cy="1890286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5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304110" cy="477054"/>
          </a:xfrm>
        </p:spPr>
        <p:txBody>
          <a:bodyPr wrap="squar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86.5 Co si pamatujete?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787774"/>
            <a:ext cx="2258175" cy="2160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 useBgFill="1">
        <p:nvSpPr>
          <p:cNvPr id="11" name="TextovéPole 10"/>
          <p:cNvSpPr txBox="1"/>
          <p:nvPr/>
        </p:nvSpPr>
        <p:spPr>
          <a:xfrm>
            <a:off x="7628535" y="3003798"/>
            <a:ext cx="184731" cy="184666"/>
          </a:xfrm>
          <a:prstGeom prst="rect">
            <a:avLst/>
          </a:prstGeom>
        </p:spPr>
        <p:txBody>
          <a:bodyPr wrap="none" tIns="0" rtlCol="0">
            <a:spAutoFit/>
          </a:bodyPr>
          <a:lstStyle/>
          <a:p>
            <a:pPr algn="ctr"/>
            <a:endParaRPr lang="cs-CZ" sz="9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Obrázek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699542"/>
            <a:ext cx="1944000" cy="1458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5" name="TextovéPole 24"/>
          <p:cNvSpPr txBox="1"/>
          <p:nvPr/>
        </p:nvSpPr>
        <p:spPr>
          <a:xfrm>
            <a:off x="1475656" y="3003798"/>
            <a:ext cx="4283545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předcházelo nástupu totalitní komunistické vlády?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31355" y="1419622"/>
            <a:ext cx="4641014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Najdi </a:t>
            </a:r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 kalendáři den, který slavíme jako Den osvobození.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224" y="715641"/>
            <a:ext cx="1260000" cy="1424061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29" name="TextovéPole 28"/>
          <p:cNvSpPr txBox="1"/>
          <p:nvPr/>
        </p:nvSpPr>
        <p:spPr>
          <a:xfrm>
            <a:off x="5810348" y="2305204"/>
            <a:ext cx="2650084" cy="338554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Popiš, co vidíš na obrázcích.</a:t>
            </a:r>
            <a:endParaRPr lang="cs-CZ" sz="1600" b="1" dirty="0" smtClean="0">
              <a:solidFill>
                <a:srgbClr val="C0000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1403648" y="1995686"/>
            <a:ext cx="3850734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se dělo s německým obyvatelstvem po válce?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360196" y="3507854"/>
            <a:ext cx="3563732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Kdo se stal prezidentem po 2. světové válce?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1979712" y="4083918"/>
            <a:ext cx="3430747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víš o ženě na fotografii vpravo nahoře?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467544" y="2499742"/>
            <a:ext cx="3609579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Vysvětli princip komunistické totalitní vlády.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995828" y="4587974"/>
            <a:ext cx="1579279" cy="307777"/>
          </a:xfrm>
          <a:prstGeom prst="rect">
            <a:avLst/>
          </a:prstGeom>
          <a:solidFill>
            <a:srgbClr val="CCFFCC"/>
          </a:solidFill>
          <a:ln w="31750">
            <a:solidFill>
              <a:srgbClr val="0066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Co byly pětiletky?</a:t>
            </a:r>
            <a:endParaRPr lang="cs-CZ" sz="1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77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4283968" y="793616"/>
            <a:ext cx="2164374" cy="553998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Lavice obžalovaných </a:t>
            </a:r>
          </a:p>
          <a:p>
            <a:pPr algn="ctr"/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Přední </a:t>
            </a:r>
            <a:r>
              <a:rPr lang="cs-CZ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řada: </a:t>
            </a:r>
            <a:endParaRPr lang="cs-CZ" sz="1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Göring</a:t>
            </a:r>
            <a:r>
              <a:rPr lang="cs-CZ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Hess, von Ribbentrop a </a:t>
            </a:r>
            <a:r>
              <a:rPr lang="cs-CZ" sz="1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Keitel</a:t>
            </a:r>
            <a:endParaRPr lang="cs-CZ" sz="1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36825" y="1557921"/>
            <a:ext cx="4771279" cy="1733909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lIns="108000" tIns="108000" rIns="108000" bIns="108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NORIMBERSKÝ PROCES</a:t>
            </a:r>
          </a:p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= soudní proces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proti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hlavním představitelům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nacistického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Německa</a:t>
            </a:r>
          </a:p>
          <a:p>
            <a:pPr marL="171450" indent="-171450">
              <a:buFontTx/>
              <a:buChar char="-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vedený Spojenými státy, Sovětským svazem, Francií a Velkou Británií </a:t>
            </a:r>
            <a:endParaRPr lang="cs-CZ" sz="1200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nejvíce sledované soudní procesy v historii</a:t>
            </a:r>
          </a:p>
          <a:p>
            <a:pPr marL="171450" indent="-171450">
              <a:buFontTx/>
              <a:buChar char="-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yly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vedeny proti prominentním členům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politického, vojenského </a:t>
            </a:r>
            <a:endParaRPr lang="cs-CZ" sz="1200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a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hospodářského vedení </a:t>
            </a:r>
            <a:r>
              <a:rPr lang="cs-CZ" sz="12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acistického </a:t>
            </a:r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Německa</a:t>
            </a:r>
          </a:p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odehrávaly se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 budově Justičního paláce v Norimberku </a:t>
            </a:r>
            <a:endParaRPr lang="cs-CZ" sz="1200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20. listopadu 1945 do 1.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října 1946</a:t>
            </a:r>
            <a:endParaRPr lang="cs-CZ" sz="1200" b="1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86.6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948" y="807758"/>
            <a:ext cx="2378524" cy="1836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107504" y="3651870"/>
            <a:ext cx="5688632" cy="11799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lIns="36000" tIns="108000" rIns="36000" bIns="108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Obvinění byla vznesena za:</a:t>
            </a:r>
            <a:endParaRPr lang="cs-CZ" sz="1200" b="1" u="sng" dirty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1.  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účast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na spiknutí nebo společném plánu ke spáchání zločinů proti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míru</a:t>
            </a:r>
          </a:p>
          <a:p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2.  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plánování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příprava, rozpoutání a vedení útočných válek a dalších zločinů proti míru</a:t>
            </a:r>
          </a:p>
          <a:p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3.  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válečné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zločiny = porušení válečného práva</a:t>
            </a:r>
          </a:p>
          <a:p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4.  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zločiny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proti lidskosti =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vražda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, vyhlazování, zotročování, deportace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jiné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kruté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činy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894509" y="2859782"/>
            <a:ext cx="3141987" cy="2141713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lIns="108000" tIns="108000" rIns="108000" bIns="108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Osudy některých obžalovaných:</a:t>
            </a:r>
          </a:p>
          <a:p>
            <a:r>
              <a:rPr lang="cs-CZ" sz="1200" b="1" u="sng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Hermann Wilhelm </a:t>
            </a:r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Göring</a:t>
            </a:r>
          </a:p>
          <a:p>
            <a:pPr marL="171450" indent="-171450">
              <a:buFontTx/>
              <a:buChar char="-"/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dsouzen k smrti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říšský maršál a velitel letectva </a:t>
            </a:r>
            <a:endParaRPr lang="cs-CZ" sz="1200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†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15. října 1946, krátce před </a:t>
            </a:r>
            <a:endParaRPr lang="cs-CZ" sz="1200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300"/>
              </a:spcAft>
            </a:pP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  plánovanou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popravou spáchal </a:t>
            </a: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sebevraždu</a:t>
            </a:r>
          </a:p>
          <a:p>
            <a:r>
              <a:rPr lang="cs-CZ" sz="1200" b="1" u="sng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Rudolf Hess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odsouzen na doživotí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Hitlerův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zástupce a vůdce NSDAP </a:t>
            </a:r>
            <a:endParaRPr lang="cs-CZ" sz="1200" dirty="0" smtClean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zemřel </a:t>
            </a:r>
            <a:r>
              <a:rPr lang="cs-CZ" sz="1200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17. srpna 1987 ve vězení ve </a:t>
            </a:r>
            <a:r>
              <a:rPr lang="cs-CZ" sz="1200" dirty="0" err="1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Spandau</a:t>
            </a:r>
            <a:endParaRPr lang="cs-CZ" sz="1200" dirty="0">
              <a:solidFill>
                <a:srgbClr val="9BBB5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57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86.7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796136" y="2715766"/>
            <a:ext cx="2814488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arrested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by gestapo?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1940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b)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1945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c)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1949</a:t>
            </a:r>
            <a:endParaRPr lang="en-US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99792" y="2715766"/>
            <a:ext cx="2204450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marL="228600" indent="-228600">
              <a:spcAft>
                <a:spcPts val="600"/>
              </a:spcAft>
              <a:buAutoNum type="arabicPeriod"/>
            </a:pP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Horáková study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a) pedagogy</a:t>
            </a: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b)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architecture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c)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law</a:t>
            </a:r>
            <a:endParaRPr lang="en-US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724128" y="4011910"/>
            <a:ext cx="1799339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executed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her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Nazis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b)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Communists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c)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freed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07704" y="4011910"/>
            <a:ext cx="2856872" cy="90794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return to Prague?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liberation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1945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b)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never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died</a:t>
            </a:r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c)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soon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had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been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arrested</a:t>
            </a:r>
            <a:endParaRPr lang="en-US" sz="1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059832" y="771550"/>
            <a:ext cx="5198293" cy="1638910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JuDr.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MILADA HORÁKOVÁ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Milada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born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1901 in Prague.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studied 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law at the Charles 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German occupation of Czechoslovakia in 1939, she joined the underground resistance 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movement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 arrested by the Gestapo in 1940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Horáková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was sent to the concentration camp </a:t>
            </a:r>
            <a:r>
              <a:rPr lang="en-US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Terezín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After the liberation in May 1945, she returned to 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Prague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against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communism</a:t>
            </a: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arrested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1949.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  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executed 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2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Communists on charges of conspiracy and 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treason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1950</a:t>
            </a:r>
            <a:r>
              <a:rPr lang="en-US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19622"/>
            <a:ext cx="2160000" cy="1620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9" name="TextovéPole 8"/>
          <p:cNvSpPr txBox="1"/>
          <p:nvPr/>
        </p:nvSpPr>
        <p:spPr>
          <a:xfrm>
            <a:off x="502464" y="3075806"/>
            <a:ext cx="1702710" cy="569387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1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JuDr.</a:t>
            </a:r>
            <a:r>
              <a:rPr lang="cs-CZ" sz="1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Milada Horáková</a:t>
            </a:r>
          </a:p>
          <a:p>
            <a:pPr algn="ctr"/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Czech politician </a:t>
            </a:r>
            <a:endParaRPr lang="cs-CZ" sz="1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executed by</a:t>
            </a:r>
            <a:r>
              <a:rPr lang="cs-CZ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Communists </a:t>
            </a:r>
            <a:endParaRPr lang="cs-CZ" sz="1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83568" y="4011910"/>
            <a:ext cx="500458" cy="830997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</a:rPr>
              <a:t>c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15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86.8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385860"/>
              </p:ext>
            </p:extLst>
          </p:nvPr>
        </p:nvGraphicFramePr>
        <p:xfrm>
          <a:off x="179510" y="1131590"/>
          <a:ext cx="7185180" cy="363540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Jak žilo německé obyvatelstvo na našem území po druhé světové válce?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zůstalo a  dále žilo v souladu s Čechy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část dobrovolně odešla ze země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bylo odsunuto a jejich majetek byl zabrán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bylo vyvražděno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Roku 1948 vznikla vláda jedné strany, označována také 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jako?</a:t>
                      </a: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nucená vláda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totální vláda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jednostranná vláda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totalitní vláda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Roku 1946 se konaly první poválečné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volby. Jaká strana vyhrála?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němečtí nacionalisté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komunisté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demokraté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volby se nekonaly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 Jak se jmenovala žena, která byla za odpor proti režimu odsouzena a popravena?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Milada Horáková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Božena Němcová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Marta Kubišová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Olga Havlová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Svět </a:t>
            </a:r>
            <a:r>
              <a:rPr lang="cs-CZ" sz="1600" b="1" dirty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86.9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konstelace.nebesa.cz/obrazky/obr%C3%A1zky-oedipus-sfinga/nasedoba/200804211301_Teplice-odsun_Nemcu_Usti_1945.jpg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konstelace.nebesa.cz/obrazky/obr%C3%A1zky-oedipus-sfinga/nasedoba/AJA338570_Nemci_odsunPraha.jpg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1,3,5)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t3.gstatic.com/images?q=tbn:ANd9GcTWeHbq0RFf1gxXvic5EEsWBE3BXcYLHEHP0LJKN_B673vL_DnQ4w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www.komsomol.cz/foto/gottwald1.jpg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img.aktualne.centrum.cz/4/94/49492-kolektivizace-zemedelstvi.jpg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1,4)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7"/>
              </a:rPr>
              <a:t>ihep.cz/wp-content/uploads/2012/01/c830827e27_32770267_o2.gif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1,5)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8"/>
              </a:rPr>
              <a:t>www.svazky.cz/static/article/data237/big/m.jpg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4,5,7)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9"/>
              </a:rPr>
              <a:t>t1.gstatic.com/images?q=tbn:ANd9GcRFOmfwvRiggcVVJtiOCpYeau_W_ffmpgDuTXO9KmQawJ66SxJq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4)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0"/>
              </a:rPr>
              <a:t>https://upload.wikimedia.org/wikipedia/commons/8/8d/Nuremberg-1-.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0"/>
              </a:rPr>
              <a:t>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1"/>
              </a:rPr>
              <a:t>www.zskomslavkov.cz/images/historie_skoly/potravinove_listky_na_chleb.jpg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2"/>
              </a:rPr>
              <a:t>www.valka.host.sk/obrazky/clanky/protektorat.jpg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pPr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100" dirty="0">
                <a:latin typeface="Times New Roman" pitchFamily="18" charset="0"/>
                <a:cs typeface="Times New Roman" pitchFamily="18" charset="0"/>
                <a:hlinkClick r:id="rId1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13"/>
              </a:rPr>
              <a:t>nd01.jxs.cz/816/722/6000c76fc0_2291185_o2.jpg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smtClean="0">
                <a:latin typeface="Times New Roman" pitchFamily="18" charset="0"/>
                <a:cs typeface="Times New Roman" pitchFamily="18" charset="0"/>
              </a:rPr>
              <a:t> 2)</a:t>
            </a:r>
          </a:p>
          <a:p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1514</Words>
  <Application>Microsoft Office PowerPoint</Application>
  <PresentationFormat>Předvádění na obrazovce (16:9)</PresentationFormat>
  <Paragraphs>220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86.1 Poválečné období</vt:lpstr>
      <vt:lpstr>86.2 Co už víš?</vt:lpstr>
      <vt:lpstr>86.3 Jaké si řekneme nové termíny a názvy?</vt:lpstr>
      <vt:lpstr>86.4 Co si řekneme nového?</vt:lpstr>
      <vt:lpstr>86.5 Co si pamatujete?</vt:lpstr>
      <vt:lpstr>86.6 Něco navíc pro šikovné</vt:lpstr>
      <vt:lpstr>86.7 CLIL</vt:lpstr>
      <vt:lpstr>86.8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373</cp:revision>
  <dcterms:created xsi:type="dcterms:W3CDTF">2010-10-18T18:21:56Z</dcterms:created>
  <dcterms:modified xsi:type="dcterms:W3CDTF">2013-04-21T18:41:36Z</dcterms:modified>
</cp:coreProperties>
</file>