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9" r:id="rId3"/>
    <p:sldId id="269" r:id="rId4"/>
    <p:sldId id="267" r:id="rId5"/>
    <p:sldId id="272" r:id="rId6"/>
    <p:sldId id="271" r:id="rId7"/>
    <p:sldId id="273" r:id="rId8"/>
    <p:sldId id="268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B050"/>
    <a:srgbClr val="CCFFCC"/>
    <a:srgbClr val="FF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0" y="-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27.4.2013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27.4.2013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>
                <a:solidFill>
                  <a:prstClr val="black"/>
                </a:solidFill>
              </a:rPr>
              <a:pPr/>
              <a:t>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/>
                </a:solidFill>
              </a:rPr>
              <a:t>Elektronická učebnice - Základní škola Děčín VI, Na Stráni 879/2, příspěvková organizace</a:t>
            </a:r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27.4.2013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27.4.2013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27.4.2013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27.4.2013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27.4.2013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27.4.2013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t2.gstatic.com/images?q=tbn:ANd9GcQgr1_NucAM81gS8z445sc6a-YimM7c7SGuiX7zzATf-s2mpRaAag" TargetMode="External"/><Relationship Id="rId13" Type="http://schemas.openxmlformats.org/officeDocument/2006/relationships/hyperlink" Target="http://t1.gstatic.com/images?q=tbn:ANd9GcRTyjVn8nGqeQZZ-wS4C3Gfg45EEZybl74xdDqbLIn4L8ayiNeCpA" TargetMode="External"/><Relationship Id="rId3" Type="http://schemas.openxmlformats.org/officeDocument/2006/relationships/hyperlink" Target="http://upload.wikimedia.org/wikipedia/commons/c/c5/Czechoslovakia_COA_large.svg" TargetMode="External"/><Relationship Id="rId7" Type="http://schemas.openxmlformats.org/officeDocument/2006/relationships/hyperlink" Target="http://t2.gstatic.com/images?q=tbn:ANd9GcQkB3NzvmRJUOTbZVjHSsNcl6kT4nv6oDRlclxlPTbmzTWC3SRl" TargetMode="External"/><Relationship Id="rId12" Type="http://schemas.openxmlformats.org/officeDocument/2006/relationships/hyperlink" Target="http://www.neaktuality.cz/wp-content/uploads/atentatnafranze.png" TargetMode="External"/><Relationship Id="rId2" Type="http://schemas.openxmlformats.org/officeDocument/2006/relationships/hyperlink" Target="http://upload.wikimedia.org/wikipedia/commons/d/d3/Kratky,_Frantisek_-_Kolin,_postovni_schranka_(28.10._1918)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g.geocaching.com/cache/d3c154d8-251e-41b3-9071-b0823ffbd089.jpg" TargetMode="External"/><Relationship Id="rId11" Type="http://schemas.openxmlformats.org/officeDocument/2006/relationships/hyperlink" Target="http://www.narmyslenka.cz/image/200707080902_masaryk.jpg" TargetMode="External"/><Relationship Id="rId5" Type="http://schemas.openxmlformats.org/officeDocument/2006/relationships/hyperlink" Target="http://upload.wikimedia.org/wikipedia/commons/9/9c/Prvn%C3%AD_%C4%8Ceskoslovensk%C3%A1_republika_do_1928.jpg" TargetMode="External"/><Relationship Id="rId10" Type="http://schemas.openxmlformats.org/officeDocument/2006/relationships/hyperlink" Target="http://img.radio.cz/pictures/tgm/lany1937x.jpg" TargetMode="External"/><Relationship Id="rId4" Type="http://schemas.openxmlformats.org/officeDocument/2006/relationships/hyperlink" Target="http://t0.gstatic.com/images?q=tbn:ANd9GcSCbXtNmYHmIBbptmhS-fG_N084aOK2GxOJsmWVxV1wmZjvVc7LOw" TargetMode="External"/><Relationship Id="rId9" Type="http://schemas.openxmlformats.org/officeDocument/2006/relationships/hyperlink" Target="http://img.radio.cz/pictures/tgm/charlotta_masarykovax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6830396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84.1 Československá republika /První republika/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Alena Horová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15966"/>
            <a:ext cx="3029719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04248" y="915566"/>
            <a:ext cx="2016000" cy="134316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1563638"/>
            <a:ext cx="2808000" cy="189211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28184" y="2643918"/>
            <a:ext cx="2612572" cy="1440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75856" y="1059582"/>
            <a:ext cx="2779266" cy="3204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412356" y="3435846"/>
            <a:ext cx="25378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Lidé zamalovávají symboly </a:t>
            </a:r>
            <a:r>
              <a:rPr lang="cs-CZ" sz="1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monarchie </a:t>
            </a:r>
            <a:endParaRPr lang="cs-CZ" sz="11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 poštovních schránkách.</a:t>
            </a:r>
            <a:endParaRPr lang="cs-CZ" sz="11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896391" y="2283718"/>
            <a:ext cx="9300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tátní vlajka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8035354" y="4110340"/>
            <a:ext cx="8451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tátní znak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3216112" y="4022943"/>
            <a:ext cx="11398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T. G. Masaryk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84.10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897692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Alena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Horová</a:t>
                      </a:r>
                      <a:endParaRPr lang="cs-CZ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– 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5.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Československá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republika, T. G. Masaryk, demokracie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 vznik 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vývoj Československé republiky – první republika (1918-1938).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54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2233304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84.2 Co už víš?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4088" y="1995686"/>
            <a:ext cx="1296000" cy="1494057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ovéPole 13"/>
          <p:cNvSpPr txBox="1"/>
          <p:nvPr/>
        </p:nvSpPr>
        <p:spPr>
          <a:xfrm>
            <a:off x="6660232" y="3261633"/>
            <a:ext cx="10695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T. G. Masaryk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3131840" y="627534"/>
            <a:ext cx="3888432" cy="1123384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t-BR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tentát </a:t>
            </a:r>
            <a:r>
              <a:rPr lang="pt-BR" sz="12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 Františka Ferdinanda </a:t>
            </a:r>
            <a:r>
              <a:rPr lang="pt-BR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d’Este</a:t>
            </a:r>
            <a:endParaRPr lang="cs-CZ" sz="11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28. června 1914,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Sarajevo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ásledník rakousko-uherského trůnu zastřelen spolu </a:t>
            </a: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se svou manželkou Žofií Chotkovou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ěhem vojenské přehlídky napaden skupinou šesti atentátníků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emřel při převozu k lékařskému ošeření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251520" y="1884913"/>
            <a:ext cx="4464496" cy="1838965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3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PRVNÍ SVĚTOVÁ VÁLKA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vypukla 28. července r. 1914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áminkou pro vyhlášení války se stal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atentát v Sarajevu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 skutečnosti byla válka vyústěním sporů o nové územní rozdělení světa</a:t>
            </a:r>
          </a:p>
          <a:p>
            <a:pPr marL="171450" indent="-171450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této válce proti sobě bojují dva hlavní spojenecké tábory velmocí</a:t>
            </a:r>
          </a:p>
          <a:p>
            <a:pPr>
              <a:spcAft>
                <a:spcPts val="300"/>
              </a:spcAft>
            </a:pP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Trojspolek: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Německo, Rakousko-Uhersko a Itálie </a:t>
            </a:r>
          </a:p>
          <a:p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Trojdohoda: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Velká Británie, Francie, Rusko, </a:t>
            </a: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rbsko </a:t>
            </a:r>
          </a:p>
          <a:p>
            <a:pPr>
              <a:spcAft>
                <a:spcPts val="300"/>
              </a:spcAft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(ke konci války /1917/ podporováni  Spojenými státy)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 války bylo postupně zavlečeno 28 států světa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179512" y="3842777"/>
            <a:ext cx="4608512" cy="1177245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3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ODPOR PROTI RAKOUSKU-UHERSKU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noho politiků emigrovalo → v cizině vytvořili tzv.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zahraniční odboj</a:t>
            </a: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(M. R. Štefánik, </a:t>
            </a:r>
            <a:r>
              <a:rPr lang="cs-CZ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dvard Beneš, T. G. Masaryk)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 r. 1917 povolal Masaryk v Rusku, Francii a Itálii </a:t>
            </a:r>
            <a:r>
              <a:rPr lang="cs-CZ" sz="11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československé legie </a:t>
            </a:r>
          </a:p>
          <a:p>
            <a:r>
              <a:rPr lang="cs-CZ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skupiny vojáků ze zemí Rakouska-Uherska, kteří bojovali proti </a:t>
            </a: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Rakousko-Uhersku a Německu za samostatnost svého státu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5076056" y="3765833"/>
            <a:ext cx="3888432" cy="1254189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3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KONEC VÁLKY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istopad 1918 válka ukončena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Německo a Rakousko-Uhersko poraženo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Rakousko-Uhersko se po ukončení války rozpadá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T. G. Masaryk uzavírá v USA</a:t>
            </a:r>
            <a:r>
              <a:rPr lang="cs-CZ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se zástupci Slováků dohodu </a:t>
            </a:r>
            <a:r>
              <a:rPr lang="cs-C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 vytvoření společného státu Čechů a Slováků.</a:t>
            </a:r>
          </a:p>
        </p:txBody>
      </p:sp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4288" y="771550"/>
            <a:ext cx="1728000" cy="2011147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xtovéPole 24"/>
          <p:cNvSpPr txBox="1"/>
          <p:nvPr/>
        </p:nvSpPr>
        <p:spPr>
          <a:xfrm>
            <a:off x="6948811" y="2814196"/>
            <a:ext cx="22156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tentát 28. června 1914, Sarajevo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6208751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84.3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179512" y="987574"/>
            <a:ext cx="4320480" cy="1931298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3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VZNIK ČESKOSLOVENSKÉ REPUBLIKY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cs-CZ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iž 28. října 1918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přichází zpráva o Masarykově dohodě do Prahy</a:t>
            </a: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→ na Václavském náměstí přední domácí politici </a:t>
            </a: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vyhlašují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samostatnost českých zemí</a:t>
            </a:r>
            <a:endParaRPr lang="cs-CZ" sz="1100" b="1" u="sng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idé strhávají znaky Rakouska-Uherska a oslavují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lavní zásluhu na vzniku samostatného státu měl T. G. Masaryk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30. října 1918 se k českým zemím přihlásili Slováci</a:t>
            </a:r>
          </a:p>
          <a:p>
            <a:pPr>
              <a:spcAft>
                <a:spcPts val="300"/>
              </a:spcAft>
            </a:pP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→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vznikla Československá republika</a:t>
            </a:r>
          </a:p>
          <a:p>
            <a:pPr marL="171450" indent="-171450">
              <a:spcAft>
                <a:spcPts val="300"/>
              </a:spcAft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rezidentem byl zvolen T. G. Masaryk  (poté ještě třikrát)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1919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 k území připojuje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Podkarpatská Rus</a:t>
            </a: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75656" y="3076022"/>
            <a:ext cx="2885008" cy="1944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7170025" y="2355726"/>
            <a:ext cx="20281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Václavské nám. 28. října 1918 </a:t>
            </a:r>
          </a:p>
          <a:p>
            <a:pPr algn="ctr"/>
            <a:r>
              <a:rPr lang="cs-CZ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vyhlášení samostatnosti</a:t>
            </a:r>
          </a:p>
        </p:txBody>
      </p:sp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86536" y="1059582"/>
            <a:ext cx="2477752" cy="1738125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ovéPole 16"/>
          <p:cNvSpPr txBox="1"/>
          <p:nvPr/>
        </p:nvSpPr>
        <p:spPr>
          <a:xfrm>
            <a:off x="1763688" y="3075806"/>
            <a:ext cx="25378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Lidé zamalovávají symboly </a:t>
            </a:r>
            <a:r>
              <a:rPr lang="cs-CZ" sz="11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monarchie </a:t>
            </a:r>
            <a:endParaRPr lang="cs-CZ" sz="11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 poštovních schránkách.</a:t>
            </a:r>
            <a:endParaRPr lang="cs-CZ" sz="11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4008" y="3003798"/>
            <a:ext cx="4354388" cy="1944216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004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72200" y="699542"/>
            <a:ext cx="2520000" cy="1585013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smtClean="0">
                <a:latin typeface="Times New Roman" pitchFamily="18" charset="0"/>
                <a:cs typeface="Times New Roman" pitchFamily="18" charset="0"/>
              </a:rPr>
              <a:t>84.4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323528" y="1067851"/>
            <a:ext cx="4176464" cy="4024179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ŽIVOT ZA PRVNÍ REPUBLIKY</a:t>
            </a:r>
            <a:endParaRPr lang="cs-CZ" sz="11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Československo je demokratickou zemí, fungoval zde parlament a v čele stál prezident.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yla vytvořena ústava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všichni lidé byli rovnocenní</a:t>
            </a:r>
          </a:p>
          <a:p>
            <a:pPr marL="171450" indent="-171450">
              <a:spcAft>
                <a:spcPts val="300"/>
              </a:spcAft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eny byly zrovnoprávněny s muži</a:t>
            </a:r>
          </a:p>
          <a:p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Hospodářství: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eské země byly průmyslově rozvinuté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Slovensko a Podkarpatská Rus byly zemědělské a oproti českým zemím poměrně zaostalé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znikají Baťovy závody ve Zlíně (obuv)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yvážely se automobily, zbraně, sklo a textil</a:t>
            </a: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→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Československo je jedním z nejvyspělejších států Evropy</a:t>
            </a:r>
          </a:p>
          <a:p>
            <a:pPr marL="171450" indent="-171450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známý byl český cukr, chmel a pivo</a:t>
            </a:r>
            <a:endParaRPr lang="cs-CZ" sz="11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yla zavedena osmihodinová pracovní doba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eny zůstávaly v domácnostech s dětmi – muži rodinu uživili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idé byli pracovití, vzdělávali se</a:t>
            </a:r>
          </a:p>
          <a:p>
            <a:pPr marL="171450" indent="-171450">
              <a:spcAft>
                <a:spcPts val="300"/>
              </a:spcAft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hovali se k sobě velmi zdvořile a byli skromní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Složení obyvatelstva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-  kromě </a:t>
            </a: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echů a </a:t>
            </a: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lováků mnoho Němců</a:t>
            </a: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- Slezsko (Poláci)</a:t>
            </a: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- Maďaři (Slovensko)</a:t>
            </a:r>
          </a:p>
          <a:p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                - Podkarpatská Rus (Rusíni, Ukrajinci)</a:t>
            </a:r>
          </a:p>
        </p:txBody>
      </p:sp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35535" y="3147814"/>
            <a:ext cx="3356945" cy="1764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16280" y="1635646"/>
            <a:ext cx="2376000" cy="1581106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75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3304110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84.5 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Co si pamatujete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78644" y="4011795"/>
            <a:ext cx="431777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1801</a:t>
            </a:r>
          </a:p>
        </p:txBody>
      </p:sp>
      <p:cxnSp>
        <p:nvCxnSpPr>
          <p:cNvPr id="4" name="Přímá spojnice se šipkou 3"/>
          <p:cNvCxnSpPr/>
          <p:nvPr/>
        </p:nvCxnSpPr>
        <p:spPr>
          <a:xfrm>
            <a:off x="252000" y="4515966"/>
            <a:ext cx="8640960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rot="-420000" flipH="1">
            <a:off x="493862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rot="-420000" flipH="1">
            <a:off x="925910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rot="-420000" flipH="1">
            <a:off x="1501974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rot="-420000" flipH="1">
            <a:off x="2078038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 rot="-420000" flipH="1">
            <a:off x="3230166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 rot="-420000" flipH="1">
            <a:off x="2654102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rot="-420000" flipH="1">
            <a:off x="3806230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rot="-420000" flipH="1">
            <a:off x="4382294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ovéPole 55"/>
          <p:cNvSpPr txBox="1"/>
          <p:nvPr/>
        </p:nvSpPr>
        <p:spPr>
          <a:xfrm>
            <a:off x="755847" y="4011910"/>
            <a:ext cx="431777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1810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1304787" y="4011795"/>
            <a:ext cx="431777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1820</a:t>
            </a:r>
          </a:p>
        </p:txBody>
      </p:sp>
      <p:sp>
        <p:nvSpPr>
          <p:cNvPr id="67" name="TextovéPole 66"/>
          <p:cNvSpPr txBox="1"/>
          <p:nvPr/>
        </p:nvSpPr>
        <p:spPr>
          <a:xfrm>
            <a:off x="1880851" y="4011910"/>
            <a:ext cx="431777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1830</a:t>
            </a:r>
          </a:p>
        </p:txBody>
      </p:sp>
      <p:sp>
        <p:nvSpPr>
          <p:cNvPr id="68" name="TextovéPole 67"/>
          <p:cNvSpPr txBox="1"/>
          <p:nvPr/>
        </p:nvSpPr>
        <p:spPr>
          <a:xfrm>
            <a:off x="3032979" y="4011795"/>
            <a:ext cx="431777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1850</a:t>
            </a:r>
          </a:p>
        </p:txBody>
      </p:sp>
      <p:sp>
        <p:nvSpPr>
          <p:cNvPr id="70" name="TextovéPole 69"/>
          <p:cNvSpPr txBox="1"/>
          <p:nvPr/>
        </p:nvSpPr>
        <p:spPr>
          <a:xfrm>
            <a:off x="2456915" y="4011910"/>
            <a:ext cx="431777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1840</a:t>
            </a:r>
          </a:p>
        </p:txBody>
      </p:sp>
      <p:sp>
        <p:nvSpPr>
          <p:cNvPr id="74" name="TextovéPole 73"/>
          <p:cNvSpPr txBox="1"/>
          <p:nvPr/>
        </p:nvSpPr>
        <p:spPr>
          <a:xfrm>
            <a:off x="4761171" y="4011795"/>
            <a:ext cx="431777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1880</a:t>
            </a:r>
          </a:p>
        </p:txBody>
      </p:sp>
      <p:sp>
        <p:nvSpPr>
          <p:cNvPr id="80" name="TextovéPole 79"/>
          <p:cNvSpPr txBox="1"/>
          <p:nvPr/>
        </p:nvSpPr>
        <p:spPr>
          <a:xfrm>
            <a:off x="4185107" y="4011795"/>
            <a:ext cx="431777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1870</a:t>
            </a:r>
          </a:p>
        </p:txBody>
      </p:sp>
      <p:sp>
        <p:nvSpPr>
          <p:cNvPr id="81" name="TextovéPole 80"/>
          <p:cNvSpPr txBox="1"/>
          <p:nvPr/>
        </p:nvSpPr>
        <p:spPr>
          <a:xfrm>
            <a:off x="7137435" y="4011795"/>
            <a:ext cx="431777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1920</a:t>
            </a:r>
          </a:p>
        </p:txBody>
      </p:sp>
      <p:sp>
        <p:nvSpPr>
          <p:cNvPr id="83" name="TextovéPole 82"/>
          <p:cNvSpPr txBox="1"/>
          <p:nvPr/>
        </p:nvSpPr>
        <p:spPr>
          <a:xfrm>
            <a:off x="5337235" y="4011795"/>
            <a:ext cx="431777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1890</a:t>
            </a:r>
          </a:p>
        </p:txBody>
      </p:sp>
      <p:sp>
        <p:nvSpPr>
          <p:cNvPr id="84" name="TextovéPole 83"/>
          <p:cNvSpPr txBox="1"/>
          <p:nvPr/>
        </p:nvSpPr>
        <p:spPr>
          <a:xfrm>
            <a:off x="6561371" y="4011795"/>
            <a:ext cx="431777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1910</a:t>
            </a:r>
          </a:p>
        </p:txBody>
      </p:sp>
      <p:sp>
        <p:nvSpPr>
          <p:cNvPr id="86" name="TextovéPole 85"/>
          <p:cNvSpPr txBox="1"/>
          <p:nvPr/>
        </p:nvSpPr>
        <p:spPr>
          <a:xfrm>
            <a:off x="5985307" y="4011795"/>
            <a:ext cx="431777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1900</a:t>
            </a:r>
          </a:p>
        </p:txBody>
      </p:sp>
      <p:cxnSp>
        <p:nvCxnSpPr>
          <p:cNvPr id="87" name="Přímá spojnice 86"/>
          <p:cNvCxnSpPr/>
          <p:nvPr/>
        </p:nvCxnSpPr>
        <p:spPr>
          <a:xfrm rot="-420000" flipH="1">
            <a:off x="4958358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nice 87"/>
          <p:cNvCxnSpPr/>
          <p:nvPr/>
        </p:nvCxnSpPr>
        <p:spPr>
          <a:xfrm rot="-420000" flipH="1">
            <a:off x="5534422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Přímá spojnice 91"/>
          <p:cNvCxnSpPr/>
          <p:nvPr/>
        </p:nvCxnSpPr>
        <p:spPr>
          <a:xfrm rot="-420000" flipH="1">
            <a:off x="6182494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Přímá spojnice 93"/>
          <p:cNvCxnSpPr/>
          <p:nvPr/>
        </p:nvCxnSpPr>
        <p:spPr>
          <a:xfrm rot="-420000" flipH="1">
            <a:off x="6758558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Přímá spojnice 94"/>
          <p:cNvCxnSpPr/>
          <p:nvPr/>
        </p:nvCxnSpPr>
        <p:spPr>
          <a:xfrm rot="-420000" flipH="1">
            <a:off x="7982694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Přímá spojnice 95"/>
          <p:cNvCxnSpPr/>
          <p:nvPr/>
        </p:nvCxnSpPr>
        <p:spPr>
          <a:xfrm rot="-420000" flipH="1">
            <a:off x="7334622" y="4294718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ovéPole 96"/>
          <p:cNvSpPr txBox="1"/>
          <p:nvPr/>
        </p:nvSpPr>
        <p:spPr>
          <a:xfrm>
            <a:off x="7785507" y="4011795"/>
            <a:ext cx="431777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1930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323528" y="2499742"/>
            <a:ext cx="5285614" cy="1415772"/>
          </a:xfrm>
          <a:prstGeom prst="rect">
            <a:avLst/>
          </a:prstGeom>
          <a:solidFill>
            <a:schemeClr val="bg1"/>
          </a:solidFill>
          <a:ln w="317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cs-CZ" sz="13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Překresli si do sešitu časovou přímku a vyznač na ni následující období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buAutoNum type="alphaLcParenR"/>
            </a:pPr>
            <a:r>
              <a:rPr lang="cs-CZ" sz="1200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očátek česko-německých sporů</a:t>
            </a:r>
          </a:p>
          <a:p>
            <a:pPr marL="342900" indent="-342900">
              <a:buAutoNum type="alphaLcParenR"/>
            </a:pPr>
            <a:r>
              <a:rPr lang="cs-CZ" sz="1200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2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ásadní ochladnutí vztahů Čechů a Němců</a:t>
            </a:r>
          </a:p>
          <a:p>
            <a:pPr marL="342900" indent="-342900">
              <a:buAutoNum type="alphaLcParenR"/>
            </a:pPr>
            <a:r>
              <a:rPr lang="cs-CZ" sz="1200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2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ypuknutí 1. světové války</a:t>
            </a:r>
          </a:p>
          <a:p>
            <a:pPr marL="342900" indent="-342900">
              <a:buAutoNum type="alphaLcParenR"/>
            </a:pPr>
            <a:r>
              <a:rPr lang="cs-CZ" sz="1200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2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yhlášení Československé samostatnosti</a:t>
            </a:r>
          </a:p>
          <a:p>
            <a:pPr marL="342900" indent="-342900">
              <a:buAutoNum type="alphaLcParenR"/>
            </a:pPr>
            <a:r>
              <a:rPr lang="cs-CZ" sz="1200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řipojení Slovenska</a:t>
            </a:r>
          </a:p>
          <a:p>
            <a:pPr marL="342900" indent="-342900">
              <a:buAutoNum type="alphaLcParenR"/>
            </a:pPr>
            <a:r>
              <a:rPr lang="cs-CZ" sz="1200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řipojení Podkarpatské Rusi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1115616" y="1059582"/>
            <a:ext cx="4466928" cy="1231106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3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Rozdělte se do 5 skupin, vypracujte úkoly, poreferujte třídě</a:t>
            </a:r>
            <a:r>
              <a:rPr lang="cs-CZ" sz="14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b="1" u="sng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Jak si každoročně připomínáme 28. říjen?</a:t>
            </a:r>
          </a:p>
          <a:p>
            <a:pPr marL="228600" indent="-228600">
              <a:buAutoNum type="arabicPeriod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 jakých území se skládala Československá republika?</a:t>
            </a:r>
          </a:p>
          <a:p>
            <a:pPr marL="228600" indent="-228600">
              <a:buAutoNum type="arabicPeriod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Osoba prvního československého prezidenta.</a:t>
            </a:r>
          </a:p>
          <a:p>
            <a:pPr marL="228600" indent="-228600">
              <a:buAutoNum type="arabicPeriod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Život lidí za Československa.</a:t>
            </a:r>
          </a:p>
          <a:p>
            <a:pPr marL="228600" indent="-228600">
              <a:buAutoNum type="arabicPeriod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Hospodářství Československé republiky, Tomáš Baťa.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5796136" y="3147814"/>
            <a:ext cx="2525591" cy="706311"/>
          </a:xfrm>
          <a:prstGeom prst="rect">
            <a:avLst/>
          </a:prstGeom>
          <a:solidFill>
            <a:schemeClr val="bg1"/>
          </a:solidFill>
          <a:ln w="31750">
            <a:solidFill>
              <a:srgbClr val="006600"/>
            </a:solidFill>
          </a:ln>
        </p:spPr>
        <p:txBody>
          <a:bodyPr wrap="none" lIns="144000" tIns="144000" rIns="144000" bIns="144000" rtlCol="0">
            <a:spAutoFit/>
          </a:bodyPr>
          <a:lstStyle/>
          <a:p>
            <a:pPr algn="ctr"/>
            <a:r>
              <a:rPr lang="cs-CZ" sz="13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Do sešitu nakresli státní vlajku </a:t>
            </a:r>
          </a:p>
          <a:p>
            <a:pPr algn="ctr"/>
            <a:r>
              <a:rPr lang="cs-CZ" sz="13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znak první republiky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36" name="Obrázek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488" y="627534"/>
            <a:ext cx="2736000" cy="1919286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37" name="TextovéPole 36"/>
          <p:cNvSpPr txBox="1"/>
          <p:nvPr/>
        </p:nvSpPr>
        <p:spPr>
          <a:xfrm>
            <a:off x="6084168" y="2614141"/>
            <a:ext cx="2948564" cy="461665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Toto je fotografie  pořízená 28. října 1918.</a:t>
            </a:r>
          </a:p>
          <a:p>
            <a:r>
              <a:rPr lang="cs-C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Proč je na Václavském náměstí tolik lidí?</a:t>
            </a:r>
            <a:endParaRPr lang="cs-CZ" sz="1200" b="1" dirty="0" smtClean="0">
              <a:solidFill>
                <a:srgbClr val="C00000"/>
              </a:solidFill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3663020" y="4011910"/>
            <a:ext cx="431777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1860</a:t>
            </a:r>
          </a:p>
        </p:txBody>
      </p:sp>
    </p:spTree>
    <p:extLst>
      <p:ext uri="{BB962C8B-B14F-4D97-AF65-F5344CB8AC3E}">
        <p14:creationId xmlns:p14="http://schemas.microsoft.com/office/powerpoint/2010/main" val="257502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6" grpId="0" animBg="1"/>
      <p:bldP spid="57" grpId="0" animBg="1"/>
      <p:bldP spid="67" grpId="0" animBg="1"/>
      <p:bldP spid="68" grpId="0" animBg="1"/>
      <p:bldP spid="70" grpId="0" animBg="1"/>
      <p:bldP spid="74" grpId="0" animBg="1"/>
      <p:bldP spid="80" grpId="0" animBg="1"/>
      <p:bldP spid="81" grpId="0" animBg="1"/>
      <p:bldP spid="83" grpId="0" animBg="1"/>
      <p:bldP spid="84" grpId="0" animBg="1"/>
      <p:bldP spid="86" grpId="0" animBg="1"/>
      <p:bldP spid="97" grpId="0" animBg="1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7585330" y="4517127"/>
            <a:ext cx="1523174" cy="430887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pPr algn="ctr"/>
            <a:r>
              <a:rPr lang="pl-PL" sz="1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Šarlota Masaryková</a:t>
            </a:r>
          </a:p>
          <a:p>
            <a:pPr algn="ctr"/>
            <a:r>
              <a:rPr lang="pl-PL" sz="1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pl-PL" sz="1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anželka prezidenta</a:t>
            </a:r>
            <a:endParaRPr lang="cs-CZ" sz="1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476708" y="2582783"/>
            <a:ext cx="1415772" cy="276999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pPr algn="ctr"/>
            <a:r>
              <a:rPr lang="pl-PL" sz="1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Masaryk v Lánech</a:t>
            </a:r>
            <a:endParaRPr lang="cs-CZ" sz="12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84.6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480" y="3002591"/>
            <a:ext cx="1188000" cy="1513375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12" name="TextovéPole 11"/>
          <p:cNvSpPr txBox="1"/>
          <p:nvPr/>
        </p:nvSpPr>
        <p:spPr>
          <a:xfrm>
            <a:off x="633425" y="2571750"/>
            <a:ext cx="6602871" cy="2460092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lIns="108000" tIns="36000" rIns="10800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100" b="1" u="sng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1. SVĚTOVÁ VÁLKA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podporoval snahy o osamostatnění Českých zemí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chtěl zviditelnit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český národ a přesvědčit státníky velmocí o potřebnosti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a užitečnosti samostatného </a:t>
            </a:r>
          </a:p>
          <a:p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  českého státu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ejprve </a:t>
            </a:r>
            <a:r>
              <a:rPr lang="cs-CZ" sz="1200" b="1" u="sng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odešel do </a:t>
            </a:r>
            <a:r>
              <a:rPr lang="cs-CZ" sz="1200" b="1" u="sng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Ženevy</a:t>
            </a:r>
            <a:r>
              <a:rPr lang="cs-CZ" sz="1200" u="sng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→ pronesl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slavný </a:t>
            </a:r>
            <a:r>
              <a:rPr lang="cs-CZ" sz="1200" u="sng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projev, ve </a:t>
            </a:r>
            <a:r>
              <a:rPr lang="cs-CZ" sz="1200" u="sng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kterém vyhlásil boj habsburské nadvládě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ozději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spolu s Benešem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odjel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cs-CZ" sz="1200" b="1" u="sng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Francie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→ k nim se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připojil Milan Rastislav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Štefánik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září 1915 Masaryk odjel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Londýna,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situaci ve Francii svěřil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Benešovi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oté r. </a:t>
            </a:r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1917 </a:t>
            </a:r>
            <a:r>
              <a:rPr lang="cs-CZ" sz="12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přesídlil do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Ruska</a:t>
            </a:r>
            <a:r>
              <a:rPr lang="cs-CZ" sz="12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, kde </a:t>
            </a:r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dal podnět </a:t>
            </a:r>
            <a:r>
              <a:rPr lang="cs-CZ" sz="12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sestavení legií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z českých </a:t>
            </a:r>
            <a:endParaRPr lang="cs-CZ" sz="1200" dirty="0" smtClean="0"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  a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slovenských přeběhlíků a zajatců. </a:t>
            </a:r>
            <a:endParaRPr lang="cs-CZ" sz="1200" dirty="0" smtClean="0"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Po vstupu USA do války se vydal do </a:t>
            </a:r>
            <a:r>
              <a:rPr lang="cs-CZ" sz="1200" b="1" u="sng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Spojených států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, aby zde působil </a:t>
            </a:r>
            <a:r>
              <a:rPr lang="cs-CZ" sz="120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cs-CZ" sz="120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prezidenta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Wilsona, </a:t>
            </a:r>
            <a:endParaRPr lang="cs-CZ" sz="1200" dirty="0" smtClean="0"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  který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do té doby po válce hodlal zachovat rakouskou monarchii, byť národně svobodnou. </a:t>
            </a:r>
            <a:endParaRPr lang="cs-CZ" sz="1200" dirty="0" smtClean="0"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Americe zorganizoval velkou přesvědčovací kampaň mezi americkými Čechy a Slováky </a:t>
            </a:r>
            <a:endParaRPr lang="cs-CZ" sz="1200" dirty="0" smtClean="0"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 na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podporu samostatného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státu</a:t>
            </a:r>
            <a:endParaRPr lang="cs-CZ" sz="1200" dirty="0"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635017"/>
            <a:ext cx="1912822" cy="1936733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6" name="TextovéPole 5"/>
          <p:cNvSpPr txBox="1"/>
          <p:nvPr/>
        </p:nvSpPr>
        <p:spPr>
          <a:xfrm>
            <a:off x="221885" y="1059582"/>
            <a:ext cx="5862283" cy="1429041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lIns="108000" tIns="36000" rIns="10800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100" b="1" u="sng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DĚTSTVÍ A STUDIA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1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arozen </a:t>
            </a:r>
            <a:r>
              <a:rPr lang="pl-PL" sz="11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7. března 1850 </a:t>
            </a:r>
            <a:r>
              <a:rPr lang="pl-PL" sz="11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pl-PL" sz="11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Hodoníně</a:t>
            </a:r>
            <a:endParaRPr lang="pl-PL" sz="1100" dirty="0" smtClean="0"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matka Terezie </a:t>
            </a:r>
            <a:r>
              <a:rPr lang="cs-CZ" sz="11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Kropáčková  </a:t>
            </a:r>
            <a:r>
              <a:rPr lang="cs-CZ" sz="11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(1813–1887) </a:t>
            </a:r>
            <a:r>
              <a:rPr lang="cs-CZ" sz="11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cs-CZ" sz="11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Hustopečí, rodem </a:t>
            </a:r>
            <a:r>
              <a:rPr lang="cs-CZ" sz="11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Hanačka, německé národnosti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otec Jozef </a:t>
            </a:r>
            <a:r>
              <a:rPr lang="cs-CZ" sz="11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Masaryk  (1823–1907</a:t>
            </a:r>
            <a:r>
              <a:rPr lang="cs-CZ" sz="11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cs-CZ" sz="11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kočí</a:t>
            </a:r>
            <a:r>
              <a:rPr lang="cs-CZ" sz="11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– neuměl psát (slovenské národnosti)</a:t>
            </a:r>
            <a:endParaRPr lang="cs-CZ" sz="1100" dirty="0"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měl dva mladší </a:t>
            </a:r>
            <a:r>
              <a:rPr lang="cs-CZ" sz="11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bratry: Martina </a:t>
            </a:r>
            <a:r>
              <a:rPr lang="cs-CZ" sz="11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(1852–1873) a Ludvíka (1854–1912</a:t>
            </a:r>
            <a:r>
              <a:rPr lang="cs-CZ" sz="11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11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cs-CZ" sz="11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15 let se živil sám jako domácí učitel dětí bohatých </a:t>
            </a:r>
            <a:r>
              <a:rPr lang="cs-CZ" sz="11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rodičů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studoval německé gymnázium v </a:t>
            </a:r>
            <a:r>
              <a:rPr lang="cs-CZ" sz="11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Brně, univerzita </a:t>
            </a:r>
            <a:r>
              <a:rPr lang="cs-CZ" sz="11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ve </a:t>
            </a:r>
            <a:r>
              <a:rPr lang="cs-CZ" sz="11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Vídni </a:t>
            </a:r>
            <a:r>
              <a:rPr lang="cs-CZ" sz="11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– cestoval </a:t>
            </a:r>
            <a:r>
              <a:rPr lang="cs-CZ" sz="11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Německo, Itálie, Amerika)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1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ozději pracoval jako profesor </a:t>
            </a:r>
            <a:r>
              <a:rPr lang="cs-CZ" sz="11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na české </a:t>
            </a:r>
            <a:r>
              <a:rPr lang="cs-CZ" sz="11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univerzitě</a:t>
            </a:r>
            <a:endParaRPr lang="cs-CZ" sz="1100" dirty="0"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170795" y="944839"/>
            <a:ext cx="2489437" cy="402775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lIns="108000" tIns="108000" rIns="108000" bIns="108000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200" b="1" u="sng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TOMÁŠ GARRIGUE MASARYK</a:t>
            </a:r>
          </a:p>
        </p:txBody>
      </p:sp>
    </p:spTree>
    <p:extLst>
      <p:ext uri="{BB962C8B-B14F-4D97-AF65-F5344CB8AC3E}">
        <p14:creationId xmlns:p14="http://schemas.microsoft.com/office/powerpoint/2010/main" val="303657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84.7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796136" y="2715766"/>
            <a:ext cx="2311851" cy="907941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  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Masaryk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born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Vienna</a:t>
            </a: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b)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Hodonín</a:t>
            </a: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c)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Prague</a:t>
            </a:r>
            <a:endParaRPr lang="en-US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699792" y="2715766"/>
            <a:ext cx="2153154" cy="907941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marL="228600" indent="-228600">
              <a:spcAft>
                <a:spcPts val="600"/>
              </a:spcAft>
              <a:buAutoNum type="arabicPeriod"/>
            </a:pPr>
            <a:r>
              <a:rPr lang="en-US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Ma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saryk</a:t>
            </a: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orn</a:t>
            </a: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a) in</a:t>
            </a:r>
            <a:r>
              <a:rPr lang="en-US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850</a:t>
            </a: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b)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 1848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c)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 1780</a:t>
            </a:r>
            <a:endParaRPr lang="en-US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788024" y="4011910"/>
            <a:ext cx="3912546" cy="907941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did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Masaryk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become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after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World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War</a:t>
            </a: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Duke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Czechoslovakia</a:t>
            </a: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b) </a:t>
            </a:r>
            <a:r>
              <a:rPr lang="cs-CZ" sz="12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mperor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Czechoslovakia</a:t>
            </a: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c) </a:t>
            </a:r>
            <a:r>
              <a:rPr lang="cs-CZ" sz="12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President </a:t>
            </a:r>
            <a:r>
              <a:rPr lang="cs-CZ" sz="12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Czechoslovakia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907704" y="4011910"/>
            <a:ext cx="2656946" cy="907941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 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Masaryk‘s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family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like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poor</a:t>
            </a: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b)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famous</a:t>
            </a: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c)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rich</a:t>
            </a:r>
            <a:endParaRPr lang="en-US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987824" y="1275606"/>
            <a:ext cx="5472607" cy="815608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TOMÁŠ GARRIGUE MASARYK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Masaryk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born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1850 in Hodonín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poor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working-class family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became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cs-CZ" sz="140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40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resident </a:t>
            </a: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Czechoslovakia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after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World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10532" y="3164364"/>
            <a:ext cx="1757212" cy="415498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11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Tomáš Garrigue Masaryk</a:t>
            </a:r>
            <a:endParaRPr lang="cs-CZ" sz="11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President </a:t>
            </a:r>
            <a:r>
              <a:rPr lang="cs-CZ" sz="1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Czechoslovakia</a:t>
            </a:r>
            <a:endParaRPr lang="cs-CZ" sz="1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83568" y="4011910"/>
            <a:ext cx="500458" cy="830997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marL="228600" indent="-228600">
              <a:buAutoNum type="arabicPeriod"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</a:rPr>
              <a:t>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1131590"/>
            <a:ext cx="1728000" cy="1992072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84.8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71704"/>
              </p:ext>
            </p:extLst>
          </p:nvPr>
        </p:nvGraphicFramePr>
        <p:xfrm>
          <a:off x="179510" y="1131590"/>
          <a:ext cx="7185180" cy="378780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Prvním československým prezidentem se stal?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Milan Rastislav Štefánik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Tomáš Garrigue Masaryk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Edvard Beneš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Tomáš Baťa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Za první republiky došlo k:</a:t>
                      </a:r>
                    </a:p>
                    <a:p>
                      <a:pPr marL="342900" indent="-342900" algn="l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velkému hospodářskému rozvoji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hospodářskému úpadku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lidovým demonstracím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lidé trpěli v bídě</a:t>
                      </a:r>
                    </a:p>
                    <a:p>
                      <a:pPr marL="342900" indent="-342900" algn="l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Samostatnost českých zemí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byla vyhlášena?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28. října 1918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30. října 1918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18. října 1919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1. října 1920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Území Československé republiky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po r. 1919 zahrnovalo:</a:t>
                      </a: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Čechy, Moravu, Slezsko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Čechy, Moravu, Slezsko, Slovensko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Čechy, Moravu, Slovensko, Podkarpatskou Rus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Čechy, Moravu, Slezsko, Slovensko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a Podkarpatskou Rus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11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84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.9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1203598"/>
            <a:ext cx="8640960" cy="35283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indent="-342900">
              <a:buAutoNum type="arabicPeriod"/>
            </a:pP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2"/>
              </a:rPr>
              <a:t>://upload.wikimedia.org/wikipedia/commons/d/d3/Kratky%2C_Frantisek_-_Kolin%2C_postovni_schranka_%2828.10._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2"/>
              </a:rPr>
              <a:t>1918%29.jpg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   	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1,3)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3"/>
              </a:rPr>
              <a:t>upload.wikimedia.org/wikipedia/commons/c/c5/Czechoslovakia_COA_large.svg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1)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4"/>
              </a:rPr>
              <a:t>t0.gstatic.com/images?q=tbn:ANd9GcSCbXtNmYHmIBbptmhS-fG_N084aOK2GxOJsmWVxV1wmZjvVc7LOw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3,5)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5"/>
              </a:rPr>
              <a:t>http://upload.wikimedia.org/wikipedia/commons/9/9c/Prvn%C3%AD_%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5"/>
              </a:rPr>
              <a:t>C4%8Ceskoslovensk%C3%A1_republika_do_1928.jpg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3)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6"/>
              </a:rPr>
              <a:t>img.geocaching.com/cache/d3c154d8-251e-41b3-9071-b0823ffbd089.jpg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4)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7"/>
              </a:rPr>
              <a:t>t2.gstatic.com/images?q=tbn:ANd9GcQkB3NzvmRJUOTbZVjHSsNcl6kT4nv6oDRlclxlPTbmzTWC3SRl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4)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8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8"/>
              </a:rPr>
              <a:t>t2.gstatic.com/images?q=tbn:ANd9GcQgr1_NucAM81gS8z445sc6a-YimM7c7SGuiX7zzATf-s2mpRaAag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4)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9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9"/>
              </a:rPr>
              <a:t>img.radio.cz/pictures/tgm/charlotta_masarykovax.jpg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6)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10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0"/>
              </a:rPr>
              <a:t>img.radio.cz/pictures/tgm/lany1937x.jpg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6)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11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1"/>
              </a:rPr>
              <a:t>www.narmyslenka.cz/image/200707080902_masaryk.jpg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1,2,7)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12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2"/>
              </a:rPr>
              <a:t>www.neaktuality.cz/wp-content/uploads/atentatnafranze.png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2)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13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3"/>
              </a:rPr>
              <a:t>t1.gstatic.com/images?q=tbn:ANd9GcRTyjVn8nGqeQZZ-wS4C3Gfg45EEZybl74xdDqbLIn4L8ayiNeCpA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smtClean="0">
                <a:latin typeface="Times New Roman" pitchFamily="18" charset="0"/>
                <a:cs typeface="Times New Roman" pitchFamily="18" charset="0"/>
              </a:rPr>
              <a:t> 1)</a:t>
            </a:r>
          </a:p>
          <a:p>
            <a:pPr indent="-342900">
              <a:buAutoNum type="arabicPeriod"/>
            </a:pP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1485</Words>
  <Application>Microsoft Office PowerPoint</Application>
  <PresentationFormat>Předvádění na obrazovce (16:9)</PresentationFormat>
  <Paragraphs>245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84.1 Československá republika /První republika/</vt:lpstr>
      <vt:lpstr>84.2 Co už víš?</vt:lpstr>
      <vt:lpstr>84.3 Jaké si řekneme nové termíny a názvy?</vt:lpstr>
      <vt:lpstr>84.4 Co si řekneme nového?</vt:lpstr>
      <vt:lpstr>84.5 Co si pamatujete?</vt:lpstr>
      <vt:lpstr>84.6 Něco navíc pro šikovné</vt:lpstr>
      <vt:lpstr>84.7 CLIL</vt:lpstr>
      <vt:lpstr>84.8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341</cp:revision>
  <dcterms:created xsi:type="dcterms:W3CDTF">2010-10-18T18:21:56Z</dcterms:created>
  <dcterms:modified xsi:type="dcterms:W3CDTF">2013-04-27T07:30:26Z</dcterms:modified>
</cp:coreProperties>
</file>