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9" r:id="rId4"/>
    <p:sldId id="267" r:id="rId5"/>
    <p:sldId id="270" r:id="rId6"/>
    <p:sldId id="27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50"/>
    <a:srgbClr val="CCFFCC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orady.cz/clanky/2007/591.jpg" TargetMode="External"/><Relationship Id="rId13" Type="http://schemas.openxmlformats.org/officeDocument/2006/relationships/hyperlink" Target="http://www.narmyslenka.cz/image/200707080902_masaryk.jpg" TargetMode="External"/><Relationship Id="rId3" Type="http://schemas.openxmlformats.org/officeDocument/2006/relationships/hyperlink" Target="http://www.ucebnice-dejepisu.ic.cz/img/m/big/442px-WW1_TitlePicture_For_Wikipedia_Article.jpg" TargetMode="External"/><Relationship Id="rId7" Type="http://schemas.openxmlformats.org/officeDocument/2006/relationships/hyperlink" Target="http://www.smirice.eu/rakousko/zeme/bosna/72.jpg" TargetMode="External"/><Relationship Id="rId12" Type="http://schemas.openxmlformats.org/officeDocument/2006/relationships/hyperlink" Target="http://csol-mb.net/images/fotoclanky/legie.gif" TargetMode="External"/><Relationship Id="rId2" Type="http://schemas.openxmlformats.org/officeDocument/2006/relationships/hyperlink" Target="http://sechtl-vosecek.ucw.cz/galerie/tabor/lazare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yden.cz/obrazek/cisar-frantisek-josef-i-481e9dde50a6d_275x304.jpg" TargetMode="External"/><Relationship Id="rId11" Type="http://schemas.openxmlformats.org/officeDocument/2006/relationships/hyperlink" Target="http://upload.wikimedia.org/wikipedia/commons/a/ac/Legionarsky_odznak_cepice.gif" TargetMode="External"/><Relationship Id="rId5" Type="http://schemas.openxmlformats.org/officeDocument/2006/relationships/hyperlink" Target="http://www.neaktuality.cz/wp-content/uploads/atentatnafranze.png" TargetMode="External"/><Relationship Id="rId10" Type="http://schemas.openxmlformats.org/officeDocument/2006/relationships/hyperlink" Target="http://img.radio.cz/pictures/osobnosti/benes_edvard2.jpg" TargetMode="External"/><Relationship Id="rId4" Type="http://schemas.openxmlformats.org/officeDocument/2006/relationships/hyperlink" Target="http://www.moderni-dejiny.cz/PublicFiles/UserFiles/image/Metodika/01_WWI/800x800_franc_legie1.jpg" TargetMode="External"/><Relationship Id="rId9" Type="http://schemas.openxmlformats.org/officeDocument/2006/relationships/hyperlink" Target="http://uhersko.com/Milan%20Rastislav%20Stefanik.jpg" TargetMode="External"/><Relationship Id="rId14" Type="http://schemas.openxmlformats.org/officeDocument/2006/relationships/hyperlink" Target="http://lide.uhk.cz/fim/student/machali1/Project_soubory/zavod_skod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5173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83.1 První světová válka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771550"/>
            <a:ext cx="2772000" cy="179562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34766"/>
            <a:ext cx="2592000" cy="266112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787774"/>
            <a:ext cx="2860047" cy="154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987574"/>
            <a:ext cx="2448000" cy="332308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3867894"/>
            <a:ext cx="2571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tentát na Františka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Ferdinanda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d’Este</a:t>
            </a:r>
          </a:p>
          <a:p>
            <a:pPr algn="ctr"/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Sarajevo 28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června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64330" y="2355726"/>
            <a:ext cx="1165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ojenský 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lazaret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80318" y="4110340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ákopy 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francouzských legií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83.10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62201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První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světová válka, atentát, trojspolek, trojdohoda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první světové války.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2333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59582"/>
            <a:ext cx="1044000" cy="12241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07504" y="2067694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František Josef I.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555526"/>
            <a:ext cx="3888432" cy="286232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 RAKOUSKO-UHERSKA  </a:t>
            </a:r>
            <a:endParaRPr lang="cs-CZ" sz="12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r.1867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Maďarsko (Uhry) dojednávají s Rakouskem tzv. „vyrovnání“  → země je rozdělena na dvě části</a:t>
            </a:r>
          </a:p>
          <a:p>
            <a:pPr>
              <a:spcAft>
                <a:spcPts val="300"/>
              </a:spcAft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Rakousko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(včetně českých zemi)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Uhersko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(Maďarsko)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ficiální název monarchie: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Rakousko-Uhersko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Čechům se osamostatnit nepodařilo</a:t>
            </a:r>
            <a:endParaRPr lang="cs-CZ" sz="11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okrok českého obyvatelstva byl zřetelný v oblasti vzdělání</a:t>
            </a:r>
          </a:p>
          <a:p>
            <a:pPr>
              <a:spcAft>
                <a:spcPts val="300"/>
              </a:spcAft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povinná školní docházka trvala 8 let (dříve 6)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znikaly další měšťanské , odborné školy a gymnázia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oncem 19. století téměř všichni obyvatelé českých zemí byli gramotní (uměli číst, psát, počítat)</a:t>
            </a:r>
            <a:endParaRPr lang="cs-CZ" sz="1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r. 1882 v Praze i česká univerzita </a:t>
            </a:r>
          </a:p>
          <a:p>
            <a:pPr>
              <a:spcAft>
                <a:spcPts val="300"/>
              </a:spcAft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(dosavadní rozdělena na českou a německou část)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ůsobil zde český vědec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T.G. Masaryk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3507854"/>
            <a:ext cx="4680520" cy="153888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Rozhodl se bojovat za samostatný český národní stát.</a:t>
            </a:r>
          </a:p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Tomáš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Garrigue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Masaryk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arozen r. 1850 v Hodoníně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tudoval německé gymnázium v Brně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niverzita ve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Vídni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cestoval (Německo, Itálie,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merika)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rofesor na české univerzitě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htěl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R-U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stát svobodných národů 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R-U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mělo být Čechám ochranou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před Německem a Ruskem → tento názor postupně zavrhl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427734"/>
            <a:ext cx="1092972" cy="126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131840" y="2397537"/>
            <a:ext cx="989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G. Masaryk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1059582"/>
            <a:ext cx="3672408" cy="12772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krátkém období absolutistické vlády Františka Josefa I. dochází k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uvolnění poměrů v Rakousku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→ lidé vydávají české noviny a knihy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→ zakládají pěvecké a divadelní spolky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→ vzniká tělovýchovný spolek Sokol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Češi nepřetržitě usilují o samosprávu českých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zemí.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→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vyvolává odpor Němců žijících na českém území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7504" y="3795886"/>
            <a:ext cx="4176464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polovině 19. stol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yly zrušeny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cechy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→ lidé mohou svobodně podnikat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zrušeny manufaktury (ruční výroba)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vzniká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efektivnější strojová výroba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ve velkých továrnách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České země se stávají střediskem průmyslové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výroby.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velký rozvoj pokroku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7734"/>
            <a:ext cx="236899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1059582"/>
            <a:ext cx="4320480" cy="256224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Česko-německé soužití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Němci žili na českém území již od 13. století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řicházeli do neobydlených příhraničních oblastí,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zde zakládali kolonie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označováni jako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kolonisté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olonisté přinášeli pokrokové pracovní postupy, nástroje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alší století oba národy pracovaly a žily vedle sebe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doby Habsburské monarchie začali mít Němci na našem území vládnoucí tendence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době národního obrození docházelo k prvním konfliktům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revoluci v r. 1848 se vztahy více přiostřily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Češi požadují zrovnoprávnění češtiny s němčinou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→ nastal rozkol obou národů </a:t>
            </a:r>
          </a:p>
          <a:p>
            <a:pPr algn="ctr"/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Počátkem 20. stol. Češi nepožadují samostatný stát, ale usilují </a:t>
            </a:r>
          </a:p>
          <a:p>
            <a:pPr algn="ctr"/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 rozšíření svých práv.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917" y="902814"/>
            <a:ext cx="1619579" cy="188496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95536" y="3867894"/>
            <a:ext cx="3888432" cy="112338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tentát na Františka Ferdinanda d’Este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28. červen 1914,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Sarajevo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následník rakousko-uherského trůnu zastřelen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spolu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se svou manželkou Žofií Chotkovou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během vojenské přehlídky napaden skupinou šesti atentátníků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zemřel při převozu k lékařskému ošeření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87725" y="2814196"/>
            <a:ext cx="3102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tentát Sarajevo – šipkou označeno přesné místo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3181057"/>
            <a:ext cx="4464496" cy="183896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SVĚTOVÁ VÁLKA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ypukla  28. července r. 1914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áminkou pro vyhlášení války se stal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atentát v Sarajevu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skutečnosti byla válka vyústěním sporů o nové územní rozdělení světa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této válce proti sobě bojují dva hlavní spojenecké tábory velmocí</a:t>
            </a:r>
          </a:p>
          <a:p>
            <a:pPr>
              <a:spcAft>
                <a:spcPts val="300"/>
              </a:spcAft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Trojspolek: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Německo, Rakousko-Uhersko a Itálie 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Trojdohoda: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Velká Británie, Francie, Rusko,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rbsko </a:t>
            </a:r>
          </a:p>
          <a:p>
            <a:pPr>
              <a:spcAft>
                <a:spcPts val="300"/>
              </a:spcAft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(ke konci války /1917/ podporováni Spojenými státy)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války bylo postupně zavlečeno 28 států světa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304" y="1023990"/>
            <a:ext cx="2700000" cy="173812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5724128" y="1203598"/>
            <a:ext cx="288032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211960" y="2427734"/>
            <a:ext cx="4752528" cy="119263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ODPOR PROTI RAKOUSKU-UHERSKU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noho politiků emigrovalo → v cizině vytvořili tzv. </a:t>
            </a:r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zahraniční odboj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(M.R. Štefánik,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dvard Beneš, T.G. Masaryk)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1917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vytvářel Masaryk v Rusku, Francii, Itálii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československé legie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skupiny vojáků ze zemí Rakouska-Uherska, kteří bojovali proti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Rakousko-Uhersku a Německu za samostatnost svého státu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1042303"/>
            <a:ext cx="3960440" cy="217751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 ZA VÁLKY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životní úroveň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s postupem války neustále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zhoršovala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veškerá výroba byla podřízena potřebám války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muži bojovali, pracovaly ženy a děti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akázána činnost Sokola, vydávání českých novin a časopisů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horšila se úroveň výuky – učitelé v armádě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nozí čeští politici uvězněni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aveden přídělový lístkový systém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potraviny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obyvatelé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dostávali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lístky na příděl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→ ti s nimi obchodovali a draze je prodávali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Češi jsou nespokojeni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→ hnutí odporu proti rakouské vládě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39952" y="3723878"/>
            <a:ext cx="4896544" cy="125418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KONEC VÁLKY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istopad 1918 válka ukončena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Německo a Rakousko-Uhersko poraženo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Rakousko-Uhersko se po ukončení války rozpadá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T. G. Masaryk jedná v USA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zástupci Slováků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vytvoření společného státu Čechů a Slováků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12" y="3393390"/>
            <a:ext cx="2756384" cy="162663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843558"/>
            <a:ext cx="1044000" cy="120354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917" y="843558"/>
            <a:ext cx="888485" cy="12241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3138" y="843558"/>
            <a:ext cx="977294" cy="12241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573729" y="2067694"/>
            <a:ext cx="989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T. G. Masaryk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47864" y="3723878"/>
            <a:ext cx="353943" cy="11823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Potravinový lístek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491094" y="2067694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Edvard Beneš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993598" y="2067694"/>
            <a:ext cx="1170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Rastislav Štefánik</a:t>
            </a:r>
          </a:p>
        </p:txBody>
      </p: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04110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92" y="2070239"/>
            <a:ext cx="1260000" cy="129359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2915816" y="4371950"/>
            <a:ext cx="2709268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jakých letech válka probíhala?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39552" y="2427734"/>
            <a:ext cx="4331507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se stalo záminkou pro rozpoutání 1. světové války?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51520" y="1923678"/>
            <a:ext cx="3118161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Jak se dostali Němci do českých zemí?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79512" y="1275606"/>
            <a:ext cx="4956743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Která událost nadobro změnila dobré vztahy Čechů a Němců?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131840" y="3723878"/>
            <a:ext cx="2037481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Popiš život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lidí za války.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3528" y="3867894"/>
            <a:ext cx="2217210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je zahraniční odboj?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Jakou roli ve válce sehrál?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23528" y="3075806"/>
            <a:ext cx="3847528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víš o československých legiích a legionářích?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4587974"/>
            <a:ext cx="2795958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Kdo vyhrál první světovou válku?</a:t>
            </a: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200" y="699542"/>
            <a:ext cx="1044000" cy="120354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835" y="699542"/>
            <a:ext cx="888485" cy="12241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154" y="699542"/>
            <a:ext cx="977294" cy="122413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456" y="2067694"/>
            <a:ext cx="2268000" cy="13384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5868144" y="3579862"/>
            <a:ext cx="2650084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Popiš, co vidíš na obrázcích.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1131590"/>
            <a:ext cx="6004950" cy="284826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08000" tIns="108000" rIns="10800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ČESKOSLOVENSKÉ LEGIE </a:t>
            </a:r>
          </a:p>
          <a:p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= jednotky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zahraničního vojenského odboje za první světové války. </a:t>
            </a:r>
            <a:endParaRPr lang="cs-CZ" sz="1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skupiny vojáků ze zemí Rakouska-Uherska, kteří bojovali proti 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Rakousko-Uhersku a Německu za samostatnost svého státu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vznikl až po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válce →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za války se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používalo označení „revoluční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dobrovolná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vojska“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vojsk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vznikal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již v roce 1914 z dobrovolníků, kteří se hlásili </a:t>
            </a:r>
            <a:endParaRPr lang="cs-CZ" sz="1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zejména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do carské armády v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Rusku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→ v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Rusku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vytvořili legendární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„Českou družinu“ </a:t>
            </a:r>
            <a:endParaRPr lang="cs-CZ" sz="12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→ jiní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dobrovolníci vytvořili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ve Francii „Rotu Nazdar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cs-CZ" sz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Podle místa působení </a:t>
            </a:r>
            <a:r>
              <a:rPr lang="cs-CZ" sz="12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legie </a:t>
            </a:r>
            <a:r>
              <a:rPr lang="cs-CZ" sz="1200" b="1" u="sng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lze rozdělit: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československé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legie v Rusku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československé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legie ve Francii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československé 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legie v Itálii</a:t>
            </a:r>
          </a:p>
          <a:p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další menší skupiny v jiných zemích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9542"/>
            <a:ext cx="1806279" cy="1936733"/>
          </a:xfrm>
          <a:prstGeom prst="rect">
            <a:avLst/>
          </a:prstGeom>
          <a:ln w="25400"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7616589" y="2355726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egionářský </a:t>
            </a:r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odznak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1600" y="4731990"/>
            <a:ext cx="6820191" cy="25736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Koncem války měly jednotky československých zahraničních vojsk celkem přes 100 000 dobrovolníků.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95974"/>
            <a:ext cx="3331126" cy="169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452320" y="3363838"/>
            <a:ext cx="1540806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niformy legionářů:</a:t>
            </a:r>
          </a:p>
          <a:p>
            <a:pPr algn="ctr"/>
            <a:r>
              <a:rPr lang="pl-PL" sz="1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(zleva)</a:t>
            </a:r>
          </a:p>
          <a:p>
            <a:pPr algn="ctr"/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Srbsko</a:t>
            </a:r>
          </a:p>
          <a:p>
            <a:pPr algn="ctr"/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Itálie</a:t>
            </a:r>
          </a:p>
          <a:p>
            <a:pPr algn="ctr"/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Francie</a:t>
            </a:r>
          </a:p>
          <a:p>
            <a:pPr algn="ctr"/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Rusko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2880000" cy="390951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768692" y="1059582"/>
            <a:ext cx="2707536" cy="64633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55976" y="1419622"/>
            <a:ext cx="265970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military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2715766"/>
            <a:ext cx="3168352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place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1914 and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1918.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427984" y="3867894"/>
            <a:ext cx="433920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ank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 one of the most significant innovations </a:t>
            </a: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First World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3900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První světová válka probíhala v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letech?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1938 - 1945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1923 - 1927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1914 - 1918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1914 - 1920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</a:t>
                      </a:r>
                      <a:r>
                        <a:rPr lang="cs-CZ" sz="14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Trojspolku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spojenců byly tyto státy: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Velká Británie, Francie, Rusko, Srbsko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Francie, Anglie, Německo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Německo, Rakousko-Uhersko, Itálie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Rakousko-Uhersko, Itálie, Francie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Záminkou pro rozpoutání války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byla jaká událost?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objevení mimozemské civilizace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atentát na následovníka rakouského trůnu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odpor Čechů k Rakousku-Uhersku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žádná záminka neexistovala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</a:t>
                      </a:r>
                      <a:r>
                        <a:rPr lang="cs-CZ" sz="14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Trojdohodě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spojenců byly tyto státy: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Velká Británie, Francie, Rusko, Srbsko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Francie, Anglie, Německo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Německo, Rakousko-Uhersko, Itálie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Rakousko-Uhersko, Itálie, Francie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sechtl-vosecek.ucw.cz/galerie/tabor/lazaret.jpg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www.ucebnice-dejepisu.ic.cz/img/m/big/442px-WW1_TitlePicture_For_Wikipedia_Article.jpg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www.moderni-dejiny.cz/PublicFiles/UserFiles/image/Metodika/01_WWI/800x800_franc_legie1.jpg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www.neaktuality.cz/wp-content/uploads/atentatnafranze.png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www.tyden.cz/obrazek/cisar-frantisek-josef-i-481e9dde50a6d_275x304.jpg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www.smirice.eu/rakousko/zeme/bosna/72.jpg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www.senorady.cz/clanky/2007/591.jpg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uhersko.com/Milan%20Rastislav%20Stefanik.jpg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img.radio.cz/pictures/osobnosti/benes_edvard2.jpg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upload.wikimedia.org/wikipedia/commons/a/ac/Legionarsky_odznak_cepice.gif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csol-mb.net/images/fotoclanky/legie.gif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smtClean="0">
                <a:latin typeface="Times New Roman" pitchFamily="18" charset="0"/>
                <a:cs typeface="Times New Roman" pitchFamily="18" charset="0"/>
              </a:rPr>
              <a:t>(slide6)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www.narmyslenka.cz/image/200707080902_masaryk.jpg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2,4,5)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lide.uhk.cz/fim/student/machali1/Project_soubory/zavod_skoda.jpg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1566</Words>
  <Application>Microsoft Office PowerPoint</Application>
  <PresentationFormat>Předvádění na obrazovce (16:9)</PresentationFormat>
  <Paragraphs>229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83.1 První světová válka</vt:lpstr>
      <vt:lpstr>83.2 Co už víš?</vt:lpstr>
      <vt:lpstr>83.3 Jaké si řekneme nové termíny a názvy?</vt:lpstr>
      <vt:lpstr>83.4 Co si řekneme nového?</vt:lpstr>
      <vt:lpstr>83.5 Co si pamatujete?</vt:lpstr>
      <vt:lpstr>83.6 Něco navíc pro šikovné</vt:lpstr>
      <vt:lpstr>83.7 CLIL</vt:lpstr>
      <vt:lpstr>83.8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330</cp:revision>
  <dcterms:created xsi:type="dcterms:W3CDTF">2010-10-18T18:21:56Z</dcterms:created>
  <dcterms:modified xsi:type="dcterms:W3CDTF">2013-04-21T18:26:36Z</dcterms:modified>
</cp:coreProperties>
</file>