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0" r:id="rId6"/>
    <p:sldId id="271" r:id="rId7"/>
    <p:sldId id="26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7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r.ic.cz/clanky/para/1023a.jpg" TargetMode="External"/><Relationship Id="rId3" Type="http://schemas.openxmlformats.org/officeDocument/2006/relationships/hyperlink" Target="http://www.neaktuality.cz/wp-content/uploads/pivovar19stoleti-240x221.jpg" TargetMode="External"/><Relationship Id="rId7" Type="http://schemas.openxmlformats.org/officeDocument/2006/relationships/hyperlink" Target="http://img.radio.cz/pictures/historie/kaplanova_turbinax.jpg" TargetMode="External"/><Relationship Id="rId2" Type="http://schemas.openxmlformats.org/officeDocument/2006/relationships/hyperlink" Target="http://lide.uhk.cz/fim/student/machali1/Project_soubory/zavod_skod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echmania.cz/edutorium/data/fil_4020.jpg" TargetMode="External"/><Relationship Id="rId5" Type="http://schemas.openxmlformats.org/officeDocument/2006/relationships/hyperlink" Target="http://img.radio.cz/pictures/historie/krizik_tramvajx.jpg" TargetMode="External"/><Relationship Id="rId4" Type="http://schemas.openxmlformats.org/officeDocument/2006/relationships/hyperlink" Target="http://upload.wikimedia.org/wikipedia/commons/thumb/b/bf/Prasident1.jpg/662px-Prasident1.jpg" TargetMode="External"/><Relationship Id="rId9" Type="http://schemas.openxmlformats.org/officeDocument/2006/relationships/hyperlink" Target="http://www.odbornecasopisy.cz/imagesold/s0302033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909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82.1 Průmyslová revoluce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059582"/>
            <a:ext cx="3627370" cy="3340204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2427734"/>
            <a:ext cx="3817095" cy="194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472" y="627534"/>
            <a:ext cx="1800000" cy="1631413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4788024" y="1491630"/>
            <a:ext cx="21371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Präsident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originál (1897)</a:t>
            </a:r>
          </a:p>
          <a:p>
            <a:pPr algn="ctr"/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rvní 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sériově vyrobený automobil </a:t>
            </a:r>
          </a:p>
          <a:p>
            <a:pPr algn="ctr"/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Rakousko-Uhersko - </a:t>
            </a:r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opřivnice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47568" y="1059582"/>
            <a:ext cx="16530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udova 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pivovaru v Plzni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503999" y="2166124"/>
            <a:ext cx="1903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lzeňský 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závod Emila Škody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47535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Průmyslová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revoluce, továrny, průmysl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obchod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poměry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 českých zemích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za průmyslové revoluce.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51520" y="987574"/>
            <a:ext cx="4680520" cy="162352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ZMĚNY PO ROCE 1848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krátkém období absolutistické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vlády –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Bachův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Absolutismus -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dochází k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uvolnění poměrů v Rakousku</a:t>
            </a: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→ lidé vydávají české noviny a knihy</a:t>
            </a: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→ zakládají pěvecké a divadelní spolky</a:t>
            </a: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→ vzniká tělovýchovný spolek Sokol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Češi nepřetržitě usilují o samosprávu českých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zemí.</a:t>
            </a:r>
            <a:endParaRPr lang="cs-CZ" sz="1200" b="1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→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to vyvolává odpor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Němců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žijících na českém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území</a:t>
            </a:r>
            <a:endParaRPr lang="cs-CZ" sz="1200" b="1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72000" y="2211710"/>
            <a:ext cx="4320480" cy="27546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bIns="0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 RAKOUSKO-UHERSKA  </a:t>
            </a:r>
          </a:p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(RAKOUSKO-UHERSKÉ VYROVNÁNÍ)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r.1867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Maďarsko (Uhry) dojednávají s Rakouskem tzv. „vyrovnání“  → země je rozdělena na dvě části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Rakousko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(včetně českých zemi)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Uhersko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(Maďarsko)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ficiální název monarchie: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Rakousko-Uhersko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okrok českého obyvatelstva byl zřetelný v oblasti vzdělání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povinná školní docházka trvala 8 let (dříve 6)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znikaly další měšťanské, odborné školy a gymnázia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oncem 19. století téměř všichni obyvatelé českých zemí byli gramotní (uměli číst, psát, počítat)</a:t>
            </a:r>
            <a:endParaRPr lang="cs-CZ" sz="1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r. 1882 v Praze i česká univerzita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(dosavadní rozdělena na českou a německou část)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ůsobil zde český vědec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T.G. Masaryk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075806"/>
            <a:ext cx="1170004" cy="144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2788014"/>
            <a:ext cx="2793603" cy="216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537723" y="4686404"/>
            <a:ext cx="18902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Rakousko – Uhersko r. 1914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627534"/>
            <a:ext cx="4392488" cy="143885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NÁRODNÍ DIVADLO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ostaveno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dobrovolných sbírek českých vlastenců 1868 – 1881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architekt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Josef Zítek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oč. 80. let divadlo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dostavěno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nedlouho po otevření divadlo vyhořelo (r. 1881)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vznikla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další lidová sbírka pod názvem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„Národ sobě“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r.1883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znovu otevřeno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představení opery Libuše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9512" y="1124039"/>
            <a:ext cx="4176464" cy="101566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polovině 19. stol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yly zrušeny </a:t>
            </a:r>
            <a:r>
              <a:rPr lang="cs-CZ" sz="1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cechy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→ lidé mohou svobodně podnikat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zrušeny manufaktury (ruční výroba)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vzniká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efektivnější strojová výroba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 velkých továrnách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České země se stávají střediskem průmyslové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výroby.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427984" y="1006445"/>
            <a:ext cx="3098925" cy="1277273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CECH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středověké sdružení řemeslníků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 hájit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zájmy svých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členů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dohlížet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kvalitu a cenu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zboží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rovozovat své řemeslo mohli jen členové cechu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emeslníci byli podřízeni svému cechu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nemohli zcela svobodně pracovat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3219822"/>
            <a:ext cx="3463663" cy="176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51520" y="2355726"/>
            <a:ext cx="4680520" cy="166968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TOVÁRNÍ VÝROBA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textilní průmysl: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Liberec, Brno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strojírenský průmysl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Škodovy závody v Plzni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vyráběly motory, důlní       	                    zařízení,</a:t>
            </a:r>
            <a:r>
              <a:rPr lang="cs-CZ" sz="11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turbíny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později </a:t>
            </a:r>
            <a:r>
              <a:rPr lang="cs-CZ" sz="11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brojovka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utní průmysl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Vítkovické železárny v Ostravě, Poldi Kladno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→ na tomto odvětví je závislá strojírenská výroba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hutní podniky vznikají blízko dolů na černé uhlí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otravinářský průmysl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pivovar v Plzni -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Prazdroj Plzeň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cukrovary –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Dačice –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Dačická rafinerie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vyrobena první kostka cukru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04048" y="2427734"/>
            <a:ext cx="2210862" cy="600164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TURBÍNA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 sloužící pro výrobu elektřiny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(často poháněna vodou)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308304" y="2643758"/>
            <a:ext cx="1710725" cy="430887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ZBROJOVKA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továrna na výrobu zbraní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4155926"/>
            <a:ext cx="4680520" cy="65402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ELEKTRICKÁ ENERGIE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energii z parních strojů nahrazuje elektřina → její výroba je efektivnější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zaváděna do továren, úřadů, domácností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764110"/>
            <a:ext cx="1368000" cy="108756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18" name="TextovéPole 17"/>
          <p:cNvSpPr txBox="1"/>
          <p:nvPr/>
        </p:nvSpPr>
        <p:spPr>
          <a:xfrm>
            <a:off x="7760389" y="1923678"/>
            <a:ext cx="122020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odní 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turbína</a:t>
            </a:r>
          </a:p>
          <a:p>
            <a:pPr algn="ctr"/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vpředu vynálezce</a:t>
            </a:r>
          </a:p>
          <a:p>
            <a:pPr algn="ctr"/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Viktor Kaplan</a:t>
            </a: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731265"/>
            <a:ext cx="2700000" cy="1984501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179512" y="1059582"/>
            <a:ext cx="4536504" cy="238526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DOPRAVA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lektrická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energie využívána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v dopravě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František Křižík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uvedl do provozu 1. elektrickou dráhu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Praze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počátku tramvaje tažené koňmi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ozvoj průmyslu vedl k intenzivní výstavbě železnic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začali ve velkém množství využívat vlaky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laková doprava urychlila přepravu zboží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AUTOMOBIL PRÄSIDENT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první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vůz bez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koní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benzínovým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motorem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rvní vyrobený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továrním způsobem ve střední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Evropě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yráběn v Kopřivnici (později vozy TATRA)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ůz reprezentoval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náš průmysl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výstavě ve Vídni r. 1898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3219822"/>
            <a:ext cx="4896544" cy="180818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LIDÍ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měst z venkova se stěhovali dělníci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továrnách mnohdy pracovaly i ženy a děti (levná pracovní síla)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stavěly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pavlačové a činžovní domy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odstatně lépe se dařilo rodinám řemeslníků, úředníků a jiných měšťanů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městech se zavádělo plynové osvětlení, vodovody a kanalizace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se scházeli na společenských akcích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hodilo se do divadel, restaurací, kaváren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ladí lidé se věnovali sportu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95400" y="3579862"/>
            <a:ext cx="1628528" cy="147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79512" y="4419858"/>
            <a:ext cx="21371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Präsident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originál (1897)</a:t>
            </a:r>
          </a:p>
          <a:p>
            <a:pPr algn="ctr"/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rvní 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sériově vyrobený automobil </a:t>
            </a:r>
          </a:p>
          <a:p>
            <a:pPr algn="ctr"/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Rakousko-Uhersko - </a:t>
            </a:r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opřivnice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03835" y="2814196"/>
            <a:ext cx="3307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rvní 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elektrická tramvaj v Praze a František Křižík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913598"/>
            <a:ext cx="1296000" cy="173016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264" y="1153898"/>
            <a:ext cx="1008000" cy="134568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059582"/>
            <a:ext cx="2259336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Vytvoř správné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dvojice.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9792" y="1980000"/>
            <a:ext cx="1468672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ivovarnictví 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pivo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2000" y="2772000"/>
            <a:ext cx="1560042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Vítkovické železárny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99792" y="2376000"/>
            <a:ext cx="1523174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utomobil </a:t>
            </a:r>
            <a:r>
              <a:rPr lang="cs-CZ" sz="1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Präsident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699792" y="2772000"/>
            <a:ext cx="2703882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ýroba 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motorů, důlních strojů, 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turbín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2000" y="2376000"/>
            <a:ext cx="187172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automobilka v Kopřivnici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52000" y="1584000"/>
            <a:ext cx="1393779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Plzeňský Prazdroj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2000" y="1980000"/>
            <a:ext cx="1247457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Škodovy závody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699792" y="1584000"/>
            <a:ext cx="2202141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ukrovarnictví 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výroba cukru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283718"/>
            <a:ext cx="1518373" cy="111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99542"/>
            <a:ext cx="1781424" cy="141623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43758"/>
            <a:ext cx="1368325" cy="126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5" name="TextovéPole 24"/>
          <p:cNvSpPr txBox="1"/>
          <p:nvPr/>
        </p:nvSpPr>
        <p:spPr>
          <a:xfrm>
            <a:off x="378238" y="4515966"/>
            <a:ext cx="512986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Která průmyslová odvětví se nejvíce rozvíjela v českých zemích?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131840" y="4011910"/>
            <a:ext cx="4137671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 všechno se vám vybaví pod pojmem „ŠKODA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“?</a:t>
            </a:r>
            <a:endParaRPr lang="cs-C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574725" y="4443958"/>
            <a:ext cx="2029723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Jak žili lidé ve městech?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3158847"/>
            <a:ext cx="1329210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Dačická rafinerie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699792" y="3147814"/>
            <a:ext cx="2302233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pracování 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železné rudy - železo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154164" y="721028"/>
            <a:ext cx="2650084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Popiš, co vidíš na obrázcích.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347864" y="2653022"/>
            <a:ext cx="4957740" cy="10708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36000" rIns="108000" bIns="36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OBLOUKOVÁ LAMPA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inspirován na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pařížské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výstavě r. 1878 – zde spatřil </a:t>
            </a:r>
            <a:r>
              <a:rPr lang="cs-CZ" sz="1200" b="1" dirty="0" err="1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Jabločkovovu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svíčku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tu vylepšil → vznikla oblouková lampa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 1879 si dal svoje vylepšení v Rakousku–Uhersku patentovat. </a:t>
            </a:r>
          </a:p>
          <a:p>
            <a:pPr algn="ctr"/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 Čechách poprvé zazářila v Praze v Hybernské ulici roku 1881.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87774"/>
            <a:ext cx="2700000" cy="172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395536" y="4599007"/>
            <a:ext cx="195598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Křižíkova světelná fontána</a:t>
            </a:r>
            <a:endParaRPr lang="cs-CZ" sz="1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843558"/>
            <a:ext cx="1548000" cy="155574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7812360" y="1851670"/>
            <a:ext cx="12907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blouková 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lampa</a:t>
            </a:r>
          </a:p>
          <a:p>
            <a:pPr algn="ctr"/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ouliční lampa</a:t>
            </a:r>
          </a:p>
          <a:p>
            <a:pPr algn="ctr"/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ynálezce F. Křižík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1131590"/>
            <a:ext cx="4241867" cy="133113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FRANTIŠEK KŘIŽÍK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žil v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letech 1847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až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1941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racoval jako opravář na železničních tratích, později jako vynálezce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1878 navštívil výstavu v Paříži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inspirován k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vynálezu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obloukové lampy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1891 postavil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elektrickou tramvajovou linku v Praze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zelektrifikoval trať mezi Táborem a Bechyní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99542"/>
            <a:ext cx="1296000" cy="173016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15" name="TextovéPole 14"/>
          <p:cNvSpPr txBox="1"/>
          <p:nvPr/>
        </p:nvSpPr>
        <p:spPr>
          <a:xfrm>
            <a:off x="3203848" y="3913509"/>
            <a:ext cx="5518791" cy="103450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36000" rIns="108000" bIns="36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JUBILEJNÍ VÝSTAVA V PRAZE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.1891 začala v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Praze jezdit první elektrická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tramvaj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– u příležitosti konání výstavy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úspěchu výstavy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podílel instalací osvětlení a dalších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zařízení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bdiv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sklidila především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Křižíkova světelná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fontána</a:t>
            </a:r>
            <a:endParaRPr lang="cs-CZ" sz="1200" b="1" u="sng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osvětlená a nazvučená fontána na pražském výstavišti v Holešovicích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71520" y="3886864"/>
            <a:ext cx="3456383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electrically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lit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fountain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constructed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by: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a) Thomas Alva Edison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b) František Křižík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c) Franz Joseph I</a:t>
            </a:r>
            <a:endParaRPr lang="en-US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369527" y="3896389"/>
            <a:ext cx="2528256" cy="116955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spcAft>
                <a:spcPts val="600"/>
              </a:spcAft>
              <a:buAutoNum type="arabicPeriod" startAt="4"/>
            </a:pP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Exhibition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place in Prague?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1897.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b)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1987.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</a:t>
            </a: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in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1797.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44008" y="2787774"/>
            <a:ext cx="2639312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electric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tram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Letná to Stromovka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Prague to Brno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ěčín to Prague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09383" y="1059582"/>
            <a:ext cx="5198293" cy="124649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FIRST ELECTRIC TRAM AND KŘIŽÍK‘S FOUNTAIN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1891, the citizens of Prague were able to use their first electric tram track going from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Letná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Stromovka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Exhibition took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 the Exposition was then an electrically lit fountain, constructed by the "Czech Edison"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František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Křižík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03598"/>
            <a:ext cx="2520000" cy="16128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8100392" y="2715766"/>
            <a:ext cx="500458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99" y="3047182"/>
            <a:ext cx="2194285" cy="16128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47197"/>
              </p:ext>
            </p:extLst>
          </p:nvPr>
        </p:nvGraphicFramePr>
        <p:xfrm>
          <a:off x="179512" y="1275606"/>
          <a:ext cx="7185180" cy="37795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Kdy probíhala průmyslová revoluce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v českých zemích?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pol. 19. století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pol. 19. století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pol. 20. století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pol. 18. století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Do značné míry byl rozvinutý i textilní průmysl. Zejména ve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městech?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Liberec a Kutná Hora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Liberec a Brno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Plzeň a Brno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Praha a Brno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 potravinářském průmyslu byla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rozvinutá produkce zejména v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oblasti?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cukrovarnictví a pivovarnictví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masného průmyslu (produkce masa)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mlékárenského průmyslu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cukrárenství (produkce cukrovinek)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První elektrickou tramvaj v Praze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sestrojil?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Thomas Alva Edison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František Křižík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Emil Škoda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Tomáš Baťa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lide.uhk.cz/fim/student/machali1/Project_soubory/zavod_skoda.jpg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www.neaktuality.cz/wp-content/uploads/pivovar19stoleti-240x221.jpg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upload.wikimedia.org/wikipedia/commons/thumb/b/bf/Prasident1.jpg/662px-Prasident1.jpg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1,4)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img.radio.cz/pictures/historie/krizik_tramvajx.jpg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www.techmania.cz/edutorium/data/fil_4020.jpg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img.radio.cz/pictures/historie/kaplanova_turbinax.jpg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cr.ic.cz/clanky/para/1023a.jpg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4,5,6)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www.odbornecasopisy.cz/imagesold/s0302033.gif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6,7)</a:t>
            </a: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1503</Words>
  <Application>Microsoft Office PowerPoint</Application>
  <PresentationFormat>Předvádění na obrazovce (16:9)</PresentationFormat>
  <Paragraphs>233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82.1 Průmyslová revoluce</vt:lpstr>
      <vt:lpstr>82.2 Co už víš?</vt:lpstr>
      <vt:lpstr>82.3 Jaké si řekneme nové termíny a názvy?</vt:lpstr>
      <vt:lpstr>82.4 Co si řekneme nového?</vt:lpstr>
      <vt:lpstr>82.5 Co si pamatujete?</vt:lpstr>
      <vt:lpstr>82.6 Něco navíc pro šikovné</vt:lpstr>
      <vt:lpstr>82.7 CLIL</vt:lpstr>
      <vt:lpstr>82.8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335</cp:revision>
  <dcterms:created xsi:type="dcterms:W3CDTF">2010-10-18T18:21:56Z</dcterms:created>
  <dcterms:modified xsi:type="dcterms:W3CDTF">2013-04-19T17:58:50Z</dcterms:modified>
</cp:coreProperties>
</file>