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0" r:id="rId6"/>
    <p:sldId id="271" r:id="rId7"/>
    <p:sldId id="26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3.jpe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9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bozppo.vfn.cz/pozar_soubory/image002.jpg" TargetMode="External"/><Relationship Id="rId3" Type="http://schemas.openxmlformats.org/officeDocument/2006/relationships/hyperlink" Target="http://upload.wikimedia.org/wikipedia/commons/thumb/9/96/Imperial_Coat_of_Arms_of_the_Empire_of_Austria_(1815).svg/130px-Imperial_Coat_of_Arms_of_the_Empire_of_Austria_(1815).svg.png" TargetMode="External"/><Relationship Id="rId7" Type="http://schemas.openxmlformats.org/officeDocument/2006/relationships/hyperlink" Target="http://www.narmyslenka.cz/image/200707080902_masaryk.jpg" TargetMode="External"/><Relationship Id="rId2" Type="http://schemas.openxmlformats.org/officeDocument/2006/relationships/hyperlink" Target="http://simonak.eu/images/obrazky_ostatni_strany/h_k/11_1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-sn.cz/img/original/27/v.-vsesokolsky-slet--1907------plakat.jpg" TargetMode="External"/><Relationship Id="rId11" Type="http://schemas.openxmlformats.org/officeDocument/2006/relationships/hyperlink" Target="http://www.literaturaspse.ic.cz/obrazky/autori/neruda.jpg" TargetMode="External"/><Relationship Id="rId5" Type="http://schemas.openxmlformats.org/officeDocument/2006/relationships/hyperlink" Target="http://www.pozitivni-noviny.cz/test/gallery/Image/2009/07/zitek/zitek1.jpg" TargetMode="External"/><Relationship Id="rId10" Type="http://schemas.openxmlformats.org/officeDocument/2006/relationships/hyperlink" Target="http://www.cojeco.cz/Attach/photos/pers3948cbe7cae2d.jpg" TargetMode="External"/><Relationship Id="rId4" Type="http://schemas.openxmlformats.org/officeDocument/2006/relationships/hyperlink" Target="http://upload.wikimedia.org/wikipedia/commons/thumb/f/f5/Austria-Hungary_map_cs.svg/776px-Austria-Hungary_map_cs.svg.png" TargetMode="External"/><Relationship Id="rId9" Type="http://schemas.openxmlformats.org/officeDocument/2006/relationships/hyperlink" Target="http://www.bozena-nemcova.cz/portret_bozena_nemcov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084358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81.1 Rakousko – Uhersko a kulturní rozvoj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059582"/>
            <a:ext cx="4320000" cy="3340204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2427734"/>
            <a:ext cx="2967196" cy="198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336" y="627534"/>
            <a:ext cx="1332000" cy="163938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0198" y="627534"/>
            <a:ext cx="1172740" cy="163938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299969" y="1923678"/>
            <a:ext cx="915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Josef  Zítek</a:t>
            </a:r>
          </a:p>
          <a:p>
            <a:pPr algn="ctr"/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rchitekt ND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55926"/>
            <a:ext cx="18902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Rakousko – Uhersko r. 1914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3653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Rakousko-Uhersko, kultura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Národní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divadlo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vznik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Rakouska-Uherska a jeho kulturní rozvoj.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627534"/>
            <a:ext cx="2016000" cy="135575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323528" y="1059582"/>
            <a:ext cx="4104456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Češi jsou nespokojeni s vládou Habsburků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touží po národní svobodě → lidé pronásledování policií,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cenzurou.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silují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rovnosti lidí a zrušení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roboty.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htějí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platnou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ústavu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všechny.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51520" y="2139702"/>
            <a:ext cx="3960440" cy="246221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Revoluce 1848     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řezen 1848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zástupci pražského obyvatelstva žádají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stejná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 pro všechny občany, zrušení roboty, zrovnoprávnění češtiny s němčinou a zrušení cenzury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ezi tím propukají nepokoje ve Vídni → rakouský císař ustupuje → svolává shromáždění zástupců občanů 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vyhlašuje ústavu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erven 1848 – pouliční bouře v Praze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Pražané v ulicích staví barikády a bojují za svá práva </a:t>
            </a:r>
          </a:p>
          <a:p>
            <a:pPr>
              <a:spcAft>
                <a:spcPts val="300"/>
              </a:spcAft>
            </a:pP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povstání revolucionářů po šesti dnech potlačeno</a:t>
            </a:r>
          </a:p>
          <a:p>
            <a:pPr algn="ctr">
              <a:spcAft>
                <a:spcPts val="3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  porážce revoluce se Rakousko stává policejním státem. Císař a jeho vláda má neomezenou moc.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355976" y="4011910"/>
            <a:ext cx="4680520" cy="100796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ZMĚNY PO ROCE 1848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ástup vlády Františka Josefa I.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 poddanství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jediným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úspěchem revoluce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1848 bylo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zrušení poddanství a roboty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člověk na vesnici se stal svobodným</a:t>
            </a:r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627534"/>
            <a:ext cx="1008112" cy="1296154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4716016" y="1707654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František Josef I.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2067694"/>
            <a:ext cx="4500686" cy="183127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CÍSAŘ FRANTIŠEK JOSEF I.     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doba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vlády: 1848 – 1916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nastoupil na trůn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konci roku 1848 jako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osmnáctiletý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vládl nejdéle ze všech Habsburků (68 let)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zpočátku vládl sám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(absolutisticky)→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zavedl policejní dozor a sledování podezřelých osob (vlastenců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oporou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císařova absolutismu byl ministr vnitra </a:t>
            </a: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Alexandr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Bach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 postupem času jejich způsob vlády označován pojmem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Bachův absolutismus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07504" y="915566"/>
            <a:ext cx="3960440" cy="138499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krátkém období absolutistické vlády Františka Josefa dochází 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uvolnění poměrů v Rakousku (2. pol. 19. stol)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→ lidé vydávají české noviny a knihy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→ zakládají pěvecké a divadelní spolky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→ vzniká tělovýchovný spolek Sokol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Češi nepřetržitě usilují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samosprávu českých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zemí.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→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vyvolává odpor Němců žijících na českém území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916288" y="1007899"/>
            <a:ext cx="3153783" cy="76944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SOKOL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tělovýchovný spolek, jehož členové se dobrovolně věnují sportu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(založen roku 1862 dr. </a:t>
            </a:r>
            <a:r>
              <a:rPr lang="cs-CZ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M.Tyršem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který pocházel z Děčína, narodil se r.1832)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7504" y="2355726"/>
            <a:ext cx="4320480" cy="27546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bIns="0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 RAKOUSKO-UHERSKA  </a:t>
            </a:r>
          </a:p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(RAKOUSKO-UHERSKÉ VYROVNÁNÍ)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r.1867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Maďarsko (Uhry) dojednávají s Rakouskem tzv. „vyrovnání“  → země je rozdělena na dvě části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Rakousko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(včetně českých zemí)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Uhersko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(Maďarsko)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ficiální název monarchie: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Rakousko-Uhersko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okrok českého obyvatelstva byl zřetelný v oblasti vzdělání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povinná školní docházka trvala 8 let (dříve 6)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znikaly další měšťanské, odborné školy a gymnázia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oncem 19. století téměř všichni obyvatelé českých zemí byli gramotní (uměli číst, psát, počítat)</a:t>
            </a:r>
            <a:endParaRPr lang="cs-CZ" sz="1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r. 1882 v Praze i česká univerzita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(dosavadní rozdělena na českou a německou část)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ůsobil zde český vědec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T.G. Masaryk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203598"/>
            <a:ext cx="1152000" cy="1577143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329" y="1851670"/>
            <a:ext cx="1195991" cy="137876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7452320" y="3003798"/>
            <a:ext cx="1617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Tomáš Garrigue Masaryk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35488" y="3447603"/>
            <a:ext cx="4429000" cy="150041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Tomáš Garrigue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Masaryk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arozen r. 1850 v Hodoníně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tudoval německé gymnázium v Brně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niverzita ve Vídni –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cestoval 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(Německo, Itálie,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merika)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rofesor na české univerzitě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htěl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R-U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jako stát svobodných národů →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R-U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mělo být Čechám ochranou před Německem a Ruskem → tento názor postupně zavrhl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ozhodl se bojovat za samostatný český národní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</a:t>
            </a:r>
            <a:endParaRPr lang="cs-CZ" sz="11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771550"/>
            <a:ext cx="2808000" cy="187378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067944" y="3075806"/>
            <a:ext cx="4896544" cy="143885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NÁRODNÍ DIVADLO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ostaveno z dobrovolných sbírek českých vlastenců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architekt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Josef Zítek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oč. 80. let divadlo dostaveno → nedlouho po otevření divadlo vyhořelo (r. 1881)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vznikla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další lidová sbírka pod názvem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„Národ sobě“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r.1883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znovu otevřeno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představení opery Libuše (B. Smetana)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203598"/>
            <a:ext cx="5400600" cy="153888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KULTURA A UMĚNÍ ZA RAKOUSKA-UHERSKA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roste generace vzdělaných spisovatelů, umělců, skladatelů, vědců…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akládány veřejné knihovny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ozsáhlá výstavba a rozvoj měst, vznik kulturních budov, továren, tržnic…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skladatelé: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Antonín Dvořák, Bedřich Smetana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pisovatelé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Jan Neruda, Josef Václav Sládek, Božena Němcová, Alois Jirásek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ochařství: </a:t>
            </a:r>
            <a:r>
              <a:rPr lang="cs-CZ" sz="1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Josef  Václav </a:t>
            </a:r>
            <a:r>
              <a:rPr lang="cs-CZ" sz="1200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Myslbek</a:t>
            </a:r>
            <a:r>
              <a:rPr lang="cs-CZ" sz="1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socha sv. Václava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(Václavské nám.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Praze)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710170" y="2427734"/>
            <a:ext cx="1254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Národní divadlo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63838"/>
            <a:ext cx="973529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63838"/>
            <a:ext cx="1041395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63838"/>
            <a:ext cx="914718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0" name="TextovéPole 19"/>
          <p:cNvSpPr txBox="1"/>
          <p:nvPr/>
        </p:nvSpPr>
        <p:spPr>
          <a:xfrm>
            <a:off x="107504" y="4686404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Božena Němcová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475656" y="4686404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 Neruda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627784" y="4686404"/>
            <a:ext cx="962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Alois Jirásek</a:t>
            </a: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56176" y="2283718"/>
            <a:ext cx="2815194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Kdo je to?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o těchto osobnostech víš?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víš o budově na fotografii?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4731990"/>
            <a:ext cx="558633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Vyjmenuj kulturní osobnosti z 2. poloviny 19. stol., které si pamatuješ.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291830"/>
            <a:ext cx="374393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co usilovali čeští politici v 2. pol. 19. století?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4227934"/>
            <a:ext cx="26079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se stalo v Rakousku r. 1867?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9752" y="3795886"/>
            <a:ext cx="38603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Jaká byla situace českého školství za doby R-U?</a:t>
            </a:r>
            <a:endParaRPr lang="cs-CZ" sz="1400" b="1" dirty="0" smtClean="0">
              <a:solidFill>
                <a:srgbClr val="C00000"/>
              </a:solidFill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99542"/>
            <a:ext cx="1044000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363838"/>
            <a:ext cx="2376000" cy="1585497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99542"/>
            <a:ext cx="1152000" cy="1328054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8" name="TextovéPole 27"/>
          <p:cNvSpPr txBox="1"/>
          <p:nvPr/>
        </p:nvSpPr>
        <p:spPr>
          <a:xfrm>
            <a:off x="179512" y="987574"/>
            <a:ext cx="3817071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Zjisti, čím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zabývaly tyto osobnosti.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Zapiš do sešitu jejich jména a hlavní díla.</a:t>
            </a:r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35646"/>
            <a:ext cx="914718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35646"/>
            <a:ext cx="973529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35646"/>
            <a:ext cx="1041395" cy="130499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4" name="TextovéPole 33"/>
          <p:cNvSpPr txBox="1"/>
          <p:nvPr/>
        </p:nvSpPr>
        <p:spPr>
          <a:xfrm>
            <a:off x="2699792" y="2931790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 Neruda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283968" y="2931790"/>
            <a:ext cx="962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Alois Jirásek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11560" y="2958212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Božena Němcová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763684"/>
            <a:ext cx="2493718" cy="166405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179512" y="1203598"/>
            <a:ext cx="5989882" cy="358056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NÁRODNÍ DIVADLO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1848 navrhl Josef Kajetán Tyl pořádání sbírek na stavbu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divadla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1850 bylo povoleno založení </a:t>
            </a:r>
            <a:r>
              <a:rPr lang="cs-CZ" sz="1200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Sboru pro zřízení českého národního divadla v </a:t>
            </a:r>
            <a:r>
              <a:rPr lang="cs-CZ" sz="1200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Praze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1852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byl na vltavském břehu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zakoupen pozemek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1865 byla vypsána architektonická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soutěž - zvítězil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návrh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Josefa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Zítka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→ styl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severoitalské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renesance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5. 1868 byly položeny základní kameny 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 Radhoště, Řípu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Blaníku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jižních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Čech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Šumavy aj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z Prahy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čtyři: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ze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Žižkova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Slivence a 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dva z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Vyšehradu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poklepy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 základní kámen zahájil František Palacký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Jan Evangelista Purkyně za vědu,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Josef </a:t>
            </a:r>
            <a:r>
              <a:rPr lang="cs-CZ" sz="12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Wenzig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za umění, Josef Jiří Kolár za dramatické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umění, Bedřich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Smetana za hudbu,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architekt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Josef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Zítek… 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divadlo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poprvé otevřeno 11. června 1881 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→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hrála se premiéra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opery Libuše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 Bedřicha Smetany </a:t>
            </a:r>
          </a:p>
          <a:p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tu dirigoval sám Smetana – v té době již hluchý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srpna došlo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požáru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shořela měděná kupole,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jeviště i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hlediště</a:t>
            </a:r>
            <a:endParaRPr lang="cs-CZ" sz="12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vznikla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další lidová sbírka pod názvem „Národ sobě“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1883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bylo znovu otevřeno →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představení opery Libuše (B. Smetana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642667" y="2499742"/>
            <a:ext cx="1940403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udova </a:t>
            </a:r>
            <a:r>
              <a:rPr lang="pl-PL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Národního </a:t>
            </a:r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divadla</a:t>
            </a:r>
            <a:endParaRPr lang="cs-CZ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1198" y="2895982"/>
            <a:ext cx="2633290" cy="176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6850894" y="4671015"/>
            <a:ext cx="1867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ožár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Národního divadla </a:t>
            </a:r>
          </a:p>
        </p:txBody>
      </p:sp>
    </p:spTree>
    <p:extLst>
      <p:ext uri="{BB962C8B-B14F-4D97-AF65-F5344CB8AC3E}">
        <p14:creationId xmlns:p14="http://schemas.microsoft.com/office/powerpoint/2010/main" val="30365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5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36843" y="3939902"/>
            <a:ext cx="2765694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feast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catastrophe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positive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4128" y="3939902"/>
            <a:ext cx="2284343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opened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1885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1882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1883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55976" y="2887945"/>
            <a:ext cx="3379195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on: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12th August 1881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15th August 1881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12th August 1882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1059582"/>
            <a:ext cx="5198293" cy="167738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12th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opened for the first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11th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broke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destroyed the copper dome, the auditorium and the stage of the theatre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fire was seen as a national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catastrophe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Within 47 days a million guldens were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collected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building of the National Theatre was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reopened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November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1883, with a performance of Smetana’s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Libuše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62487"/>
            <a:ext cx="2520000" cy="1681587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388646" y="3179752"/>
            <a:ext cx="1930337" cy="24622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Prague</a:t>
            </a:r>
            <a:endParaRPr lang="cs-CZ" sz="1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011910"/>
            <a:ext cx="500458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00218"/>
              </p:ext>
            </p:extLst>
          </p:nvPr>
        </p:nvGraphicFramePr>
        <p:xfrm>
          <a:off x="251520" y="1203598"/>
          <a:ext cx="7185180" cy="3600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6634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 se stalo v roce 1867?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Vzniklo Rakousko-Uhersko.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Vznikl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samostatný Český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stát.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Zemřel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Josef 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Byla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zavedena povinná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školní docházka.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Architektem Národního divadla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byl?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Zítek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Alžběta Bavorská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Kajetán Tyl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Mikoláš Aleš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936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Čeští politici v 2. pol. 19. století  chtěli: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zrušit školy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samostatnost a samosprávu českých zemí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přestěhovat vládu R-U do Prahy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vyšší platy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čeho bylo Národní divadlo postaveno?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Složili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 na něj nejbohatší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Češi.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dobrovolných sbírek obyčejných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lidí.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Zaplatil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 císař František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I.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rozpočtu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státu.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simonak.eu/images/obrazky_ostatni_strany/h_k/11_18.jpg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1,4,5,6,7)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http://upload.wikimedia.org/wikipedia/commons/thumb/9/96/Imperial_Coat_of_Arms_of_the_Empire_of_Austria_%281815%29.svg/130px-Imperial_Coat_of_Arms_of_the_Empire_of_Austria_%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281815%29.svg.png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upload.wikimedia.org/wikipedia/commons/thumb/f/f5/Austria-Hungary_map_cs.svg/776px-Austria-Hungary_map_cs.svg.png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www.pozitivni-noviny.cz/test/gallery/Image/2009/07/zitek/zitek1.jpg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http://www.i-sn.cz/img/original/27/v.-vsesokolsky-slet--1907------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plakat.jpg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www.narmyslenka.cz/image/200707080902_masaryk.jpg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bozppo.vfn.cz/pozar_soubory/image002.jpg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www.bozena-nemcova.cz/portret_bozena_nemcova.gif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http://www.cojeco.cz/Attach//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photos/pers3948cbe7cae2d.jpg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(slide4,5)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www.literaturaspse.ic.cz/obrazky/autori/neruda.jpg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1686</Words>
  <Application>Microsoft Office PowerPoint</Application>
  <PresentationFormat>Předvádění na obrazovce (16:9)</PresentationFormat>
  <Paragraphs>218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81.1 Rakousko – Uhersko a kulturní rozvoj</vt:lpstr>
      <vt:lpstr>81.2 Co už víš?</vt:lpstr>
      <vt:lpstr>81.3 Jaké si řekneme nové termíny a názvy?</vt:lpstr>
      <vt:lpstr>81.4 Co si řekneme nového?</vt:lpstr>
      <vt:lpstr>81.5 Co si pamatujete?</vt:lpstr>
      <vt:lpstr>81.6 Něco navíc pro šikovné</vt:lpstr>
      <vt:lpstr>81.7 CLIL</vt:lpstr>
      <vt:lpstr>81.8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322</cp:revision>
  <dcterms:created xsi:type="dcterms:W3CDTF">2010-10-18T18:21:56Z</dcterms:created>
  <dcterms:modified xsi:type="dcterms:W3CDTF">2013-04-19T17:50:56Z</dcterms:modified>
</cp:coreProperties>
</file>