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9" r:id="rId4"/>
    <p:sldId id="267" r:id="rId5"/>
    <p:sldId id="270" r:id="rId6"/>
    <p:sldId id="261" r:id="rId7"/>
    <p:sldId id="271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2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f/fd/Erzsebet_kiralyne_photo_1867.jpg" TargetMode="External"/><Relationship Id="rId3" Type="http://schemas.openxmlformats.org/officeDocument/2006/relationships/hyperlink" Target="http://www.zskunratice.cz/files/content/1394/title_image/full_b_2008-03-04_142454.jpg" TargetMode="External"/><Relationship Id="rId7" Type="http://schemas.openxmlformats.org/officeDocument/2006/relationships/hyperlink" Target="http://slecna.info/wp-content/uploads/sisi2.jpg" TargetMode="External"/><Relationship Id="rId2" Type="http://schemas.openxmlformats.org/officeDocument/2006/relationships/hyperlink" Target="http://t1.gstatic.com/images?q=tbn:ANd9GcTxqXzKlfx4FrwctxwXd6POtD4WCymAWhbBJCYaYWNLUbHCtYVlLw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bicko.avcr.cz/miranda2/export/sitesavcr/data.avcr.cz/abicko/2008/6/05/b_2008-06-06_123044.jpg" TargetMode="External"/><Relationship Id="rId11" Type="http://schemas.openxmlformats.org/officeDocument/2006/relationships/hyperlink" Target="http://www.digital-guide.cz/media/thumbs/digital_guide/selekce_realie/vyznamne_osobnosti/vedci-a-ucenci/josef_jungmann/jungmann_vilimek_jpg_340x267_q85.jpg" TargetMode="External"/><Relationship Id="rId5" Type="http://schemas.openxmlformats.org/officeDocument/2006/relationships/hyperlink" Target="http://abicko.avcr.cz/miranda2/export/sitesavcr/data.avcr.cz/abicko/2008/6/05/b_2008-06-06_123046.jpg" TargetMode="External"/><Relationship Id="rId10" Type="http://schemas.openxmlformats.org/officeDocument/2006/relationships/hyperlink" Target="http://upload.wikimedia.org/wikipedia/commons/2/25/Jan_Vil%C3%ADmek_-_Josef_Kajet%C3%A1n_Tyl.jpg" TargetMode="External"/><Relationship Id="rId4" Type="http://schemas.openxmlformats.org/officeDocument/2006/relationships/hyperlink" Target="http://www.zlate-mince.cz/i/F319.jpg" TargetMode="External"/><Relationship Id="rId9" Type="http://schemas.openxmlformats.org/officeDocument/2006/relationships/hyperlink" Target="http://upload.wikimedia.org/wikipedia/commons/5/5d/Jan_Vil%C3%ADmek_-_Franti%C5%A1ek_Palack%C3%B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474669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80.1 Revoluční rok 1848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936" y="2427734"/>
            <a:ext cx="2783651" cy="187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059582"/>
            <a:ext cx="3433118" cy="277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915566"/>
            <a:ext cx="1764000" cy="3116401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80.10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72542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Revoluce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1848, František Josef I., zrušení poddanství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revoluční rok 1848.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2067694"/>
            <a:ext cx="5036956" cy="2369880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POČÁTKY NÁRODNÍHO OBROZENÍ</a:t>
            </a:r>
          </a:p>
          <a:p>
            <a:pPr marL="171450" indent="-171450">
              <a:buFontTx/>
              <a:buChar char="-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zrušení nevolnictví Josefem II. → chlapci z venkova přichází do města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vzdělávají se, studují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uvědomují si potřebu obnovit český jazyk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začali studovat český jazyk, kulturu a dějiny – píší a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vydávají české knihy</a:t>
            </a:r>
          </a:p>
          <a:p>
            <a:pPr>
              <a:spcAft>
                <a:spcPts val="6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= označováni jako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vlastenci,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buditelé.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JOSEF JUNGMANN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napsal pětisvazkový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Česko-německý slovník  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Jungmann dokázal, že čeština  je stejně bohatý jazyk jako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němčina.</a:t>
            </a:r>
            <a:endParaRPr lang="cs-CZ" sz="11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ČESKÁ EXPEDICE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první české vydavatelství a knihkupectví</a:t>
            </a:r>
          </a:p>
          <a:p>
            <a:pPr marL="171450" indent="-171450">
              <a:buFontTx/>
              <a:buChar char="-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eští básníci a spisovatelé píší knihy ve svém jazyce,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překládají cizojazyčné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knihy do češtiny</a:t>
            </a:r>
          </a:p>
          <a:p>
            <a:pPr marL="171450" indent="-171450">
              <a:buFontTx/>
              <a:buChar char="-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rodívají se zde české noviny</a:t>
            </a:r>
          </a:p>
          <a:p>
            <a:pPr marL="171450" indent="-171450">
              <a:buFontTx/>
              <a:buChar char="-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čele nakladatelství Václav Matěj Kramerius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987574"/>
            <a:ext cx="4062331" cy="93871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NÁRODNÍ OBROZENÍ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hlavním úkolem tohoto hnutí bylo pozvednout český jazyk a národ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vymanit český národ z německého vlivu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Vznikají divadla, muzea, ochotnické divadelní spolky a jiné 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vlastenecké kroužky.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467160"/>
            <a:ext cx="1065104" cy="140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4644008" y="771550"/>
            <a:ext cx="4334841" cy="157735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JOSEF KAJETÁN TYL</a:t>
            </a:r>
          </a:p>
          <a:p>
            <a:pPr marL="171450" indent="-171450">
              <a:buFontTx/>
              <a:buChar char="-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ramatik a herec</a:t>
            </a:r>
          </a:p>
          <a:p>
            <a:pPr marL="171450" indent="-171450">
              <a:buFontTx/>
              <a:buChar char="-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sal divadelní hry v češtině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rakouské úřady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zavřely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jeho divadlo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založil vlastní kočovnou společnost, na venkově hráli </a:t>
            </a: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česky pro české obecenstvo</a:t>
            </a:r>
          </a:p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FIDLOVAČKA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jeho nejslavnější divadelní hra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zazněla v ní poprvé naše hymna Kde domov můj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811158" y="4012054"/>
            <a:ext cx="3289234" cy="1007968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FRANTIŠEK PALACKÝ</a:t>
            </a:r>
          </a:p>
          <a:p>
            <a:pPr marL="171450" indent="-171450">
              <a:buFontTx/>
              <a:buChar char="-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istorik a politik</a:t>
            </a:r>
          </a:p>
          <a:p>
            <a:pPr marL="171450" indent="-171450">
              <a:buFontTx/>
              <a:buChar char="-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apsal rozsáhlou knihu 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Dějiny národa českého v Čechách a v 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oravě</a:t>
            </a:r>
            <a:endParaRPr lang="cs-CZ" sz="11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vylíčil historii národa do r. 1526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0232" y="2463894"/>
            <a:ext cx="1076459" cy="140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4368" y="2463894"/>
            <a:ext cx="1037536" cy="1404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51520" y="1131590"/>
            <a:ext cx="4536504" cy="83099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Češi jsou nespokojeni s vládou Habsburků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touží po národní svobodě → lidé pronásledování policií,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cenzura.</a:t>
            </a:r>
            <a:endParaRPr lang="cs-CZ" sz="12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silují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rovnosti lidí a zrušení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roboty.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htějí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platnou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ústavu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všechny.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804248" y="843558"/>
            <a:ext cx="2037737" cy="60016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ÚSTAVA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listina, v níž jsou zakotveny 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obecně platné zákony dané země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211710"/>
            <a:ext cx="4176464" cy="283154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REVOLUCE 1848     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březen 1848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zástupci pražského obyvatelstva žádají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stejná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práva pro všechny občany, zrušení roboty, zrovnoprávnění češtiny s němčinou a zrušení cenzury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ezi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tím propukají nepokoje ve Vídni → rakouský císař ustupuje →svolává shromáždění zástupců občanů 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vyhlašuje ústavu ( pro Čechy výhody nepřinesla)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erven 1848 – pouliční bouře v Praze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→ panovník poslal proti demonstrujícím ozbrojené vojsko→ Pražané v ulicích staví barikády a bojují za svá práva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lidé zakládají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ozbrojené oddíly = národní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gardy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povstání revolucionářů po šesti dnech potlačeno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  porážce revoluce se Rakousko stává policejním státem.</a:t>
            </a:r>
          </a:p>
          <a:p>
            <a:pPr algn="ctr">
              <a:spcAft>
                <a:spcPts val="3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Císař a jeho vláda má neomezenou moc.</a:t>
            </a: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0272" y="1707654"/>
            <a:ext cx="1980671" cy="133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208" y="3219822"/>
            <a:ext cx="2514524" cy="151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644008" y="4299942"/>
            <a:ext cx="156645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1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Josef Václav Frič</a:t>
            </a:r>
          </a:p>
          <a:p>
            <a:pPr algn="ctr"/>
            <a:r>
              <a:rPr lang="pl-PL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pisovatel, politik, </a:t>
            </a:r>
          </a:p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vůdce povstalců v Paze</a:t>
            </a:r>
            <a:endParaRPr lang="cs-CZ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588224" y="474302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arikáda </a:t>
            </a:r>
            <a:r>
              <a:rPr lang="pl-PL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Karlově ulici (Praha</a:t>
            </a:r>
            <a:r>
              <a:rPr lang="pl-PL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6016" y="2427734"/>
            <a:ext cx="1478880" cy="187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4139952" y="1491630"/>
            <a:ext cx="2802370" cy="76944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CENZURA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kontrola a omezování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sdělování informace  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mluveným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slovem, tiskem nebo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jinými 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formami vyjadřování.</a:t>
            </a:r>
          </a:p>
        </p:txBody>
      </p:sp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248784" y="3075806"/>
            <a:ext cx="1370888" cy="461665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František Josef I.</a:t>
            </a:r>
          </a:p>
          <a:p>
            <a:pPr algn="ctr"/>
            <a:r>
              <a:rPr lang="cs-CZ" sz="1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vláda: 1848 – 1916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56" y="1059582"/>
            <a:ext cx="1152000" cy="2035201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067944" y="3219822"/>
            <a:ext cx="4680520" cy="156196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ZMĚNY PO ROCE 1848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ástup vlády Františka Josefa I.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manželka Alžběta Bavorská - </a:t>
            </a:r>
            <a:r>
              <a:rPr lang="cs-CZ" sz="11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Konec poddanství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jediným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úspěchem revoluce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 1848 bylo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zrušení poddanství a roboty </a:t>
            </a:r>
          </a:p>
          <a:p>
            <a:pPr>
              <a:spcAft>
                <a:spcPts val="3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→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člověk na vesnici se stal svobodným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roce 1848 si lidé mohli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volit své starosty a obecní výbory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635896" y="1282427"/>
            <a:ext cx="5112568" cy="157735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CÍSAŘ FRANTIŠEK JOSEF I.     </a:t>
            </a:r>
          </a:p>
          <a:p>
            <a:pPr>
              <a:spcAft>
                <a:spcPts val="300"/>
              </a:spcAft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doba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vlády: 1848 – 1916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nastoupil na trůn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 konci roku 1848 jako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osmnáctiletý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vládl nejdéle ze všech Habsburků (68 let)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zpočátku vládl sám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(absolutisticky)→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zavedl policejní dozor a sledování podezřelých osob (vlastenců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oporou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císařova absolutismu byl ministr vnitra </a:t>
            </a:r>
            <a:r>
              <a:rPr lang="cs-CZ" sz="11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Alexandr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Bach</a:t>
            </a:r>
          </a:p>
          <a:p>
            <a:pPr>
              <a:spcAft>
                <a:spcPts val="300"/>
              </a:spcAft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 postupem času jejich způsob vlády označován pojmem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Bachův absolutismus</a:t>
            </a:r>
            <a:endParaRPr lang="cs-CZ" sz="11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3856" y="1059582"/>
            <a:ext cx="1512000" cy="2038175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606555" y="3075806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Alžběta Bavorská (</a:t>
            </a:r>
            <a:r>
              <a:rPr lang="cs-CZ" sz="1200" b="1" u="sng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r>
              <a:rPr lang="cs-CZ" sz="1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cs-CZ" sz="1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anželka Františka Josefa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51520" y="3579862"/>
            <a:ext cx="3312368" cy="143885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BACHŮV ABSOLUTISMUS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eexistovala ústava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láda byla volena přímo panovníkem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zrostl vliv církve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enzura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yly zakázány veškeré spolky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vrdý policejní dozor nad obyvatelstvem</a:t>
            </a:r>
          </a:p>
        </p:txBody>
      </p:sp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78.5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99542"/>
            <a:ext cx="1116000" cy="141265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652120" y="4011910"/>
            <a:ext cx="3350533" cy="938719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3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 OBRÁZKY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Kdo je na nich?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akou úlohu tito lidé sehráli při revoluci?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se děje na čtvrtém obrázku?</a:t>
            </a:r>
            <a:endParaRPr lang="cs-CZ" sz="1400" b="1" dirty="0" smtClean="0">
              <a:solidFill>
                <a:srgbClr val="C00000"/>
              </a:solidFill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699542"/>
            <a:ext cx="1008000" cy="178080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355726"/>
            <a:ext cx="2194799" cy="147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24" name="Obrázek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99542"/>
            <a:ext cx="1044000" cy="140731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1" name="TextovéPole 30"/>
          <p:cNvSpPr txBox="1"/>
          <p:nvPr/>
        </p:nvSpPr>
        <p:spPr>
          <a:xfrm>
            <a:off x="1259632" y="1563638"/>
            <a:ext cx="2998704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 situaci v RU před rokem 1848.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67544" y="3579862"/>
            <a:ext cx="3456384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se dělo po revoluci?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 se dále vyvíjela vláda nového císaře?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23528" y="2355726"/>
            <a:ext cx="2998704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Jaký průběh měla revoluce v Praze?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267744" y="4443958"/>
            <a:ext cx="223224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Kdo byl Alexandr Bach?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907704" y="2931790"/>
            <a:ext cx="3816424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Jaké výhody přinesla revoluce lidem z vesnice?</a:t>
            </a: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44" y="1203598"/>
            <a:ext cx="1836000" cy="3358544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2699792" y="1275606"/>
            <a:ext cx="4905290" cy="339590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ALŽBĚTA AMÁLIE EVŽENIE BAVORSKÁ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známá pod přezdívkou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anželka Františka Josefa  - rakouského císaře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(provdána v šestnácti letech)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měla 4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děti: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dcera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Žofie zemřela v pouhých dvou letech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 dcera Gisela a syn Rudolf vychováváni babičkou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nejmladší dcera Marie Valerie – vychovávala ji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byla posedlá svým vzhledem (její pýchou byly vlasy)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ejí váha nikdy nepřesáhla 55 kg – hodně cvičila, držela drastické diety,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nosila přehnaně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utažené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šněrovačky 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veškerý volný čas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věnovala sportu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ikdy si nesedala,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svých pokojích neměla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židle,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při hostinách používala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zvláštní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klekátka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dvora ve Vídni se necítila dobře, nebyla zde spokojena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často cestovala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emřela roku 1898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zavraždil ji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italský anarchista </a:t>
            </a:r>
            <a:r>
              <a:rPr lang="cs-CZ" sz="12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Luigi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Lucheni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probodl ji pilníkem na cestě z hotelu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ženevského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přístavu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12" y="4587974"/>
            <a:ext cx="2405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Alžběta Amálie Evženie </a:t>
            </a: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Bavorská</a:t>
            </a:r>
          </a:p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63782"/>
            <a:ext cx="1671745" cy="219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96136" y="2715766"/>
            <a:ext cx="3066865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Sissi´s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Duke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Maxmilian Joseph in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Bavaria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Charles VI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Franz Joseph I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2715766"/>
            <a:ext cx="1903085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en-US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a) in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1638.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b) in 1837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c) in 1740</a:t>
            </a:r>
            <a:endParaRPr lang="en-US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24128" y="4011910"/>
            <a:ext cx="3114699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cs-CZ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husband</a:t>
            </a:r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Duke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Maxmilian Joseph in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Bavaria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Charles VI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Franz Joseph I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07704" y="4011910"/>
            <a:ext cx="2754728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twelve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sixteen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1059582"/>
            <a:ext cx="5198293" cy="1208023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Empress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Elisabeth </a:t>
            </a:r>
            <a:r>
              <a:rPr lang="cs-CZ" sz="14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Austria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Sissi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1837 in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Munich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fourth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child of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Duke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Maximilian Joseph in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Bavaria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the wife of Franz Joseph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had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70" y="1059582"/>
            <a:ext cx="1655347" cy="2231408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379835" y="3348000"/>
            <a:ext cx="1947969" cy="569387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Empress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Elisabeth </a:t>
            </a:r>
            <a:r>
              <a:rPr lang="cs-CZ" sz="11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Austria</a:t>
            </a:r>
            <a:endParaRPr lang="cs-CZ" sz="11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Empress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Austria</a:t>
            </a:r>
            <a:endParaRPr lang="cs-CZ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Queen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Hungary</a:t>
            </a:r>
            <a:endParaRPr lang="cs-CZ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4011910"/>
            <a:ext cx="500458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</a:rPr>
              <a:t>b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56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699567"/>
              </p:ext>
            </p:extLst>
          </p:nvPr>
        </p:nvGraphicFramePr>
        <p:xfrm>
          <a:off x="179510" y="1131590"/>
          <a:ext cx="7185180" cy="378780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Proč v Praze roku 1848 „vzplála“ revoluce?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Lidé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chtěli národ vymanit z německého vlivu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– chtěli národní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svobodu.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 startAt="2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Bojovali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proti vyhlášení samostatného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českého 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státu.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c)     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Lidem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 nechtělo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pracovat.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d)     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Habsburkové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chtěli za sídlo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Prahu.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Kdo se stal rakouským císařem po roce 1848?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František Josef I.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Josef Jungmann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Alexandr Bach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Josef Václav Frič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 se jmenoval rakouský ministr vnitra,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který po potlačení revoluce v r. 1848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podporoval absolutní vládu císaře?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František Josef 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Josef Václav Frič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Josef Kajetán Tyl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Alexandr Bach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Jak se jmenovala žena Františka Josefa 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I.?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Marie Terezie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Božena Němcová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Alžběta Bavorská (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Sissi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Eliška Přemyslovna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80.9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http://t1.gstatic.com/images?q=tbn:ANd9GcTxqXzKlfx4FrwctxwXd6POtD4WCymAWhbBJCYaYWNLUbHCtYVlLw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www.zskunratice.cz/files/content/1394/title_image/full_b_2008-03-04_142454.jpg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1,3,5)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www.zlate-mince.cz/i/F319.jpg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abicko.avcr.cz/miranda2/export/sitesavcr/data.avcr.cz/abicko/2008/6/05/b_2008-06-06_123046.jpg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abicko.avcr.cz/miranda2/export/sitesavcr/data.avcr.cz/abicko/2008/6/05/b_2008-06-06_123044.jpg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slecna.info/wp-content/uploads/sisi2.jpg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upload.wikimedia.org/wikipedia/commons/f/fd/Erzsebet_kiralyne_photo_1867.jpg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da-DK" sz="1100" dirty="0">
                <a:latin typeface="Times New Roman" pitchFamily="18" charset="0"/>
                <a:cs typeface="Times New Roman" pitchFamily="18" charset="0"/>
                <a:hlinkClick r:id="rId9"/>
              </a:rPr>
              <a:t>http://upload.wikimedia.org/wikipedia/commons/5/5d/Jan_Vil%C3%ADmek_-_</a:t>
            </a:r>
            <a:r>
              <a:rPr lang="da-DK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Franti%C5%A1ek_Palack%C3%BD.jpg</a:t>
            </a: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a-DK" sz="1100" dirty="0" smtClean="0">
                <a:latin typeface="Times New Roman" pitchFamily="18" charset="0"/>
                <a:cs typeface="Times New Roman" pitchFamily="18" charset="0"/>
              </a:rPr>
              <a:t>(slide </a:t>
            </a:r>
            <a:r>
              <a:rPr lang="da-DK" sz="11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11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http://upload.wikimedia.org/wikipedia/commons/2/25/Jan_Vil%C3%ADmek_-_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Josef_Kajet%C3%A1n_Tyl.jpg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(slide2)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www.digital-guide.cz/media/thumbs/digital_guide/selekce_realie/vyznamne_osobnosti/vedci-a-ucenci/josef_jungmann/jungmann_vilimek_jpg_340x267_q85.jpg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1468</Words>
  <Application>Microsoft Office PowerPoint</Application>
  <PresentationFormat>Předvádění na obrazovce (16:9)</PresentationFormat>
  <Paragraphs>230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80.1 Revoluční rok 1848</vt:lpstr>
      <vt:lpstr>80.2 Co už víš?</vt:lpstr>
      <vt:lpstr>80.3 Jaké si řekneme nové termíny a názvy?</vt:lpstr>
      <vt:lpstr>80.4 Co si řekneme nového?</vt:lpstr>
      <vt:lpstr>78.5 Co si pamatujete?</vt:lpstr>
      <vt:lpstr>80.6 Něco navíc pro šikovné</vt:lpstr>
      <vt:lpstr>80.7 CLIL</vt:lpstr>
      <vt:lpstr>80.8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310</cp:revision>
  <dcterms:created xsi:type="dcterms:W3CDTF">2010-10-18T18:21:56Z</dcterms:created>
  <dcterms:modified xsi:type="dcterms:W3CDTF">2013-04-19T17:17:13Z</dcterms:modified>
</cp:coreProperties>
</file>