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C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4660"/>
  </p:normalViewPr>
  <p:slideViewPr>
    <p:cSldViewPr>
      <p:cViewPr>
        <p:scale>
          <a:sx n="90" d="100"/>
          <a:sy n="90" d="100"/>
        </p:scale>
        <p:origin x="-816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graphy.com/imported/images/Biography/Images/Profiles/L/Leopold-II-9379672-1-402.jpg" TargetMode="External"/><Relationship Id="rId3" Type="http://schemas.openxmlformats.org/officeDocument/2006/relationships/hyperlink" Target="http://www.panovnici.estranky.cz/img/picture/262/Marie-Terezie.jpg" TargetMode="External"/><Relationship Id="rId7" Type="http://schemas.openxmlformats.org/officeDocument/2006/relationships/hyperlink" Target="http://upload.wikimedia.org/wikipedia/commons/a/a7/Franz_I_Stephan.jpg" TargetMode="External"/><Relationship Id="rId12" Type="http://schemas.openxmlformats.org/officeDocument/2006/relationships/hyperlink" Target="http://upload.wikimedia.org/wikipedia/commons/3/3e/Kaiserin_Maria_Theresia_%28HRR%29.jpg" TargetMode="External"/><Relationship Id="rId2" Type="http://schemas.openxmlformats.org/officeDocument/2006/relationships/hyperlink" Target="http://upload.wikimedia.org/wikipedia/commons/4/41/Maria_Theresia1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d05.jxs.cz/544/462/2ccb79fd32_81020428_o2.jpg" TargetMode="External"/><Relationship Id="rId11" Type="http://schemas.openxmlformats.org/officeDocument/2006/relationships/hyperlink" Target="http://www.terezin-malapevnost.estranky.cz/img/original/11/terezin_aeropostcard_zero.jpg" TargetMode="External"/><Relationship Id="rId5" Type="http://schemas.openxmlformats.org/officeDocument/2006/relationships/hyperlink" Target="http://upload.wikimedia.org/wikipedia/commons/6/66/Marie_Antoinette_Young2.jpg" TargetMode="External"/><Relationship Id="rId10" Type="http://schemas.openxmlformats.org/officeDocument/2006/relationships/hyperlink" Target="http://www.doubravnik.cz/pics/robota.jpg" TargetMode="External"/><Relationship Id="rId4" Type="http://schemas.openxmlformats.org/officeDocument/2006/relationships/hyperlink" Target="http://www.panovnici.estranky.cz/img/picture/281/Josef-II..jpg" TargetMode="External"/><Relationship Id="rId9" Type="http://schemas.openxmlformats.org/officeDocument/2006/relationships/hyperlink" Target="http://zstrebivlice.blog.cz/0602/referat-8-trida-vnitrni-promena-habsburske-monarch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1463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78.1 Marie Terezie a Josef II.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03598"/>
            <a:ext cx="3564000" cy="308151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000" y="1188000"/>
            <a:ext cx="2077560" cy="3132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123728" y="4011910"/>
            <a:ext cx="1635384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Marie Terezie s rodinou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416000" y="4068000"/>
            <a:ext cx="1032654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Marie Terezie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"/>
          <a:stretch/>
        </p:blipFill>
        <p:spPr bwMode="auto">
          <a:xfrm>
            <a:off x="4283968" y="1203598"/>
            <a:ext cx="1499409" cy="3096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130431" y="4011910"/>
            <a:ext cx="668774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Josef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78.10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36280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Absolutismus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, monarchie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Marie Terezie, Josef II.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dobu/vládu Marie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Terezie </a:t>
                      </a:r>
                    </a:p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 Josefa II.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/>
          <p:cNvSpPr txBox="1"/>
          <p:nvPr/>
        </p:nvSpPr>
        <p:spPr>
          <a:xfrm>
            <a:off x="7452000" y="4536000"/>
            <a:ext cx="1172117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František II.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1792 – 1806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040000" y="4515966"/>
            <a:ext cx="1172117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Leopold II.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1790 – 1792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052000" y="4248000"/>
            <a:ext cx="1693091" cy="55399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František Štěpán Lotrinský</a:t>
            </a:r>
          </a:p>
          <a:p>
            <a:pPr algn="ctr"/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anžel Marie Terezie</a:t>
            </a:r>
          </a:p>
          <a:p>
            <a:pPr algn="ctr"/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tec Josefa II.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2412000"/>
            <a:ext cx="1268296" cy="60016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cs-CZ" sz="1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Karel VI</a:t>
            </a:r>
            <a:r>
              <a:rPr lang="cs-CZ" sz="1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(otec M. Terezie)</a:t>
            </a:r>
            <a:endParaRPr lang="cs-CZ" sz="1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vláda: 1711 – </a:t>
            </a:r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1740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78.2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582"/>
            <a:ext cx="936000" cy="136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060000"/>
            <a:ext cx="1404216" cy="17280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1152000"/>
            <a:ext cx="4261103" cy="60016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PRAGMATICKÁ SANKCE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Roku 1713 vydal Karel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(otec Marie Terezie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1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dokument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zajišťující dědičnost královského titulu i pro ženské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potomky</a:t>
            </a:r>
            <a:endParaRPr lang="cs-CZ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44000"/>
            <a:ext cx="156502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00" y="1944000"/>
            <a:ext cx="1566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Šipka doleva 9"/>
          <p:cNvSpPr/>
          <p:nvPr/>
        </p:nvSpPr>
        <p:spPr>
          <a:xfrm rot="10800000">
            <a:off x="1440000" y="2052000"/>
            <a:ext cx="108012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 rot="10800000">
            <a:off x="4464000" y="2052000"/>
            <a:ext cx="108012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916000" y="3384000"/>
            <a:ext cx="1172116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Marie Terezie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1740 – 1780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940000" y="3384000"/>
            <a:ext cx="1326004" cy="4001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Josef II. Habsburský</a:t>
            </a:r>
          </a:p>
          <a:p>
            <a:pPr algn="ctr"/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1780 – 1790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7894"/>
            <a:ext cx="1044000" cy="1044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4" name="Obrázek 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888000"/>
            <a:ext cx="1044000" cy="1044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cxnSp>
        <p:nvCxnSpPr>
          <p:cNvPr id="20" name="Přímá spojnice se šipkou 19"/>
          <p:cNvCxnSpPr/>
          <p:nvPr/>
        </p:nvCxnSpPr>
        <p:spPr>
          <a:xfrm flipH="1">
            <a:off x="5004048" y="3363838"/>
            <a:ext cx="576064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220072" y="4155926"/>
            <a:ext cx="100811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1642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78.3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8000" y="1059582"/>
            <a:ext cx="4655442" cy="178510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ABSOLUTISMUS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myšlenkový proud 18. století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řevrat v myšlení lidí </a:t>
            </a: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snaha vysvětlit si vše logicky, „věk rozumu a vědy“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še rozumově vysvětlit, odvrat od náboženství</a:t>
            </a:r>
          </a:p>
          <a:p>
            <a:endParaRPr lang="cs-CZ" sz="11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OSVÍCENSKÝ ABSOLUTISMUS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působ vlády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osvícenský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monarcha o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mezuje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vliv církve i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šlechty 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stát vedou především úředníci s  panovníkem v čele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úplná vláda jednoho panovníka, který řídí zemi 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vydává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REFORMY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23928" y="2931790"/>
            <a:ext cx="2425664" cy="60016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REFORMA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zákon, jehož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hlavním cílem je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zlepšit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životní podmínky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poddaných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24128" y="3723878"/>
            <a:ext cx="2983509" cy="127727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ROBOTA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povinná práce na polích šlechticů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neplacená práce nevolníků</a:t>
            </a:r>
          </a:p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NEVOLNÍK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člověk, který se nesměl bez souhlasu vrchnosti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svobodně stěhovat, vdávat/ženit, dát děti studovat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patřil k panské půdě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96000"/>
            <a:ext cx="2934464" cy="1764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3276000" y="4284000"/>
            <a:ext cx="2185214" cy="600164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ísař Josef II. cestoval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inkognito </a:t>
            </a:r>
            <a:endParaRPr lang="cs-CZ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své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monarchii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jako </a:t>
            </a:r>
            <a:endParaRPr lang="cs-CZ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„hrabě Falkenštejn“.</a:t>
            </a:r>
            <a:endParaRPr lang="cs-CZ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1044000"/>
            <a:ext cx="2052000" cy="2374451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78.4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059582"/>
            <a:ext cx="2160000" cy="19872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12000" y="1044000"/>
            <a:ext cx="4451860" cy="203132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sz="1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Marie </a:t>
            </a:r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Terezie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(Matka dvou císařů) </a:t>
            </a:r>
            <a:endParaRPr lang="cs-CZ" sz="1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doba vlády: 1740 - </a:t>
            </a:r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1780</a:t>
            </a:r>
            <a:endParaRPr lang="cs-CZ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ediná žena na českém trůnu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dcera Karla VI.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nížila robotu </a:t>
            </a:r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 pouhé tři dny za týden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echala zpracovat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mapy zemí a sečíst obyvatelstvo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aňová reforma </a:t>
            </a:r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daně byly do této doby vybírány odhadem, </a:t>
            </a:r>
          </a:p>
          <a:p>
            <a:r>
              <a:rPr lang="cs-CZ" sz="1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šlechtici uváděli  lživé informace o počtech obyvatel a velikostech </a:t>
            </a:r>
          </a:p>
          <a:p>
            <a:r>
              <a:rPr lang="cs-CZ" sz="1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pozemků  →  odváděli menší daně → díky mapám a sčítání obyvatel</a:t>
            </a:r>
          </a:p>
          <a:p>
            <a:r>
              <a:rPr lang="cs-CZ" sz="1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lidé nemohli podvádět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ovinná školní docházka </a:t>
            </a: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do 12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000" y="756000"/>
            <a:ext cx="1764000" cy="2741967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40000" y="3564000"/>
            <a:ext cx="2233304" cy="135421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lvl="0"/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Josef  II.</a:t>
            </a:r>
            <a:endParaRPr lang="cs-CZ" sz="1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doba vlády: </a:t>
            </a:r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1780 </a:t>
            </a:r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1790</a:t>
            </a:r>
            <a:endParaRPr lang="cs-CZ" sz="1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yn Marie Terezie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vydal dvě důležité reformy</a:t>
            </a:r>
          </a:p>
          <a:p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Toleranční patent</a:t>
            </a:r>
          </a:p>
          <a:p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→ Patent o zrušení nevolnictví</a:t>
            </a:r>
          </a:p>
          <a:p>
            <a:endParaRPr lang="cs-CZ" sz="11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956652" y="3276000"/>
            <a:ext cx="848122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latin typeface="Times New Roman" pitchFamily="18" charset="0"/>
                <a:cs typeface="Times New Roman" pitchFamily="18" charset="0"/>
              </a:rPr>
              <a:t>Josef II.</a:t>
            </a:r>
            <a:r>
              <a:rPr lang="pl-PL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368000" y="2844000"/>
            <a:ext cx="1032654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latin typeface="Times New Roman" pitchFamily="18" charset="0"/>
                <a:cs typeface="Times New Roman" pitchFamily="18" charset="0"/>
              </a:rPr>
              <a:t>Marie Terezie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115616" y="3939902"/>
            <a:ext cx="3619902" cy="76944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Patent o zrušení nevolnictví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(1781)</a:t>
            </a:r>
            <a:endParaRPr lang="cs-CZ" sz="11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konec nevolnictví → lidé se mohli svobodně stěhovat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robota zrušena nebyla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robotní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povinnost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trvá 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(volné stěhování, studium, sňatky)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275856" y="3219822"/>
            <a:ext cx="3139001" cy="43088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Toleranční patent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listina, která povoluje i jiné než katolické vyznání</a:t>
            </a:r>
            <a:endParaRPr lang="cs-CZ" sz="11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78.5 Co si pamatujete?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56162852"/>
              </p:ext>
            </p:extLst>
          </p:nvPr>
        </p:nvGraphicFramePr>
        <p:xfrm>
          <a:off x="251520" y="1275606"/>
          <a:ext cx="5220099" cy="2103832"/>
        </p:xfrm>
        <a:graphic>
          <a:graphicData uri="http://schemas.openxmlformats.org/drawingml/2006/table">
            <a:tbl>
              <a:tblPr firstRow="1" firstCol="1" bandRow="1"/>
              <a:tblGrid>
                <a:gridCol w="376964"/>
                <a:gridCol w="225322"/>
                <a:gridCol w="334985"/>
                <a:gridCol w="337555"/>
                <a:gridCol w="337555"/>
                <a:gridCol w="338411"/>
                <a:gridCol w="338411"/>
                <a:gridCol w="338411"/>
                <a:gridCol w="338411"/>
                <a:gridCol w="338411"/>
                <a:gridCol w="338411"/>
                <a:gridCol w="328130"/>
                <a:gridCol w="338411"/>
                <a:gridCol w="317850"/>
                <a:gridCol w="328130"/>
                <a:gridCol w="264731"/>
              </a:tblGrid>
              <a:tr h="26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25760"/>
              </p:ext>
            </p:extLst>
          </p:nvPr>
        </p:nvGraphicFramePr>
        <p:xfrm>
          <a:off x="5351220" y="3579862"/>
          <a:ext cx="3594525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258358"/>
                <a:gridCol w="162560"/>
                <a:gridCol w="162560"/>
                <a:gridCol w="231619"/>
                <a:gridCol w="231619"/>
                <a:gridCol w="231619"/>
                <a:gridCol w="231619"/>
                <a:gridCol w="231619"/>
                <a:gridCol w="231619"/>
                <a:gridCol w="231619"/>
                <a:gridCol w="231619"/>
                <a:gridCol w="231619"/>
                <a:gridCol w="231619"/>
                <a:gridCol w="231619"/>
                <a:gridCol w="231619"/>
                <a:gridCol w="231619"/>
              </a:tblGrid>
              <a:tr h="16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Š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Č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Š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79512" y="3507854"/>
            <a:ext cx="4968552" cy="1446550"/>
          </a:xfrm>
          <a:prstGeom prst="rect">
            <a:avLst/>
          </a:prstGeom>
          <a:solidFill>
            <a:srgbClr val="CCFFCC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1.   Kolik let trvala povinná školní docházka za vlády Marie Terezie?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2.   Patent, kterým Josef II. povolil i jiné náboženství než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katolické.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3.   Jméno panovníka, který vydal „Patent o zrušení nevolnictví“.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4.   Povinná práce pro vrchnost je …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5.   Jak se říkalo lidem, kteří byli připoutáni k půdě a nesměli se svobodně stěhovat?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6.   Druhé jméno manžela Marie Terezie.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7.   V jakém příbuzenském stavu byl Karel VI. k Marii Terezii?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8.   Jméno matky Josefa II.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7534"/>
            <a:ext cx="2196000" cy="2333484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 useBgFill="1">
        <p:nvSpPr>
          <p:cNvPr id="11" name="TextovéPole 10"/>
          <p:cNvSpPr txBox="1"/>
          <p:nvPr/>
        </p:nvSpPr>
        <p:spPr>
          <a:xfrm>
            <a:off x="6469602" y="3003798"/>
            <a:ext cx="2502609" cy="507831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r>
              <a:rPr lang="cs-CZ" sz="1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Marie  Antoinetta</a:t>
            </a:r>
            <a:endParaRPr lang="cs-CZ" sz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edna z dcer Marie Terezie</a:t>
            </a:r>
          </a:p>
          <a:p>
            <a:pPr algn="ctr"/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anželka francouzského krále Ludvíka XVI</a:t>
            </a:r>
            <a:r>
              <a:rPr lang="cs-CZ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03848" y="915566"/>
            <a:ext cx="3085525" cy="30777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Zjistíš, kolik měla Marie Terezie dětí?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78.6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720000"/>
            <a:ext cx="2674048" cy="183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80000" y="1260000"/>
            <a:ext cx="5891869" cy="16004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Pevnost 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Terezín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byla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založena roku 1780 Josefem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1782 byla prohlášena svobodným královským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městem 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méno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městu císař udělil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počest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své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matky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císařovny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Marie Terezie 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1790 byla pevnost schopna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obrany →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účelem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pevnosti bylo chránit přístupové cesty,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kterými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během prusko-rakouských válek v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století postupovala nepřátelská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vojska 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své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obranné vojenské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poslání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však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pevnost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nikdy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aktivně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neplnila 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její existence postačila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odstrašení pruského útočníka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75806"/>
            <a:ext cx="2438400" cy="180441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3491880" y="3435846"/>
            <a:ext cx="4798045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pevnost má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tvar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osmiúhelníku 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celková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délka pevnostního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(silného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m)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činí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3770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metrů 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opevnění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Terezína obsahovalo celkem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hradebních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článků,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ve kterých se nacházelo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136 podzemních prostor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vzájemně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spojených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systémem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podzemních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chodeb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dosahujícího celkové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délky 29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km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78.7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44208" y="2715766"/>
            <a:ext cx="2616165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Maria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Theresa´s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Joseph II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b) Charles VI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c)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Marie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91880" y="2715766"/>
            <a:ext cx="2538772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28600" indent="-228600">
              <a:spcAft>
                <a:spcPts val="600"/>
              </a:spcAft>
              <a:buAutoNum type="arabicPeriod"/>
            </a:pP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Maria Theresa b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orn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a) in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1638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b) in 1717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c) in 1740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24128" y="4011910"/>
            <a:ext cx="3190040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eldest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Maria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Theresa?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Joseph II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b) Charles VI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c) Marie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07704" y="4011910"/>
            <a:ext cx="3440109" cy="90794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Maria Theresa </a:t>
            </a:r>
            <a:r>
              <a:rPr lang="cs-CZ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have?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b)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twelve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c)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sixteen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59832" y="1059582"/>
            <a:ext cx="5198293" cy="1461939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Archduchess</a:t>
            </a:r>
            <a:r>
              <a:rPr lang="cs-CZ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Austria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Maria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heresa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1717 in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eldest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aughter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Emperor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Charles VI.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Maria had 16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Josef II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the eldest son of Empress Maria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Theresa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sister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daughter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Maria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Marie Antoinette.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9582"/>
            <a:ext cx="1800000" cy="223140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468000" y="3348000"/>
            <a:ext cx="1771639" cy="56938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Maria Theresa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Queen </a:t>
            </a:r>
            <a:r>
              <a:rPr lang="en-US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Hungary and </a:t>
            </a:r>
            <a:r>
              <a:rPr lang="en-US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Croatia</a:t>
            </a:r>
            <a:endParaRPr lang="cs-CZ" sz="1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Archduchess </a:t>
            </a:r>
            <a:r>
              <a:rPr lang="en-US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Austria</a:t>
            </a:r>
            <a:endParaRPr lang="cs-CZ" sz="1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4011910"/>
            <a:ext cx="500458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78.8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93502"/>
              </p:ext>
            </p:extLst>
          </p:nvPr>
        </p:nvGraphicFramePr>
        <p:xfrm>
          <a:off x="179510" y="1131590"/>
          <a:ext cx="7185180" cy="363540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jakém roce nastoupila na český trůn Marie Terezie?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1850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1780</a:t>
                      </a: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Lidé za vlády Marie Terezie a Josefa II. 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museli robotovat: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dva dny v týdnu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tři dny v týdnu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pět dní v týdnu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celý týden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 se jmenoval zákon, díky kterému se mohla Marie Terezie  stát po smrti otce jedinou českou královnou?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Patent o zrušení nevolnictví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Pragmatická sankce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Patent toleranční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daňová reforma</a:t>
                      </a: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Zákonem Josefa II. byl/a: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povinná školní docházka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sčítání lidu a matrika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Patent o zrušení nevolnictví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daňová reforma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upload.wikimedia.org/wikipedia/commons/4/41/Maria_Theresia11.jpg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			slide1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www.panovnici.estranky.cz/img/picture/262/Marie-Terezie.jpg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2,4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http://www.panovnici.estranky.cz/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  <a:hlinkClick r:id="rId4"/>
              </a:rPr>
              <a:t>img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  <a:hlinkClick r:id="rId4"/>
              </a:rPr>
              <a:t>picture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/281/Josef-II..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2,4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upload.wikimedia.org/wikipedia/commons/6/66/Marie_Antoinette_Young2.jpg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nd05.jxs.cz/544/462/2ccb79fd32_81020428_o2.jpg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upload.wikimedia.org/wikipedia/commons/a/a7/Franz_I_Stephan.jpg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www.biography.com/imported/images/Biography/Images/Profiles/L/Leopold-II-9379672-1-402.jpg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zstrebivlice.blog.cz/0602/referat-8-trida-vnitrni-promena-habsburske-monarchie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www.doubravnik.cz/pics/robota.jpg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www.terezin-malapevnost.estranky.cz/img/original/11/terezin_aeropostcard_zero.jpg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http://upload.wikimedia.org/wikipedia/commons/3/3e/Kaiserin_Maria_Theresia_%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28HRR%29.jpg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1323</Words>
  <Application>Microsoft Office PowerPoint</Application>
  <PresentationFormat>Předvádění na obrazovce (16:9)</PresentationFormat>
  <Paragraphs>486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78.1 Marie Terezie a Josef II.</vt:lpstr>
      <vt:lpstr>78.2 Co už víš? </vt:lpstr>
      <vt:lpstr>78.3 Jaké si řekneme nové termíny a názvy?</vt:lpstr>
      <vt:lpstr>78.4 Co si řekneme nového?</vt:lpstr>
      <vt:lpstr>78.5 Co si pamatujete?</vt:lpstr>
      <vt:lpstr>78.6 Něco navíc pro šikovné</vt:lpstr>
      <vt:lpstr>78.7 CLIL</vt:lpstr>
      <vt:lpstr>78.8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240</cp:revision>
  <dcterms:created xsi:type="dcterms:W3CDTF">2010-10-18T18:21:56Z</dcterms:created>
  <dcterms:modified xsi:type="dcterms:W3CDTF">2013-01-29T19:17:32Z</dcterms:modified>
</cp:coreProperties>
</file>