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9" r:id="rId3"/>
    <p:sldId id="259" r:id="rId4"/>
    <p:sldId id="267" r:id="rId5"/>
    <p:sldId id="260" r:id="rId6"/>
    <p:sldId id="261" r:id="rId7"/>
    <p:sldId id="262" r:id="rId8"/>
    <p:sldId id="268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8000"/>
    <a:srgbClr val="00B050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0" y="-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>
                <a:solidFill>
                  <a:prstClr val="black"/>
                </a:solidFill>
              </a:rPr>
              <a:pPr/>
              <a:t>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Elektronická učebnice - Základní škola Děčín VI, Na Stráni 879/2, příspěvková organizace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4.jp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eg"/><Relationship Id="rId9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ska-konference.cz/obecna-porada/img/jan-amos-komensky-portret.jpg" TargetMode="External"/><Relationship Id="rId3" Type="http://schemas.openxmlformats.org/officeDocument/2006/relationships/hyperlink" Target="http://www.katakomby.cz/media/4490/jhs.png" TargetMode="External"/><Relationship Id="rId7" Type="http://schemas.openxmlformats.org/officeDocument/2006/relationships/hyperlink" Target="http://www.nkp.cz/fotogalerie_all/virtualni_prohlidka/obrazy/06_barokni_sal.jpg" TargetMode="External"/><Relationship Id="rId12" Type="http://schemas.openxmlformats.org/officeDocument/2006/relationships/hyperlink" Target="http://www.zdarns.cz/obrazky/zelena-hora-4.jpg" TargetMode="External"/><Relationship Id="rId2" Type="http://schemas.openxmlformats.org/officeDocument/2006/relationships/hyperlink" Target="http://upload.wikimedia.org/wikipedia/commons/c/ce/Johan_amos_comenius_1592-167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jesuit.cz/images/osobnosti/loyola.jpg" TargetMode="External"/><Relationship Id="rId11" Type="http://schemas.openxmlformats.org/officeDocument/2006/relationships/hyperlink" Target="http://www.komenskeho66.cz/materialy/dejepis/8%20jan%20blazej%20santini%20pudorys%20kostela%20na%20Zelene%20hore.jpg" TargetMode="External"/><Relationship Id="rId5" Type="http://schemas.openxmlformats.org/officeDocument/2006/relationships/hyperlink" Target="http://www.mjakub.cz/obrazky/f333_01.jpg" TargetMode="External"/><Relationship Id="rId10" Type="http://schemas.openxmlformats.org/officeDocument/2006/relationships/hyperlink" Target="http://www.maturita-strucne.wz.cz/images/Obdobi/baroko.png" TargetMode="External"/><Relationship Id="rId4" Type="http://schemas.openxmlformats.org/officeDocument/2006/relationships/hyperlink" Target="http://www.mjakub.cz/obrazky/f321_f256_image005.jpg" TargetMode="External"/><Relationship Id="rId9" Type="http://schemas.openxmlformats.org/officeDocument/2006/relationships/hyperlink" Target="http://www.bedekr.cz/files/imagecache/CLANKY/old/obr_258_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9525" y="483518"/>
            <a:ext cx="5726183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77.1  Jan Amos Komenský a doba temna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Alena Horová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281" y="4536000"/>
            <a:ext cx="3029719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7534"/>
            <a:ext cx="1905000" cy="21336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14" name="TextovéPole 13"/>
          <p:cNvSpPr txBox="1"/>
          <p:nvPr/>
        </p:nvSpPr>
        <p:spPr>
          <a:xfrm>
            <a:off x="6944127" y="2340000"/>
            <a:ext cx="1713931" cy="430887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r>
              <a:rPr lang="cs-CZ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Ignác z </a:t>
            </a:r>
            <a:r>
              <a:rPr lang="cs-CZ" sz="11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Loyoly</a:t>
            </a:r>
            <a:endParaRPr lang="cs-CZ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akladatel </a:t>
            </a:r>
            <a:r>
              <a:rPr lang="cs-CZ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jezuitského</a:t>
            </a:r>
            <a:r>
              <a:rPr lang="cs-CZ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řádu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2988000"/>
            <a:ext cx="1152000" cy="1152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16" name="TextovéPole 15"/>
          <p:cNvSpPr txBox="1"/>
          <p:nvPr/>
        </p:nvSpPr>
        <p:spPr>
          <a:xfrm>
            <a:off x="7308000" y="4176000"/>
            <a:ext cx="1048685" cy="261610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r>
              <a:rPr lang="cs-CZ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ezuitský znak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000" y="1080000"/>
            <a:ext cx="2376000" cy="3117314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1692000" y="3924000"/>
            <a:ext cx="1567609" cy="276999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Jan Amos Komenský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00" y="1944000"/>
            <a:ext cx="2545923" cy="1836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19" name="TextovéPole 18"/>
          <p:cNvSpPr txBox="1"/>
          <p:nvPr/>
        </p:nvSpPr>
        <p:spPr>
          <a:xfrm>
            <a:off x="4170323" y="3816000"/>
            <a:ext cx="2202847" cy="600164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arokní </a:t>
            </a:r>
            <a:r>
              <a:rPr lang="cs-CZ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knihovní sál</a:t>
            </a:r>
          </a:p>
          <a:p>
            <a:pPr algn="ctr"/>
            <a:r>
              <a:rPr lang="cs-CZ" sz="1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Národní</a:t>
            </a:r>
            <a:r>
              <a:rPr lang="cs-CZ" sz="1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knihovna</a:t>
            </a:r>
            <a:r>
              <a:rPr lang="cs-CZ" sz="1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Klementinum</a:t>
            </a:r>
          </a:p>
          <a:p>
            <a:pPr algn="ctr"/>
            <a:r>
              <a:rPr lang="cs-CZ" sz="1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aložena r.1556 </a:t>
            </a:r>
            <a:r>
              <a:rPr lang="cs-CZ" sz="1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jako</a:t>
            </a:r>
            <a:r>
              <a:rPr lang="cs-CZ" sz="1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jezuitská</a:t>
            </a:r>
            <a:r>
              <a:rPr lang="cs-CZ" sz="1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kolej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77.10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663002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Alena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Horová</a:t>
                      </a:r>
                      <a:endParaRPr lang="cs-CZ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4.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Jan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Amos Komenský, jezuité, doba temna, rekatolizace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dobu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J. A. Komenského </a:t>
                      </a:r>
                    </a:p>
                    <a:p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tzv. dobu temna.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4644000" y="2088000"/>
            <a:ext cx="3023585" cy="938719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1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Ferdinand II.</a:t>
            </a:r>
          </a:p>
          <a:p>
            <a:pPr algn="ctr"/>
            <a:r>
              <a:rPr lang="cs-CZ" sz="1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vláda: 1619 – </a:t>
            </a:r>
            <a:r>
              <a:rPr lang="cs-CZ" sz="1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1637</a:t>
            </a:r>
          </a:p>
          <a:p>
            <a:pPr marL="171450" indent="-171450" algn="ctr">
              <a:buFont typeface="Wingdings" pitchFamily="2" charset="2"/>
              <a:buChar char="Ø"/>
            </a:pPr>
            <a:r>
              <a:rPr lang="cs-CZ" sz="11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1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otlačil stavovské povstání v bitvě na Bílé hoře</a:t>
            </a:r>
          </a:p>
          <a:p>
            <a:pPr marL="171450" indent="-171450" algn="ctr">
              <a:buFont typeface="Wingdings" pitchFamily="2" charset="2"/>
              <a:buChar char="Ø"/>
            </a:pPr>
            <a:r>
              <a:rPr lang="cs-CZ" sz="11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r. 1627 uzákonil jako jediné vyznání katolické </a:t>
            </a:r>
          </a:p>
          <a:p>
            <a:pPr marL="171450" indent="-171450" algn="ctr">
              <a:buFont typeface="Wingdings" pitchFamily="2" charset="2"/>
              <a:buChar char="Ø"/>
            </a:pPr>
            <a:r>
              <a:rPr lang="cs-CZ" sz="11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Habsburkové se snaží o pokatoličtění </a:t>
            </a:r>
            <a:r>
              <a:rPr lang="cs-CZ" sz="11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národa </a:t>
            </a:r>
            <a:r>
              <a:rPr lang="cs-CZ" sz="11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11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2313454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77.2  Co už víš?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936000" y="1131590"/>
            <a:ext cx="1869423" cy="861774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cs-CZ" sz="1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ediný habsburský panovník, </a:t>
            </a:r>
          </a:p>
          <a:p>
            <a:r>
              <a:rPr lang="cs-CZ" sz="1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sídlil v Praze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Habsburkové se snaží </a:t>
            </a:r>
          </a:p>
          <a:p>
            <a:r>
              <a:rPr lang="cs-CZ" sz="1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o pokatoličtění čes. národa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vladaření se příliš nevěnoval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912000" y="1728000"/>
            <a:ext cx="1691490" cy="646331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9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Fridrich Falcký</a:t>
            </a:r>
          </a:p>
          <a:p>
            <a:pPr algn="ctr"/>
            <a:r>
              <a:rPr lang="cs-CZ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(zimní král)</a:t>
            </a:r>
          </a:p>
          <a:p>
            <a:pPr algn="ctr"/>
            <a:r>
              <a:rPr lang="cs-CZ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vláda: 1619 – 1620</a:t>
            </a:r>
          </a:p>
          <a:p>
            <a:pPr algn="ctr"/>
            <a:r>
              <a:rPr lang="cs-CZ" sz="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Dosazen nespokojenými stavy!</a:t>
            </a:r>
            <a:endParaRPr lang="cs-CZ" sz="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2088000"/>
            <a:ext cx="1268296" cy="430887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1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Rudolf </a:t>
            </a:r>
            <a:r>
              <a:rPr lang="cs-CZ" sz="11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</a:p>
          <a:p>
            <a:pPr algn="ctr"/>
            <a:r>
              <a:rPr lang="cs-CZ" sz="1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vláda: 1576 – </a:t>
            </a:r>
            <a:r>
              <a:rPr lang="cs-CZ" sz="1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1611</a:t>
            </a:r>
            <a:endParaRPr lang="cs-CZ" sz="1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" y="1080000"/>
            <a:ext cx="70167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000" y="1059581"/>
            <a:ext cx="742607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628000" y="2160000"/>
            <a:ext cx="1268296" cy="430887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1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Matyáš II.</a:t>
            </a:r>
          </a:p>
          <a:p>
            <a:pPr algn="ctr"/>
            <a:r>
              <a:rPr lang="cs-CZ" sz="1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vláda: 1611 – 1619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0" y="1296000"/>
            <a:ext cx="576000" cy="864000"/>
          </a:xfrm>
          <a:prstGeom prst="rect">
            <a:avLst/>
          </a:prstGeom>
          <a:ln w="31750">
            <a:solidFill>
              <a:srgbClr val="002060"/>
            </a:solidFill>
          </a:ln>
        </p:spPr>
      </p:pic>
      <p:sp>
        <p:nvSpPr>
          <p:cNvPr id="23" name="TextovéPole 22"/>
          <p:cNvSpPr txBox="1"/>
          <p:nvPr/>
        </p:nvSpPr>
        <p:spPr>
          <a:xfrm>
            <a:off x="7727910" y="1008000"/>
            <a:ext cx="1268296" cy="430887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1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Leopold I.</a:t>
            </a:r>
          </a:p>
          <a:p>
            <a:pPr algn="ctr"/>
            <a:r>
              <a:rPr lang="cs-CZ" sz="11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vláda: 1657 – 1705</a:t>
            </a:r>
          </a:p>
        </p:txBody>
      </p:sp>
      <p:sp>
        <p:nvSpPr>
          <p:cNvPr id="38" name="Šipka doleva 37"/>
          <p:cNvSpPr/>
          <p:nvPr/>
        </p:nvSpPr>
        <p:spPr>
          <a:xfrm rot="10800000">
            <a:off x="3780000" y="1080000"/>
            <a:ext cx="720000" cy="7200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0" name="Šipka doleva 39"/>
          <p:cNvSpPr/>
          <p:nvPr/>
        </p:nvSpPr>
        <p:spPr>
          <a:xfrm rot="10800000">
            <a:off x="5688000" y="1080000"/>
            <a:ext cx="1944000" cy="7200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0" y="1059580"/>
            <a:ext cx="936000" cy="135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Přímá spojnice se šipkou 17"/>
          <p:cNvCxnSpPr/>
          <p:nvPr/>
        </p:nvCxnSpPr>
        <p:spPr>
          <a:xfrm>
            <a:off x="5616000" y="1260000"/>
            <a:ext cx="936104" cy="14401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Nadpis 1"/>
          <p:cNvSpPr txBox="1">
            <a:spLocks/>
          </p:cNvSpPr>
          <p:nvPr/>
        </p:nvSpPr>
        <p:spPr>
          <a:xfrm>
            <a:off x="0" y="4743390"/>
            <a:ext cx="6093591" cy="40011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Doba, ve které Jan Amos Komenský žil (1592 – 1670)</a:t>
            </a:r>
            <a:endParaRPr lang="cs-CZ" sz="2000" b="1" u="sng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" y="1080004"/>
            <a:ext cx="1800000" cy="7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ovéPole 36"/>
          <p:cNvSpPr txBox="1"/>
          <p:nvPr/>
        </p:nvSpPr>
        <p:spPr>
          <a:xfrm>
            <a:off x="179512" y="3168000"/>
            <a:ext cx="5256584" cy="1184940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STAVOVSKÉ POVSTÁNÍ</a:t>
            </a: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Stavy jsou nespokojeny a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r. 1618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vnikají na Pražský hrad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DEFENESTRACE</a:t>
            </a:r>
          </a:p>
          <a:p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vyhození z oken místodržících  Martinice, Slavaty a jejich písaře Fabricia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</a:t>
            </a:r>
          </a:p>
          <a:p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r. 1619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zemský sněm v Praze svrhl Ferdinanda II.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dosadil </a:t>
            </a:r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Fridricha Falckého.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povstání potlačeno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bitvě na Bílé hoře r. 1620 </a:t>
            </a: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27 českých pánů /</a:t>
            </a:r>
            <a:r>
              <a:rPr lang="cs-CZ" sz="11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vůdců povstání/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popraveno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(21. 6. 1621 v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raze na </a:t>
            </a:r>
            <a:r>
              <a:rPr lang="cs-CZ" sz="11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Starom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ám.)</a:t>
            </a:r>
            <a:endParaRPr lang="cs-CZ" sz="1100" b="1" u="sng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5868144" y="3291830"/>
            <a:ext cx="2880320" cy="1354217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100" b="1" u="sng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TŘICETILETÁ VÁLKA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1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oj katolíků x lidem jiného vyznání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začala stavovským povstáním r. 1618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1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ončí r.1648 </a:t>
            </a:r>
          </a:p>
          <a:p>
            <a:r>
              <a:rPr lang="cs-CZ" sz="11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→ uzavřen </a:t>
            </a:r>
            <a:r>
              <a:rPr lang="cs-CZ" sz="11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Vestfálský mír  </a:t>
            </a:r>
            <a:r>
              <a:rPr lang="cs-CZ" sz="11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= smlouva potvrzující pozici Habsburků na českém trůně, posiluje centralizaci jejich území a </a:t>
            </a:r>
            <a:r>
              <a:rPr lang="cs-CZ" sz="11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rekatolizaci</a:t>
            </a:r>
            <a:endParaRPr lang="cs-CZ" sz="11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55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716428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77.3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8000" y="1275606"/>
            <a:ext cx="6336704" cy="1785104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DOBA TEMNA</a:t>
            </a:r>
          </a:p>
          <a:p>
            <a:pPr marL="171450" indent="-171450">
              <a:buFontTx/>
              <a:buChar char="-"/>
            </a:pP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Ferdinand II.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chtěl upevnit svou moc → potrestal vůdce povstání (poprava 27 českých pánů)</a:t>
            </a:r>
          </a:p>
          <a:p>
            <a:pPr marL="171450" indent="-171450">
              <a:buFontTx/>
              <a:buChar char="-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nastává REKATOLIZACE</a:t>
            </a:r>
          </a:p>
          <a:p>
            <a:pPr marL="171450" indent="-171450">
              <a:buFontTx/>
              <a:buChar char="-"/>
            </a:pP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protestanti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(nekatolíci) byli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pronásledováni</a:t>
            </a:r>
          </a:p>
          <a:p>
            <a:pPr marL="171450" indent="-171450">
              <a:buFontTx/>
              <a:buChar char="-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esky se mluvilo pouze na vesnicích, ve městech německy →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národ byl postupně „poněmčován“</a:t>
            </a:r>
          </a:p>
          <a:p>
            <a:pPr marL="171450" indent="-171450">
              <a:buFontTx/>
              <a:buChar char="-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Třicetiletá válka způsobila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úbytek obyvatelstva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šlechta potřebovala pracovní síly na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obdělávání půdy 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→ poddaní se </a:t>
            </a:r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nesměli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stěhovat </a:t>
            </a:r>
          </a:p>
          <a:p>
            <a:pPr marL="171450" indent="-171450">
              <a:buFontTx/>
              <a:buChar char="-"/>
            </a:pPr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obota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se neustále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zvyšovala</a:t>
            </a:r>
          </a:p>
          <a:p>
            <a:pPr marL="171450" indent="-171450">
              <a:buFontTx/>
              <a:buChar char="-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šlechta neustále bohatla</a:t>
            </a:r>
          </a:p>
          <a:p>
            <a:pPr marL="171450" indent="-171450">
              <a:buFontTx/>
              <a:buChar char="-"/>
            </a:pP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PROSTÍ LIDÉ JSOU NESPOKOJENI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860032" y="3363838"/>
            <a:ext cx="4057521" cy="1615827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REKATOLIZACE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 proces, kterým měli být protestanti (nekatolíci) </a:t>
            </a: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navráceni zpět ke katolické víře</a:t>
            </a: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Čechách rekatolizace začala ihned po porážce stavů 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bitvě na Bílé hoře roku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1620.</a:t>
            </a: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tomu pomáhali </a:t>
            </a:r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JEZUITÉ</a:t>
            </a: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zakládali školy, vedli žáky ke katolictví, pálili knihy, které mohly </a:t>
            </a: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škodit katolickému vyznání, pronásledovali nekatolíky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Kdo se nepodřídil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musel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opustit 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zemi (př. </a:t>
            </a:r>
            <a:r>
              <a:rPr lang="cs-CZ" sz="11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J.A.Komenský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cs-CZ" sz="11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3651870"/>
            <a:ext cx="2613216" cy="1277273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ROBOTA</a:t>
            </a: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povinná práce na polích šlechticů </a:t>
            </a: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neplacená práce nevolníků</a:t>
            </a:r>
          </a:p>
          <a:p>
            <a:r>
              <a:rPr lang="cs-CZ" sz="11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NEVOLNÍK</a:t>
            </a: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člověk, který se nesměl bez souhlasu </a:t>
            </a: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vrchnosti svobodně stěhovat, vdávat/ženit, </a:t>
            </a: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dát děti studovat → patřil k panské půdě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276000" y="4284000"/>
            <a:ext cx="184731" cy="261610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endParaRPr lang="cs-CZ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84000"/>
            <a:ext cx="1905000" cy="21336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219822"/>
            <a:ext cx="1440000" cy="1440000"/>
          </a:xfrm>
          <a:prstGeom prst="rect">
            <a:avLst/>
          </a:prstGeom>
          <a:ln w="25400">
            <a:solidFill>
              <a:srgbClr val="008000"/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6956150" y="2844000"/>
            <a:ext cx="1713931" cy="430887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Ignác z </a:t>
            </a:r>
            <a:r>
              <a:rPr lang="cs-CZ" sz="1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Loyoly</a:t>
            </a:r>
            <a:endParaRPr lang="cs-CZ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akladatel jezuitského řádu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131840" y="4680000"/>
            <a:ext cx="1048685" cy="261610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r>
              <a:rPr lang="cs-CZ" sz="11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1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ezuitský znak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40000"/>
            <a:ext cx="4006225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77.4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5386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</a:t>
            </a:r>
            <a:r>
              <a:rPr lang="cs-CZ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3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1908000" y="1116001"/>
            <a:ext cx="5040264" cy="272382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Jan Amos Komenský</a:t>
            </a:r>
            <a:r>
              <a:rPr lang="cs-C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- učitel národů</a:t>
            </a:r>
            <a:endParaRPr lang="cs-CZ" sz="1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600"/>
              </a:spcAft>
            </a:pPr>
            <a:r>
              <a:rPr lang="cs-CZ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(1592 – 1670)</a:t>
            </a:r>
            <a:endParaRPr lang="cs-CZ" sz="1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arozen na Moravě, pohřben v Naardenu (Holandsko)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lásil se k víře Jednoty bratrské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echtěl přijmout násilně vnucovanou katolickou víru</a:t>
            </a:r>
            <a:r>
              <a:rPr lang="cs-CZ" sz="1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12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→ r. 1628 odešel do polského Lešna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přemýšlel, jak zlepšit výchovu dětí, jak lépe vyučovat ve školách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racoval jako učitel  </a:t>
            </a:r>
            <a:r>
              <a:rPr lang="el-GR" sz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cs-CZ" sz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psal učebnice s mnoha obrázky a knihy, </a:t>
            </a:r>
          </a:p>
          <a:p>
            <a:r>
              <a:rPr lang="cs-CZ" sz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které měly být učitelům návodem k výuce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eho hlavní myšlenka: </a:t>
            </a:r>
            <a:r>
              <a:rPr lang="cs-CZ" sz="1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„Škola má být pro děti radostí – škola hrou“</a:t>
            </a:r>
          </a:p>
          <a:p>
            <a:r>
              <a:rPr lang="cs-CZ" sz="1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→  chtěl, aby žáci tomu, co se učí, rozuměli, </a:t>
            </a:r>
            <a:r>
              <a:rPr lang="cs-CZ" sz="1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aby se vše neučili zpaměti</a:t>
            </a:r>
            <a:endParaRPr lang="cs-CZ" sz="1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cs-CZ" sz="1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cs-CZ" sz="11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000" y="972000"/>
            <a:ext cx="2520000" cy="1615669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6372000" y="2592000"/>
            <a:ext cx="2714206" cy="276999"/>
          </a:xfrm>
          <a:prstGeom prst="rect">
            <a:avLst/>
          </a:prstGeom>
          <a:solidFill>
            <a:srgbClr val="C00000">
              <a:alpha val="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Komenský odchází do polského Lešna</a:t>
            </a:r>
            <a:r>
              <a:rPr lang="pl-PL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288000" y="3060000"/>
            <a:ext cx="1460656" cy="430887"/>
          </a:xfrm>
          <a:prstGeom prst="rect">
            <a:avLst/>
          </a:prstGeom>
          <a:solidFill>
            <a:srgbClr val="CCFFCC">
              <a:alpha val="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1100" b="1" dirty="0" smtClean="0">
                <a:latin typeface="Times New Roman" pitchFamily="18" charset="0"/>
                <a:cs typeface="Times New Roman" pitchFamily="18" charset="0"/>
              </a:rPr>
              <a:t>Jan Amos Komenský</a:t>
            </a:r>
          </a:p>
          <a:p>
            <a:pPr algn="ctr"/>
            <a:r>
              <a:rPr lang="pl-PL" sz="1100" b="1" dirty="0" smtClean="0">
                <a:latin typeface="Times New Roman" pitchFamily="18" charset="0"/>
                <a:cs typeface="Times New Roman" pitchFamily="18" charset="0"/>
              </a:rPr>
              <a:t>1592 - 1670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691680" y="3363838"/>
            <a:ext cx="3121111" cy="738664"/>
          </a:xfrm>
          <a:prstGeom prst="rect">
            <a:avLst/>
          </a:prstGeom>
          <a:solidFill>
            <a:schemeClr val="bg1"/>
          </a:solidFill>
          <a:ln w="317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v obrazech (Orbis pictus)</a:t>
            </a:r>
            <a:endParaRPr lang="cs-CZ" sz="14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obrázková učebnice jazyků pro děti</a:t>
            </a: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→ nejznámější kniha J. A. Komenského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147814"/>
            <a:ext cx="2315354" cy="1836000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13" name="TextovéPole 12"/>
          <p:cNvSpPr txBox="1"/>
          <p:nvPr/>
        </p:nvSpPr>
        <p:spPr>
          <a:xfrm>
            <a:off x="2123728" y="4227934"/>
            <a:ext cx="4145687" cy="830997"/>
          </a:xfrm>
          <a:prstGeom prst="rect">
            <a:avLst/>
          </a:prstGeom>
          <a:solidFill>
            <a:schemeClr val="bg1"/>
          </a:solidFill>
          <a:ln w="317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Slunce </a:t>
            </a:r>
            <a:r>
              <a:rPr lang="cs-CZ" sz="1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jesti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pramen světla, vše osvěcující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ale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nepronikají se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paprskem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jeho tělesa temná,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jako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země (1) a měsíc (2) nebo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dávají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stín na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místo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protější.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Proto,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když měsíc přichází do stínu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země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(2), zatmívá se,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čemuž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říkáme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zatmění měsíční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00" y="1188000"/>
            <a:ext cx="1656000" cy="1872908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5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3304110" cy="477054"/>
          </a:xfrm>
        </p:spPr>
        <p:txBody>
          <a:bodyPr wrap="squar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77.5 Co si pamatujete?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563638"/>
            <a:ext cx="1152000" cy="1290245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 useBgFill="1">
        <p:nvSpPr>
          <p:cNvPr id="11" name="TextovéPole 10"/>
          <p:cNvSpPr txBox="1"/>
          <p:nvPr/>
        </p:nvSpPr>
        <p:spPr>
          <a:xfrm>
            <a:off x="7628535" y="3003798"/>
            <a:ext cx="184731" cy="184666"/>
          </a:xfrm>
          <a:prstGeom prst="rect">
            <a:avLst/>
          </a:prstGeom>
        </p:spPr>
        <p:txBody>
          <a:bodyPr wrap="none" tIns="0" rtlCol="0">
            <a:spAutoFit/>
          </a:bodyPr>
          <a:lstStyle/>
          <a:p>
            <a:pPr algn="ctr"/>
            <a:endParaRPr lang="cs-CZ" sz="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4752000"/>
            <a:ext cx="4115229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cs-CZ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Život v době temna – po třicetileté válce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80000" y="1080000"/>
            <a:ext cx="2404826" cy="33855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Přiřaďte, co k sobě patří</a:t>
            </a:r>
            <a:r>
              <a:rPr lang="cs-CZ" sz="1600" b="1" dirty="0" smtClean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52000" y="3564000"/>
            <a:ext cx="885179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Poddaní…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24000" y="1980000"/>
            <a:ext cx="1520288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  nesměli stěhovat</a:t>
            </a:r>
            <a:r>
              <a:rPr lang="cs-CZ" sz="12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52000" y="2772000"/>
            <a:ext cx="854721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Robota…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924000" y="2376000"/>
            <a:ext cx="1603324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 neustále zvyšovala</a:t>
            </a:r>
            <a:r>
              <a:rPr lang="cs-CZ" sz="12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52000" y="3168000"/>
            <a:ext cx="1915909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Česky se hovořilo pouze…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924000" y="2772000"/>
            <a:ext cx="1026243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vesnicích</a:t>
            </a:r>
            <a:r>
              <a:rPr lang="cs-CZ" sz="1200" b="1" dirty="0" smtClean="0">
                <a:solidFill>
                  <a:schemeClr val="bg1"/>
                </a:solidFill>
              </a:rPr>
              <a:t>.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52000" y="3960000"/>
            <a:ext cx="2257349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Komenský je označován jako…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924000" y="3924000"/>
            <a:ext cx="1100429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čitel národů</a:t>
            </a:r>
            <a:r>
              <a:rPr lang="cs-CZ" sz="12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52000" y="2376000"/>
            <a:ext cx="3312368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Nejznámějším</a:t>
            </a:r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dílem</a:t>
            </a:r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J. A. Komenského je…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924000" y="3564000"/>
            <a:ext cx="2601994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brázková učebnice Svět v obrazech.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52000" y="1584000"/>
            <a:ext cx="801823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Jezuité…</a:t>
            </a:r>
            <a:endParaRPr lang="cs-CZ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924000" y="3168000"/>
            <a:ext cx="2811988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ronásledovali nekatolíky a pálili knihy.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52000" y="1980000"/>
            <a:ext cx="1994905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J.A. Komenský roku 1628</a:t>
            </a:r>
            <a:r>
              <a:rPr lang="cs-CZ" sz="1200" b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3924000" y="1584000"/>
            <a:ext cx="1914307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dešel do  polského Lešna.</a:t>
            </a:r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843558"/>
            <a:ext cx="982317" cy="12888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147814"/>
            <a:ext cx="1781424" cy="1781424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7812000" y="3960000"/>
            <a:ext cx="1170513" cy="415498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ůdorys kostela </a:t>
            </a:r>
          </a:p>
          <a:p>
            <a:pPr algn="ctr"/>
            <a:r>
              <a:rPr lang="cs-CZ" sz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 Zelené Hoře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77.6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0" y="828000"/>
            <a:ext cx="2674048" cy="1749928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107504" y="1059582"/>
            <a:ext cx="3823932" cy="1600438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Baroko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 českého baroka pochází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  Itálie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Španělska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přes to, že kultura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českých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zemích je ovlivněna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situací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bitvě na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Bílé hoře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dosáhlo barokní umění v Čechách 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vysoké úrovně.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Především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malířství a architektuře.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Vznikají chrámy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kláštery, paláce, zámky, ale mění se také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ráz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venkova – kostelíky, kapličky, selské statky.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Dochází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 spojení nového slohu s lidovou tradicí. 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87774"/>
            <a:ext cx="1353312" cy="1804416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107504" y="4644000"/>
            <a:ext cx="1720344" cy="415498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Sloup Nejsvětější Trojice </a:t>
            </a:r>
            <a:endParaRPr lang="cs-CZ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Olomouc)</a:t>
            </a:r>
            <a:endParaRPr lang="cs-CZ" sz="1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108821" y="2340000"/>
            <a:ext cx="2021707" cy="415498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kostel sv. Jana </a:t>
            </a:r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Nepomuckého </a:t>
            </a:r>
          </a:p>
          <a:p>
            <a:pPr algn="ctr"/>
            <a:r>
              <a:rPr lang="cs-CZ" sz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(Zelená Hora)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00" y="2844000"/>
            <a:ext cx="2124000" cy="1469802"/>
          </a:xfrm>
          <a:prstGeom prst="rect">
            <a:avLst/>
          </a:prstGeom>
          <a:ln w="31750">
            <a:solidFill>
              <a:srgbClr val="C00000"/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2843808" y="4356000"/>
            <a:ext cx="1026243" cy="26161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Selské baroko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995936" y="2916000"/>
            <a:ext cx="3602268" cy="1169551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Znaky stavebního stylu:</a:t>
            </a:r>
            <a:endParaRPr lang="cs-CZ" sz="14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kulatost 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bohatost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tvarů, členitý půdorys</a:t>
            </a:r>
          </a:p>
          <a:p>
            <a:pPr marL="285750" indent="-285750">
              <a:buFontTx/>
              <a:buChar char="-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vše 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 vlní a působí dojmem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pohybu</a:t>
            </a:r>
          </a:p>
          <a:p>
            <a:pPr marL="285750" indent="-285750">
              <a:buFontTx/>
              <a:buChar char="-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oblouky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kopule, mohutnost,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baculatost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bohatá 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vnitřní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výzdoba - až „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přezdobenost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500"/>
                    </a14:imgEffect>
                    <a14:imgEffect>
                      <a14:saturation sat="2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99942"/>
            <a:ext cx="2280000" cy="684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787774"/>
            <a:ext cx="1277416" cy="11880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044000"/>
            <a:ext cx="1940757" cy="1296000"/>
          </a:xfrm>
          <a:prstGeom prst="rect">
            <a:avLst/>
          </a:prstGeom>
          <a:ln w="317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77.7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1836000"/>
            <a:ext cx="1368000" cy="1721533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324000" y="3708000"/>
            <a:ext cx="2337499" cy="415498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1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John Amos </a:t>
            </a:r>
            <a:r>
              <a:rPr lang="cs-CZ" sz="11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Comenius</a:t>
            </a:r>
            <a:endParaRPr lang="cs-CZ" sz="11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eacher</a:t>
            </a:r>
            <a:r>
              <a:rPr lang="en-US" sz="1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educator, philosopher and writer</a:t>
            </a:r>
            <a:endParaRPr lang="cs-CZ" sz="1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0" y="792000"/>
            <a:ext cx="5466827" cy="3780000"/>
          </a:xfrm>
          <a:prstGeom prst="rect">
            <a:avLst/>
          </a:prstGeom>
          <a:ln w="50800">
            <a:solidFill>
              <a:srgbClr val="C00000"/>
            </a:solidFill>
          </a:ln>
        </p:spPr>
      </p:pic>
      <p:sp>
        <p:nvSpPr>
          <p:cNvPr id="14" name="TextovéPole 13"/>
          <p:cNvSpPr txBox="1"/>
          <p:nvPr/>
        </p:nvSpPr>
        <p:spPr>
          <a:xfrm>
            <a:off x="5544000" y="4644000"/>
            <a:ext cx="3041474" cy="276999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rgbClr val="C00000"/>
                </a:solidFill>
              </a:rPr>
              <a:t>Orbis</a:t>
            </a:r>
            <a:r>
              <a:rPr lang="en-US" sz="1200" b="1" dirty="0">
                <a:solidFill>
                  <a:srgbClr val="C00000"/>
                </a:solidFill>
              </a:rPr>
              <a:t> </a:t>
            </a:r>
            <a:r>
              <a:rPr lang="en-US" sz="1200" b="1" dirty="0" err="1">
                <a:solidFill>
                  <a:srgbClr val="C00000"/>
                </a:solidFill>
              </a:rPr>
              <a:t>Pictus</a:t>
            </a:r>
            <a:r>
              <a:rPr lang="en-US" sz="1200" b="1" dirty="0">
                <a:solidFill>
                  <a:srgbClr val="C00000"/>
                </a:solidFill>
              </a:rPr>
              <a:t> ("The Visible World in Pictures")</a:t>
            </a:r>
            <a:endParaRPr lang="cs-CZ" sz="1200" b="1" dirty="0" smtClean="0">
              <a:solidFill>
                <a:srgbClr val="C0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139952" y="3096000"/>
            <a:ext cx="792088" cy="1440000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txBody>
          <a:bodyPr wrap="square" rtlCol="0">
            <a:spAutoFit/>
          </a:bodyPr>
          <a:lstStyle/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804000" y="3096000"/>
            <a:ext cx="792088" cy="1440000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txBody>
          <a:bodyPr wrap="square" rtlCol="0">
            <a:spAutoFit/>
          </a:bodyPr>
          <a:lstStyle/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77.8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480100"/>
              </p:ext>
            </p:extLst>
          </p:nvPr>
        </p:nvGraphicFramePr>
        <p:xfrm>
          <a:off x="179510" y="1131590"/>
          <a:ext cx="7185180" cy="35522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Kdo založil v 16. století řád Jezuitů?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sv. Ignác z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Loyoly</a:t>
                      </a: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Ferdinand II.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sv. Anežka Česká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sv. Václav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Úkolem Jezuitů bylo: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vybírat daně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psát knihy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pronásledovat nekatolíky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robotovat</a:t>
                      </a:r>
                      <a:endParaRPr lang="cs-CZ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Kde je pohřben Jan Amos Komenský?</a:t>
                      </a: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ve Vídni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 Praze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 Lešně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 Naardenu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Jan Amos Komenský je přezdíván:</a:t>
                      </a: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dědeček národa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učitel národů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protestant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vychovatel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11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77.9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7504" y="1131590"/>
            <a:ext cx="8784976" cy="35283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upload.wikimedia.org/wikipedia/commons/c/ce/Johan_amos_comenius_1592-1671.jpg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www.katakomby.cz/media/4490/jhs.png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www.mjakub.cz/obrazky/f321_f256_image005.jpg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www.mjakub.cz/obrazky/f333_01.jpg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www.jesuit.cz/images/osobnosti/loyola.jpg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www.nkp.cz/fotogalerie_all/virtualni_prohlidka/obrazy/06_barokni_sal.jpg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www.ceska-konference.cz/obecna-porada/img/jan-amos-komensky-portret.jpg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www.bedekr.cz/files/imagecache/CLANKY/old/obr_258_2.jpg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www.maturita-strucne.wz.cz/images/Obdobi/baroko.png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www.komenskeho66.cz/materialy/dejepis/8%20jan%20blazej%20santini%20pudorys%20kostela%20na%20Zelene%20hore.jpg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www.zdarns.cz/obrazky/zelena-hora-4.jpg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3153</TotalTime>
  <Words>1371</Words>
  <Application>Microsoft Office PowerPoint</Application>
  <PresentationFormat>Předvádění na obrazovce (16:9)</PresentationFormat>
  <Paragraphs>230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77.1  Jan Amos Komenský a doba temna</vt:lpstr>
      <vt:lpstr>77.2  Co už víš?</vt:lpstr>
      <vt:lpstr>77.3 Jaké si řekneme nové termíny a názvy?</vt:lpstr>
      <vt:lpstr>77.4 Co si řekneme nového?</vt:lpstr>
      <vt:lpstr>77.5 Co si pamatujete?</vt:lpstr>
      <vt:lpstr>77.6 Něco navíc pro šikovné</vt:lpstr>
      <vt:lpstr>77.7 CLIL</vt:lpstr>
      <vt:lpstr>77.8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283</cp:revision>
  <dcterms:created xsi:type="dcterms:W3CDTF">2010-10-18T18:21:56Z</dcterms:created>
  <dcterms:modified xsi:type="dcterms:W3CDTF">2013-01-29T19:07:04Z</dcterms:modified>
</cp:coreProperties>
</file>