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7" r:id="rId4"/>
    <p:sldId id="258" r:id="rId5"/>
    <p:sldId id="259" r:id="rId6"/>
    <p:sldId id="264" r:id="rId7"/>
    <p:sldId id="260" r:id="rId8"/>
    <p:sldId id="261" r:id="rId9"/>
    <p:sldId id="265" r:id="rId10"/>
    <p:sldId id="263" r:id="rId11"/>
    <p:sldId id="268" r:id="rId12"/>
    <p:sldId id="267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008000"/>
    <a:srgbClr val="0CB45C"/>
    <a:srgbClr val="66FF99"/>
    <a:srgbClr val="99FF99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6501" autoAdjust="0"/>
  </p:normalViewPr>
  <p:slideViewPr>
    <p:cSldViewPr>
      <p:cViewPr>
        <p:scale>
          <a:sx n="90" d="100"/>
          <a:sy n="90" d="100"/>
        </p:scale>
        <p:origin x="-582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4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4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0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5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4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3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49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6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31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25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6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5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3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78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13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94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73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5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m.denik.cz/56/99/vrnr2_denik-galerie.jpg" TargetMode="External"/><Relationship Id="rId13" Type="http://schemas.openxmlformats.org/officeDocument/2006/relationships/hyperlink" Target="http://upload.wikimedia.org/wikipedia/commons/f/f1/Mathias.jpg" TargetMode="External"/><Relationship Id="rId18" Type="http://schemas.openxmlformats.org/officeDocument/2006/relationships/hyperlink" Target="http://img.panovnici.cz/foto/karel-VI/karel-VI.jpg" TargetMode="External"/><Relationship Id="rId3" Type="http://schemas.openxmlformats.org/officeDocument/2006/relationships/hyperlink" Target="http://upload.wikimedia.org/wikipedia/commons/5/57/Karel_Svoboda_Defenestrace.jpg" TargetMode="External"/><Relationship Id="rId7" Type="http://schemas.openxmlformats.org/officeDocument/2006/relationships/hyperlink" Target="http://upload.wikimedia.org/wikipedia/commons/0/0f/Hans_von_Aachen_003.jpg" TargetMode="External"/><Relationship Id="rId12" Type="http://schemas.openxmlformats.org/officeDocument/2006/relationships/hyperlink" Target="http://upload.wikimedia.org/wikipedia/commons/a/a9/Maximilian_II_HRR_MATEO.jpg" TargetMode="External"/><Relationship Id="rId17" Type="http://schemas.openxmlformats.org/officeDocument/2006/relationships/hyperlink" Target="http://pevnostolomouc.wbs.cz/terezie.jpg" TargetMode="External"/><Relationship Id="rId2" Type="http://schemas.openxmlformats.org/officeDocument/2006/relationships/hyperlink" Target="http://upload.wikimedia.org/wikipedia/commons/8/89/Hinrichtung_auf_dem_Altst%C3%A4dter_Ring.JPG" TargetMode="External"/><Relationship Id="rId16" Type="http://schemas.openxmlformats.org/officeDocument/2006/relationships/hyperlink" Target="http://upload.wikimedia.org/wikipedia/commons/9/9c/Joseph_I,_Holy_Roman_Emperor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d/d2/Arcimboldovertemnus.jpeg" TargetMode="External"/><Relationship Id="rId11" Type="http://schemas.openxmlformats.org/officeDocument/2006/relationships/hyperlink" Target="http://upload.wikimedia.org/wikipedia/commons/thumb/a/a2/Ladislas_the_Posthumous_001.jpg/421px-Ladislas_the_Posthumous_001.jpg" TargetMode="External"/><Relationship Id="rId5" Type="http://schemas.openxmlformats.org/officeDocument/2006/relationships/hyperlink" Target="http://www.visitpraha.cz/img/59.jpg" TargetMode="External"/><Relationship Id="rId15" Type="http://schemas.openxmlformats.org/officeDocument/2006/relationships/hyperlink" Target="http://upload.wikimedia.org/wikipedia/commons/6/64/Kaiser-Leopold1.jpg" TargetMode="External"/><Relationship Id="rId10" Type="http://schemas.openxmlformats.org/officeDocument/2006/relationships/hyperlink" Target="http://upload.wikimedia.org/wikipedia/commons/1/19/Anonym_Koenig_Albrecht_II.jpg" TargetMode="External"/><Relationship Id="rId19" Type="http://schemas.openxmlformats.org/officeDocument/2006/relationships/hyperlink" Target="http://www.quido.cz/osobnosti/images/jiri.jpg" TargetMode="External"/><Relationship Id="rId4" Type="http://schemas.openxmlformats.org/officeDocument/2006/relationships/hyperlink" Target="http://upload.wikimedia.org/wikipedia/commons/thumb/6/6d/Familienwappen_Habsburg-Stroehl.jpg/200px-Familienwappen_Habsburg-Stroehl.jpg" TargetMode="External"/><Relationship Id="rId9" Type="http://schemas.openxmlformats.org/officeDocument/2006/relationships/hyperlink" Target="http://upload.wikimedia.org/wikipedia/commons/8/81/AlzbetaLuc.jpg" TargetMode="External"/><Relationship Id="rId14" Type="http://schemas.openxmlformats.org/officeDocument/2006/relationships/hyperlink" Target="http://upload.wikimedia.org/wikipedia/commons/thumb/3/3f/Joseph_Heintz_d._%C3%84._003.jpg/342px-Joseph_Heintz_d._%C3%84._0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ovéPole 42"/>
          <p:cNvSpPr txBox="1"/>
          <p:nvPr/>
        </p:nvSpPr>
        <p:spPr>
          <a:xfrm>
            <a:off x="7971884" y="401191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Marie Terezie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1740 – 1780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6228184" y="401191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Karel VI.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1711 – 1740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740352" y="2715766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Matyáš II.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1611 – 1619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427984" y="401191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Josef 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1705 – 1711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556030" y="401191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Leopold 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1657 – 1705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55576" y="401191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Ferdinand II.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1619 – 1637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436096" y="2715766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Rudolf II.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1576 – 1611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275856" y="2715766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Maxmilián II.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1564 – 1576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827584" y="2715766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Ferdinand 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1526 – 1564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99592" y="1275606"/>
            <a:ext cx="2304256" cy="81560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Alžběta Lucemburská:</a:t>
            </a:r>
          </a:p>
          <a:p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jediná dcera Zikmunda Lucemburského</a:t>
            </a:r>
          </a:p>
          <a:p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manželka Albrechta II. Habsburského</a:t>
            </a:r>
          </a:p>
          <a:p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→ Albrecht uplatnil po Zikmundově smrti dědičné právo na trůn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187624" y="1059582"/>
            <a:ext cx="1745620" cy="21544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odiče  Ladislava Pohrobka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87" y="483518"/>
            <a:ext cx="5633128" cy="594066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76.1 Čeští králové z rodu Habsburků </a:t>
            </a:r>
            <a:endParaRPr lang="cs-CZ" sz="2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" y="4669333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9332"/>
            <a:ext cx="2915816" cy="47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9582"/>
            <a:ext cx="733114" cy="909061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7574"/>
            <a:ext cx="656842" cy="93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3923928" y="1563638"/>
            <a:ext cx="1584176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Albrecht II. Habsburský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1437 – 1439 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9582"/>
            <a:ext cx="675028" cy="859536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  <p:sp>
        <p:nvSpPr>
          <p:cNvPr id="17" name="TextovéPole 16"/>
          <p:cNvSpPr txBox="1"/>
          <p:nvPr/>
        </p:nvSpPr>
        <p:spPr>
          <a:xfrm>
            <a:off x="6300000" y="1512000"/>
            <a:ext cx="1296144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Ladislav Pohrobek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1453 – 1457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971600" y="1203598"/>
            <a:ext cx="2033715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Šipka doleva 31"/>
          <p:cNvSpPr/>
          <p:nvPr/>
        </p:nvSpPr>
        <p:spPr>
          <a:xfrm rot="10800000">
            <a:off x="4139952" y="1131590"/>
            <a:ext cx="108012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283718"/>
            <a:ext cx="637200" cy="82588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211710"/>
            <a:ext cx="623999" cy="936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211710"/>
            <a:ext cx="638174" cy="95726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2139702"/>
            <a:ext cx="633413" cy="95011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435846"/>
            <a:ext cx="633413" cy="95011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435846"/>
            <a:ext cx="633412" cy="95011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435846"/>
            <a:ext cx="633412" cy="95011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435846"/>
            <a:ext cx="633412" cy="95011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3435846"/>
            <a:ext cx="633412" cy="95011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Šipka doleva 43"/>
          <p:cNvSpPr/>
          <p:nvPr/>
        </p:nvSpPr>
        <p:spPr>
          <a:xfrm rot="10800000">
            <a:off x="1259632" y="2283718"/>
            <a:ext cx="108012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leva 45"/>
          <p:cNvSpPr/>
          <p:nvPr/>
        </p:nvSpPr>
        <p:spPr>
          <a:xfrm rot="10800000">
            <a:off x="5724128" y="2283718"/>
            <a:ext cx="108012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0800000">
            <a:off x="899592" y="3579862"/>
            <a:ext cx="90000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 doleva 53"/>
          <p:cNvSpPr/>
          <p:nvPr/>
        </p:nvSpPr>
        <p:spPr>
          <a:xfrm rot="10800000">
            <a:off x="3419872" y="2283718"/>
            <a:ext cx="108012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Šipka doleva 54"/>
          <p:cNvSpPr/>
          <p:nvPr/>
        </p:nvSpPr>
        <p:spPr>
          <a:xfrm rot="10800000">
            <a:off x="2771800" y="3579862"/>
            <a:ext cx="90000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 doleva 55"/>
          <p:cNvSpPr/>
          <p:nvPr/>
        </p:nvSpPr>
        <p:spPr>
          <a:xfrm rot="10800000">
            <a:off x="4572000" y="3579862"/>
            <a:ext cx="90000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Šipka doleva 56"/>
          <p:cNvSpPr/>
          <p:nvPr/>
        </p:nvSpPr>
        <p:spPr>
          <a:xfrm rot="10800000">
            <a:off x="6372200" y="3579862"/>
            <a:ext cx="90000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7534"/>
            <a:ext cx="1080000" cy="13875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  <a:endParaRPr lang="cs-CZ" sz="1600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19578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Alena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Habsburkové,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defenestrace, stavovské povstání, třicetiletá válka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dobu a vládu Habsburků.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76.10 Anotace</a:t>
            </a:r>
            <a:endParaRPr lang="cs-CZ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3397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76.2 Co už víš? </a:t>
            </a:r>
            <a:endParaRPr lang="cs-CZ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331640" y="987574"/>
            <a:ext cx="1745620" cy="21544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odiče  Ladislava Pohrobka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358575" y="843558"/>
            <a:ext cx="2173865" cy="116955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Ladislav Pohrobek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1453 – 1457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Narozen po smrti svého otce. 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Pohrobek sám zemřel velmi mladý. </a:t>
            </a:r>
          </a:p>
          <a:p>
            <a:pPr algn="ctr"/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 jeho smrti nastaly vleklé </a:t>
            </a:r>
            <a:r>
              <a:rPr lang="cs-CZ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pory </a:t>
            </a:r>
          </a:p>
          <a:p>
            <a:pPr algn="ctr"/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České království mezi rody</a:t>
            </a:r>
          </a:p>
          <a:p>
            <a:pPr algn="ctr"/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Habsburků a Jagellonců.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139952" y="1491630"/>
            <a:ext cx="1549870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Albrecht II. Habsburský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1437 – 1439 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331640" y="2160000"/>
            <a:ext cx="1808508" cy="1015663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Jiří z Poděbrad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1458 – 1471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Šlechta odmítá uznat smlouvy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 nástupnictví Habsburků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→ volí krále ze svého středu.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Vládne kališníkům i katolíkům.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283718"/>
            <a:ext cx="751402" cy="950913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289580" y="2283718"/>
            <a:ext cx="2209259" cy="86177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Matyáš I. Korvín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1469 – 1490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Katolíci zradili Jiřího z Poděbrad 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→ v části Čech, na Moravě, ve Slezsku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v Lužici byl zvolen českým králem.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507854"/>
            <a:ext cx="716441" cy="950913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024000" y="3492000"/>
            <a:ext cx="2448272" cy="86177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Vladislav II. Jagellonský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1471 – 1516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 smrti krále Jiřího kališníci volí 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za svého krále Vladislava, po smrti Matyáše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je země sjednocena.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000" y="3435846"/>
            <a:ext cx="683662" cy="950913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6372200" y="3507854"/>
            <a:ext cx="2412841" cy="86177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Ludvík Jagellonský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vlády: 1516 – 1526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Vládne z Uher – spory s českým panstvem.</a:t>
            </a:r>
          </a:p>
          <a:p>
            <a:pPr algn="ctr"/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Utopil se v močále když prchal </a:t>
            </a:r>
          </a:p>
          <a:p>
            <a:pPr algn="ctr"/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 bitvy u Moháče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0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3718"/>
            <a:ext cx="729000" cy="972000"/>
          </a:xfrm>
          <a:prstGeom prst="rect">
            <a:avLst/>
          </a:prstGeom>
          <a:ln w="31750">
            <a:solidFill>
              <a:srgbClr val="0066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7127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43608" y="1203598"/>
            <a:ext cx="2304256" cy="81560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Alžběta Lucemburská:</a:t>
            </a:r>
          </a:p>
          <a:p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jediná dcera Zikmunda Lucemburského</a:t>
            </a:r>
          </a:p>
          <a:p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manželka Albrechta II. Habsburského</a:t>
            </a:r>
          </a:p>
          <a:p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→ Albrecht uplatnil po Zikmundově smrti dědičné právo na trůn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7574"/>
            <a:ext cx="781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15566"/>
            <a:ext cx="7016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>
            <a:off x="1043608" y="1203598"/>
            <a:ext cx="2033715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115616" y="4659982"/>
            <a:ext cx="7511993" cy="2616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 vlády Zikmunda husitské války – uznáno kališnické i katolické vyznání → nerovnováha v zemi vede k rozdělení území.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427984" y="1131590"/>
            <a:ext cx="100811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1331640" y="1995686"/>
            <a:ext cx="4320480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259632" y="3219822"/>
            <a:ext cx="1872208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059832" y="3363838"/>
            <a:ext cx="432048" cy="288032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3059832" y="4371950"/>
            <a:ext cx="237626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5617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76.3 Jaké si řekneme nové termíny a názvy?</a:t>
            </a:r>
            <a:endParaRPr lang="cs-CZ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3723878"/>
            <a:ext cx="5541902" cy="127727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STAVOVSKÉ POVSTÁNÍ</a:t>
            </a:r>
          </a:p>
          <a:p>
            <a:endParaRPr lang="cs-CZ" sz="11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Stavy jsou nespokojeny 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 1618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stavové vnikají na Pražský hrad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DEFENESTRACE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vyhození z oken místodržících  Martinice , Slavaty a jejich písaře Fabricia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1619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zemský sněm v Praze svrhl Ferdinanda II.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dosadil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Fridricha Falckého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povstání potlačeno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bitvě na Bílé hoře r. 1620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27 českých pánů /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vůdců povstání/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popraveno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(21.6.1621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raze na Staroměstském náměstí)</a:t>
            </a:r>
            <a:endParaRPr lang="cs-CZ" sz="11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31590"/>
            <a:ext cx="4479111" cy="132343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ČESKÁ STAVOVSKÁ SPOLEČNOST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Panovník má omezenou moc, v zemi vládne </a:t>
            </a:r>
            <a:r>
              <a:rPr lang="cs-CZ" sz="1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Zemský sněm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volí panovníka, stanovuje výši daní → vede k neustálým sporům s panovníkem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ložen ze </a:t>
            </a:r>
            <a:r>
              <a:rPr lang="cs-CZ" sz="1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zástupců stavů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 duchovní (před husitstvím a po r. 1627)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 panský (vyšší šlechta)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 rytířský (vladykové, nižší šlechta)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 městský (privilegovaná a královská města)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43558"/>
            <a:ext cx="1732460" cy="144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18335" y="2427734"/>
            <a:ext cx="2425665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alba </a:t>
            </a:r>
            <a:r>
              <a:rPr lang="pl-PL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pražské defenestrace z roku 1618 </a:t>
            </a:r>
            <a:endParaRPr lang="pl-PL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(Karel Svobod)</a:t>
            </a:r>
            <a:endParaRPr lang="cs-CZ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84168" y="3723878"/>
            <a:ext cx="2880320" cy="127727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TŘICETILETÁ VÁLKA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oj katolíků x lidem jiného vyznání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začala stavovským povstáním r. 1618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Končí r. 1648 </a:t>
            </a:r>
          </a:p>
          <a:p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→ uzavřen </a:t>
            </a:r>
            <a:r>
              <a:rPr lang="cs-CZ" sz="11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Vestfálský mír  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= smlouva potvrzující pozici Habsburků na českém trůně, posiluje centralizaci jejich území a rekatolizaci.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23678"/>
            <a:ext cx="2232000" cy="1590300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516216" y="3291830"/>
            <a:ext cx="1576072" cy="24622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Poprava 27 českých pánů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76.4 Co si řekneme nového?</a:t>
            </a:r>
            <a:endParaRPr lang="cs-CZ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832000" y="1260000"/>
            <a:ext cx="3222357" cy="1015663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ediný habsburský panovník, který sídlil v Praze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Habsburkové se snaží o pokatoličtění českého národa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ladařským povinnostem se příliš nevěnoval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ajímal se o umění a vědu → v Praze pobývalo mnoho </a:t>
            </a:r>
          </a:p>
          <a:p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umělců, astronomové (Jan Kepler, Tycho de Brahe),</a:t>
            </a:r>
          </a:p>
          <a:p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alchymisté (počátky chemie)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88000" y="1296000"/>
            <a:ext cx="3015569" cy="86177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jeho vlády země rakouská a země Koruny české </a:t>
            </a:r>
          </a:p>
          <a:p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vytvořily soustátí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ládl z Vídně → úpadek Prahy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→ vládnou stavy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absburkové mluví německy → čeština upadá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snaha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 pokatoličtění českého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národa</a:t>
            </a:r>
            <a:endParaRPr lang="cs-CZ" sz="1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16000" y="4464000"/>
            <a:ext cx="1072730" cy="5078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cs-CZ" sz="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Fridrich Falcký</a:t>
            </a:r>
          </a:p>
          <a:p>
            <a:pPr lvl="0" algn="ctr"/>
            <a:r>
              <a:rPr lang="cs-CZ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(zimní král)</a:t>
            </a:r>
          </a:p>
          <a:p>
            <a:pPr lvl="0" algn="ctr"/>
            <a:r>
              <a:rPr lang="cs-CZ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vláda: 1619 – 1620</a:t>
            </a:r>
            <a:endParaRPr lang="cs-CZ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24000" y="212400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cs-CZ" sz="1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Rudolf </a:t>
            </a:r>
            <a:r>
              <a:rPr lang="cs-CZ" sz="1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</a:p>
          <a:p>
            <a:pPr lvl="0" algn="ctr"/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1576 – 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1611</a:t>
            </a:r>
            <a:endParaRPr lang="cs-CZ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8000" y="2052000"/>
            <a:ext cx="1172117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cs-CZ" sz="1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Ferdinand I.</a:t>
            </a:r>
          </a:p>
          <a:p>
            <a:pPr lvl="0" algn="ctr"/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1526 – 1564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35587" y="3723878"/>
            <a:ext cx="2630848" cy="78483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9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Ferdinand II.</a:t>
            </a:r>
          </a:p>
          <a:p>
            <a:pPr algn="ctr"/>
            <a:r>
              <a:rPr lang="cs-CZ" sz="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1619 – </a:t>
            </a:r>
            <a:r>
              <a:rPr lang="cs-C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1637</a:t>
            </a:r>
          </a:p>
          <a:p>
            <a:pPr marL="171450" indent="-171450" algn="ctr">
              <a:buFont typeface="Wingdings" pitchFamily="2" charset="2"/>
              <a:buChar char="Ø"/>
            </a:pPr>
            <a:r>
              <a:rPr lang="cs-CZ" sz="9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otlačil stavovské povstání v bitvě na Bílé hoře</a:t>
            </a:r>
          </a:p>
          <a:p>
            <a:pPr marL="171450" indent="-171450" algn="ctr">
              <a:buFont typeface="Wingdings" pitchFamily="2" charset="2"/>
              <a:buChar char="Ø"/>
            </a:pPr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r. 1627 uzákonil jako jediné vyznání katolické </a:t>
            </a:r>
          </a:p>
          <a:p>
            <a:pPr marL="171450" indent="-171450" algn="ctr">
              <a:buFont typeface="Wingdings" pitchFamily="2" charset="2"/>
              <a:buChar char="Ø"/>
            </a:pPr>
            <a:r>
              <a:rPr lang="cs-CZ" sz="9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Habsburkové se snaží o pokatoličtění </a:t>
            </a:r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národa </a:t>
            </a:r>
            <a:r>
              <a:rPr lang="cs-CZ" sz="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9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1116000"/>
            <a:ext cx="7016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7016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715766"/>
            <a:ext cx="6953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000" y="3744000"/>
            <a:ext cx="1172117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cs-CZ" sz="1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Matyáš II.</a:t>
            </a:r>
          </a:p>
          <a:p>
            <a:pPr lvl="0" algn="ctr"/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1611 – 1619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63838"/>
            <a:ext cx="702000" cy="1053000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sp>
        <p:nvSpPr>
          <p:cNvPr id="22" name="TextovéPole 21"/>
          <p:cNvSpPr txBox="1"/>
          <p:nvPr/>
        </p:nvSpPr>
        <p:spPr>
          <a:xfrm>
            <a:off x="4176000" y="252000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Josef 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1705 – 1711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988000" y="252000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Leopold 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1657 – 1705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980000" y="987574"/>
            <a:ext cx="2540268" cy="24622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Maxmilián </a:t>
            </a:r>
            <a:r>
              <a:rPr lang="cs-CZ" sz="1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1564 – 1576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00" y="2772000"/>
            <a:ext cx="633412" cy="95011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2715766"/>
            <a:ext cx="633412" cy="95011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Šipka doleva 35"/>
          <p:cNvSpPr/>
          <p:nvPr/>
        </p:nvSpPr>
        <p:spPr>
          <a:xfrm rot="10800000">
            <a:off x="1404000" y="1203598"/>
            <a:ext cx="3384376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leva 37"/>
          <p:cNvSpPr/>
          <p:nvPr/>
        </p:nvSpPr>
        <p:spPr>
          <a:xfrm rot="10800000">
            <a:off x="1187624" y="2859782"/>
            <a:ext cx="90000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leva 39"/>
          <p:cNvSpPr/>
          <p:nvPr/>
        </p:nvSpPr>
        <p:spPr>
          <a:xfrm rot="10800000">
            <a:off x="3059832" y="2859782"/>
            <a:ext cx="2304256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leva 41"/>
          <p:cNvSpPr/>
          <p:nvPr/>
        </p:nvSpPr>
        <p:spPr>
          <a:xfrm rot="10800000" flipV="1">
            <a:off x="6588224" y="2859782"/>
            <a:ext cx="1296144" cy="4572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2715766"/>
            <a:ext cx="695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>
            <a:off x="3059832" y="3435846"/>
            <a:ext cx="720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4932040" y="3723878"/>
            <a:ext cx="2304256" cy="86177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1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Karel VI.</a:t>
            </a:r>
          </a:p>
          <a:p>
            <a:pPr lvl="0" algn="ctr"/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1711 – 1740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r. 1736 vydává </a:t>
            </a:r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Pragmatickou sankci  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dokument zajišťující dědičnost královského titulu i pro ženské potomky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812000" y="370800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Marie Terezie</a:t>
            </a:r>
          </a:p>
          <a:p>
            <a:pPr algn="ctr"/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1740 – 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1780</a:t>
            </a:r>
            <a:endParaRPr lang="cs-CZ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403773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76.5 Co si pamatujete?</a:t>
            </a:r>
            <a:endParaRPr lang="cs-CZ" sz="2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000" y="3240000"/>
            <a:ext cx="4319984" cy="1785104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1.   Před nástupem Ferdinanda I. vládl v Čechách panovník z rodu…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2.   Čeští páni byli poraženi císařským vojskem v bitvě na ...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3.   Úředníci, kteří vládli v Praze místo císaře, protože císař sídlil ve Vídni.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4.   Vůdce českého povstání proti Habsburkům dal císař ...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5.   Století, ve kterém vzniklo české povstání proti Habsburkům.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6.   Na jakém náměstí se konala poprava českých pánů?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7.   Válka, která trvala tři desetiletí byla ukončena podepsáním listiny s 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názvem.. 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8.   Počet popravených vůdců českého povstání.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9.   Jaká válka začala povstáním Čechů proti Habsburkům?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10. Jaká jediná víra byla povolena po porážce českých pánů?</a:t>
            </a: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11. Habsburský císař, který vypravil proti českým povstalcům vojsko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48750"/>
              </p:ext>
            </p:extLst>
          </p:nvPr>
        </p:nvGraphicFramePr>
        <p:xfrm>
          <a:off x="4427984" y="2992369"/>
          <a:ext cx="4812666" cy="2120646"/>
        </p:xfrm>
        <a:graphic>
          <a:graphicData uri="http://schemas.openxmlformats.org/drawingml/2006/table">
            <a:tbl>
              <a:tblPr firstRow="1" firstCol="1" bandRow="1"/>
              <a:tblGrid>
                <a:gridCol w="276225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  <a:gridCol w="216021"/>
              </a:tblGrid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Ž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Ý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Ý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17114"/>
              </p:ext>
            </p:extLst>
          </p:nvPr>
        </p:nvGraphicFramePr>
        <p:xfrm>
          <a:off x="72000" y="1008000"/>
          <a:ext cx="6002672" cy="2120646"/>
        </p:xfrm>
        <a:graphic>
          <a:graphicData uri="http://schemas.openxmlformats.org/drawingml/2006/table">
            <a:tbl>
              <a:tblPr firstRow="1" firstCol="1" bandRow="1"/>
              <a:tblGrid>
                <a:gridCol w="363835"/>
                <a:gridCol w="276178"/>
                <a:gridCol w="276178"/>
                <a:gridCol w="276178"/>
                <a:gridCol w="276178"/>
                <a:gridCol w="276178"/>
                <a:gridCol w="267773"/>
                <a:gridCol w="276178"/>
                <a:gridCol w="276178"/>
                <a:gridCol w="276178"/>
                <a:gridCol w="276178"/>
                <a:gridCol w="372240"/>
                <a:gridCol w="276178"/>
                <a:gridCol w="302596"/>
                <a:gridCol w="276178"/>
                <a:gridCol w="302596"/>
                <a:gridCol w="276178"/>
                <a:gridCol w="276178"/>
                <a:gridCol w="276178"/>
                <a:gridCol w="276178"/>
                <a:gridCol w="250962"/>
              </a:tblGrid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TextovéPole 30"/>
          <p:cNvSpPr txBox="1"/>
          <p:nvPr/>
        </p:nvSpPr>
        <p:spPr>
          <a:xfrm>
            <a:off x="6299375" y="2268000"/>
            <a:ext cx="2541080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9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Vladislavský sál </a:t>
            </a:r>
            <a:r>
              <a:rPr lang="cs-CZ" sz="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 Pražském hradě. </a:t>
            </a:r>
          </a:p>
          <a:p>
            <a:pPr algn="ctr"/>
            <a:r>
              <a:rPr lang="cs-C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Postaven </a:t>
            </a:r>
            <a:r>
              <a:rPr lang="cs-CZ" sz="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 panování Vladislava Jagellonského </a:t>
            </a:r>
            <a:endParaRPr lang="cs-CZ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architektem Benediktem </a:t>
            </a:r>
            <a:r>
              <a:rPr lang="cs-CZ" sz="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Rejtem</a:t>
            </a:r>
            <a:r>
              <a:rPr lang="cs-C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Jedna </a:t>
            </a:r>
            <a:r>
              <a:rPr lang="cs-CZ" sz="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předních </a:t>
            </a:r>
            <a:endParaRPr lang="cs-CZ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ukázek </a:t>
            </a:r>
            <a:r>
              <a:rPr lang="cs-CZ" sz="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české pozdní, vladislavské gotiky. </a:t>
            </a:r>
            <a:endParaRPr lang="cs-CZ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3518"/>
            <a:ext cx="2448272" cy="1806712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9542"/>
            <a:ext cx="1944000" cy="2389266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3718"/>
            <a:ext cx="1908000" cy="2423160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76.6 Něco navíc pro šikovné</a:t>
            </a:r>
            <a:endParaRPr lang="cs-CZ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39752" y="3795886"/>
            <a:ext cx="6474849" cy="109260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Císař Rudolf II. Habsburský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Císař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Rudlof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II.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 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(Přemyslovec – Habsburk)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Za své sídlo si zvolil 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Vídeň – Prahu)</a:t>
            </a:r>
            <a:r>
              <a:rPr lang="cs-CZ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Praha za jeho vlády 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(vzkvétala – upadala)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Rudolf  II. byl vzdělaný, 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(měl – neměl)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rád vědu a umění.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Zval na svůj dvůr umělce a učence, alchymisty i velmi slavné 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(astronauty – astronomy)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Tychona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Brahe a Jana </a:t>
            </a: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(Kosmase – Keplera)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Sbíral krásné a vzácné umělecké předměty.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444208" y="3147814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Rudolf II. jako </a:t>
            </a:r>
            <a:r>
              <a:rPr lang="cs-CZ" sz="1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Vertumnus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římský bůh</a:t>
            </a:r>
          </a:p>
          <a:p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ročních období – malíř </a:t>
            </a:r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Giuseppe </a:t>
            </a:r>
            <a:r>
              <a:rPr lang="cs-CZ" sz="1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Arcimboldo</a:t>
            </a:r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020272" y="267494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Svatováclavská koruna </a:t>
            </a:r>
            <a:r>
              <a:rPr lang="cs-CZ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Karla IV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83568" y="4443958"/>
            <a:ext cx="1423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Rudolf II. Habsburský</a:t>
            </a:r>
            <a:endParaRPr lang="cs-CZ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195736" y="1275606"/>
            <a:ext cx="4464496" cy="166199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Rudolfův majestát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listina vydaná Rudolfem II. 9. července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1609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potvrzovala </a:t>
            </a:r>
            <a:r>
              <a:rPr lang="cs-CZ" sz="1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svobodu náboženství v Českém </a:t>
            </a:r>
            <a:r>
              <a:rPr lang="cs-CZ" sz="1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království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nikdo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nesměl být nucen ke katolickému ani jinému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vyznání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latil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 královská města, šlechtu i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poddané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istina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byla zanesena do zemských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desek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jako platný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zákon</a:t>
            </a:r>
          </a:p>
          <a:p>
            <a:endParaRPr lang="cs-CZ" sz="1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Platnost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Majestátu </a:t>
            </a:r>
            <a:r>
              <a:rPr lang="cs-CZ" sz="1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zrušil císař Ferdinand II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po porážce českého stavovského </a:t>
            </a:r>
            <a:endParaRPr lang="cs-CZ" sz="1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povstání </a:t>
            </a:r>
            <a:r>
              <a:rPr lang="cs-CZ" sz="1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sz="1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1620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Rozstřihl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spálil jeho pečeť. </a:t>
            </a:r>
            <a:endParaRPr lang="cs-CZ" sz="1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roce 1627 uzákonil v Čechách katolické náboženství jako jediné povolené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9482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76.7 Rudolf II.</a:t>
            </a:r>
            <a:endParaRPr lang="cs-CZ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948264" y="3867894"/>
            <a:ext cx="1756891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cs-CZ" sz="1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Archduke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1347614"/>
            <a:ext cx="1896609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Holy Roman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Emperor</a:t>
            </a:r>
            <a:endParaRPr lang="cs-C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91680" y="2571750"/>
            <a:ext cx="1431739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cs-CZ" sz="1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4731990"/>
            <a:ext cx="1247393" cy="307777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Patron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arts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68144" y="2643758"/>
            <a:ext cx="1489510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Hungary</a:t>
            </a:r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3795886"/>
            <a:ext cx="1479892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cs-CZ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Bohemia</a:t>
            </a:r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9622"/>
            <a:ext cx="1924050" cy="28575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347614"/>
            <a:ext cx="1670650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cs-CZ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Habsburg</a:t>
            </a:r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76.8 Test znalostí</a:t>
            </a:r>
            <a:endParaRPr lang="cs-CZ" sz="2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06106"/>
              </p:ext>
            </p:extLst>
          </p:nvPr>
        </p:nvGraphicFramePr>
        <p:xfrm>
          <a:off x="179510" y="1131590"/>
          <a:ext cx="7185180" cy="4053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Koho si zvolili za krále čeští páni po smrti Ludvíka Jagellonského?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Jana Lucemburského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Ferdinanda I. Habsburského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Jiřího z Poděbrad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Ladislava Pohrobka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Který 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císař pozval do Prahy významné astronomy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Tycha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Brahe a Jana Keplera?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Ferdinand II.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Josef II.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Ferdinand I. Habsburský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Rudolf II.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Jak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vyjádřili čeští páni nesouhlas s   rozhodováním habsburských místodržících?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Zajali a uvěznili císaře.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Vyslali proti císaři vojsko.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Vyhodili místodržící z okna.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Sepsali proti císaři petici.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Proč 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bylo v roce 1621 popraveno na Staroměstském náměstí v Praze 27 českých pánů?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Loupili v Praze a okolí.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Nechtěli platit daně.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Povstali proti císaři.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Chtěli utéct do ciziny.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915566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Tx/>
              <a:buAutoNum type="arabicPeriod"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://upload.wikimedia.org/wikipedia/commons/8/89/Hinrichtung_auf_dem_Altst%C3%A4dter_Ring.JPG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http://upload.wikimedia.org/wikipedia/commons/5/57/Karel_Svoboda_Defenestrace.jpg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://upload.wikimedia.org/wikipedia/commons/thumb/6/6d/Familienwappen_Habsburg-Stroehl.jpg/200px-Familienwappen_Habsburg-Stroehl.jpg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http://www.visitpraha.cz/img/59.jpg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http://upload.wikimedia.org/wikipedia/commons/d/d2/Arcimboldovertemnus.jpeg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http://upload.wikimedia.org/wikipedia/commons/0/0f/Hans_von_Aachen_003.jpg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http://mm.denik.cz/56/99/vrnr2_denik-galerie.jpg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http://upload.wikimedia.org/wikipedia/commons/8/81/AlzbetaLuc.jpg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http://upload.wikimedia.org/wikipedia/commons/1/19/Anonym_Koenig_Albrecht_II.jpg</a:t>
            </a: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upload.wikimedia.org/wikipedia/commons/thumb/a/a2/Ladislas_the_Posthumous_001.jpg/421px-Ladislas_the_Posthumous_001.jpg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upload.wikimedia.org/wikipedia/commons/a/a9/Maximilian_II_HRR_MATEO.jpg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upload.wikimedia.org/wikipedia/commons/f/f1/Mathias.jpg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http://upload.wikimedia.org/wikipedia/commons/thumb/3/3f/Joseph_Heintz_d._%C3%84._003.jpg/342px-Joseph_Heintz_d._%C3%84._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003.jpg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upload.wikimedia.org/wikipedia/commons/6/64/Kaiser-Leopold1.jpg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upload.wikimedia.org/wikipedia/commons/9/9c/Joseph_I%2C_Holy_Roman_Emperor.jpg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pevnostolomouc.wbs.cz/terezie.jpg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img.panovnici.cz/foto/karel-VI/karel-VI.jpg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www.quido.cz/osobnosti/images/jiri.jpg</a:t>
            </a: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endParaRPr lang="cs-CZ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1707</Words>
  <Application>Microsoft Office PowerPoint</Application>
  <PresentationFormat>Předvádění na obrazovce (16:9)</PresentationFormat>
  <Paragraphs>744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Motiv sady Office</vt:lpstr>
      <vt:lpstr>1_Motiv sady Office</vt:lpstr>
      <vt:lpstr>2_Motiv sady Office</vt:lpstr>
      <vt:lpstr>76.1 Čeští králové z rodu Habsburků </vt:lpstr>
      <vt:lpstr>76.2 Co už víš? </vt:lpstr>
      <vt:lpstr>76.3 Jaké si řekneme nové termíny a názvy?</vt:lpstr>
      <vt:lpstr>76.4 Co si řekneme nového?</vt:lpstr>
      <vt:lpstr>76.5 Co si pamatujete?</vt:lpstr>
      <vt:lpstr>76.6 Něco navíc pro šikovné</vt:lpstr>
      <vt:lpstr>76.7 Rudolf II.</vt:lpstr>
      <vt:lpstr>76.8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339</cp:revision>
  <dcterms:created xsi:type="dcterms:W3CDTF">2010-10-18T18:21:56Z</dcterms:created>
  <dcterms:modified xsi:type="dcterms:W3CDTF">2012-06-07T10:22:07Z</dcterms:modified>
</cp:coreProperties>
</file>