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59" r:id="rId4"/>
    <p:sldId id="267" r:id="rId5"/>
    <p:sldId id="260" r:id="rId6"/>
    <p:sldId id="261" r:id="rId7"/>
    <p:sldId id="26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FF"/>
    <a:srgbClr val="008000"/>
    <a:srgbClr val="00B05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5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nd04.jxs.cz/804/182/6a2f5b690e_73668281_o2.jpg" TargetMode="External"/><Relationship Id="rId13" Type="http://schemas.openxmlformats.org/officeDocument/2006/relationships/hyperlink" Target="http://www.husitstvi.cz/pic/g23.jpg" TargetMode="External"/><Relationship Id="rId3" Type="http://schemas.openxmlformats.org/officeDocument/2006/relationships/hyperlink" Target="http://files.nejvetsicech.webnode.cz/200000071-8869888e78/hus_jan1__20.jpg" TargetMode="External"/><Relationship Id="rId7" Type="http://schemas.openxmlformats.org/officeDocument/2006/relationships/hyperlink" Target="http://upload.wikimedia.org/wikipedia/commons/6/6f/Hussite_banner.png" TargetMode="External"/><Relationship Id="rId12" Type="http://schemas.openxmlformats.org/officeDocument/2006/relationships/hyperlink" Target="http://www.mocr.army.cz/images/id_15001_16000/15188/11.jpg" TargetMode="External"/><Relationship Id="rId2" Type="http://schemas.openxmlformats.org/officeDocument/2006/relationships/hyperlink" Target="http://www.os-obroda.cz/grafika/clanky/jan-hus-betle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0/05/Jan_Vil%C3%ADmek_-_Jan_%C5%BDi%C5%BEka_z_Trocnova.jpg" TargetMode="External"/><Relationship Id="rId11" Type="http://schemas.openxmlformats.org/officeDocument/2006/relationships/hyperlink" Target="http://nd04.jxs.cz/582/346/136e204790_73668248_o2.jpg" TargetMode="External"/><Relationship Id="rId5" Type="http://schemas.openxmlformats.org/officeDocument/2006/relationships/hyperlink" Target="http://www.vyukovematerialy.cz/dejepis/rocnik7/foto/vuz.jpg" TargetMode="External"/><Relationship Id="rId15" Type="http://schemas.openxmlformats.org/officeDocument/2006/relationships/hyperlink" Target="http://www.turystyka.torun.pl/_upload/informacje/214_1924.jpg" TargetMode="External"/><Relationship Id="rId10" Type="http://schemas.openxmlformats.org/officeDocument/2006/relationships/hyperlink" Target="http://nd04.jxs.cz/657/249/1383bce9f0_73668745_o2.jpg" TargetMode="External"/><Relationship Id="rId4" Type="http://schemas.openxmlformats.org/officeDocument/2006/relationships/hyperlink" Target="http://www.vyukovematerialy.cz/dejepis/rocnik7/foto/zbrane.jpg" TargetMode="External"/><Relationship Id="rId9" Type="http://schemas.openxmlformats.org/officeDocument/2006/relationships/hyperlink" Target="http://cr.ic.cz/clanky/husiti/0624.jpg" TargetMode="External"/><Relationship Id="rId14" Type="http://schemas.openxmlformats.org/officeDocument/2006/relationships/hyperlink" Target="http://www.husitstvi.cz/pic/g40-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525" y="483518"/>
            <a:ext cx="213872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75.1  Husitství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1" y="4536000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74" y="627534"/>
            <a:ext cx="1700980" cy="21336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3132000"/>
            <a:ext cx="1152000" cy="86399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7308000" y="4176000"/>
            <a:ext cx="1292341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usitská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korouhev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000" y="1100463"/>
            <a:ext cx="2376000" cy="307638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910362" y="3924000"/>
            <a:ext cx="1130887" cy="276999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Mistr Jan Hus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0" y="2010132"/>
            <a:ext cx="2545923" cy="170373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9" name="TextovéPole 18"/>
          <p:cNvSpPr txBox="1"/>
          <p:nvPr/>
        </p:nvSpPr>
        <p:spPr>
          <a:xfrm>
            <a:off x="4766637" y="3816000"/>
            <a:ext cx="1010213" cy="43088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usité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boji</a:t>
            </a:r>
          </a:p>
          <a:p>
            <a:pPr algn="ctr"/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ozová hradba</a:t>
            </a:r>
            <a:endParaRPr lang="cs-CZ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11839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Husitství, Mistr Jan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Hus, Jan Žižka z Trocnova, křížová výprava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husitství,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křížové výpravy, život Jana Husa a Jana Žižky.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/>
          <p:cNvSpPr txBox="1"/>
          <p:nvPr/>
        </p:nvSpPr>
        <p:spPr>
          <a:xfrm>
            <a:off x="1608649" y="1008000"/>
            <a:ext cx="930063" cy="21544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odiče  Karla IV.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00000" y="4320000"/>
            <a:ext cx="146065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Václav IV.</a:t>
            </a:r>
          </a:p>
          <a:p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vlády: 1378 – 1419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512000" y="2556000"/>
            <a:ext cx="2896947" cy="110799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Za jeho vlády došlo k velkému </a:t>
            </a:r>
          </a:p>
          <a:p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hospodářskému i kulturnímu rozkvětu.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Zlatou bulou potvrdil svobodu českého státu </a:t>
            </a:r>
          </a:p>
          <a:p>
            <a:r>
              <a:rPr lang="cs-CZ" sz="11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vůči německé říši.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Vydal zákon o trvalém připojení </a:t>
            </a:r>
          </a:p>
          <a:p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Moravy a Slezska k Čechám.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88000" y="3492000"/>
            <a:ext cx="1460656" cy="55399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Karel IV.</a:t>
            </a:r>
          </a:p>
          <a:p>
            <a:pPr algn="ctr"/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vlády: 1346 – 1378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„Otec vlasti“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736000" y="1908000"/>
            <a:ext cx="1659664" cy="55399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Jan Lucemburský</a:t>
            </a:r>
          </a:p>
          <a:p>
            <a:pPr algn="ctr"/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vlády: 1310 – 1346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„Král cizinec“  „Slepý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032000" y="3924000"/>
            <a:ext cx="954107" cy="21544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ynové  Karla IV.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233304" cy="477054"/>
          </a:xfrm>
          <a:solidFill>
            <a:srgbClr val="CCFFCC"/>
          </a:solidFill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87574"/>
            <a:ext cx="733114" cy="93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2376000"/>
            <a:ext cx="845902" cy="108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4032000"/>
            <a:ext cx="734400" cy="90130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1008000" y="1188000"/>
            <a:ext cx="2016236" cy="90024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105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Eliška Přemyslovna:</a:t>
            </a:r>
          </a:p>
          <a:p>
            <a:r>
              <a:rPr lang="cs-CZ" sz="10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manželka Jana Lucemburského</a:t>
            </a:r>
          </a:p>
          <a:p>
            <a:r>
              <a:rPr lang="cs-CZ" sz="10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Přemyslovci vymírají po </a:t>
            </a:r>
            <a:r>
              <a:rPr lang="cs-CZ" sz="105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meči (Václav III.) → Jan Lucemburský vyhrál spor o trůn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08000"/>
            <a:ext cx="740664" cy="859536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3996000"/>
            <a:ext cx="703435" cy="93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9" name="TextovéPole 18"/>
          <p:cNvSpPr txBox="1"/>
          <p:nvPr/>
        </p:nvSpPr>
        <p:spPr>
          <a:xfrm>
            <a:off x="6156000" y="4500000"/>
            <a:ext cx="1498295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Zikmund Lucemburský</a:t>
            </a:r>
          </a:p>
          <a:p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vlády: 1436 - 1437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1044000" y="1188000"/>
            <a:ext cx="2033715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Šipka doleva 26"/>
          <p:cNvSpPr/>
          <p:nvPr/>
        </p:nvSpPr>
        <p:spPr>
          <a:xfrm rot="20940000">
            <a:off x="1686442" y="2123133"/>
            <a:ext cx="1343032" cy="744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Šipka doleva 31"/>
          <p:cNvSpPr/>
          <p:nvPr/>
        </p:nvSpPr>
        <p:spPr>
          <a:xfrm rot="10800000">
            <a:off x="3744000" y="4788000"/>
            <a:ext cx="1388648" cy="915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00" y="4068000"/>
            <a:ext cx="1620000" cy="11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Šipka doleva 27"/>
          <p:cNvSpPr/>
          <p:nvPr/>
        </p:nvSpPr>
        <p:spPr>
          <a:xfrm rot="12000000">
            <a:off x="1512000" y="3780000"/>
            <a:ext cx="1343032" cy="744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99992" y="1563638"/>
            <a:ext cx="4392488" cy="193899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Ins="72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smrti Karla IV.</a:t>
            </a:r>
            <a:endParaRPr lang="cs-CZ" sz="1400" b="1" i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době vlády Václava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propukla 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morová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epidemie.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→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zemřelo mnoho lidí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nemá kdo obdělávat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půdu 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→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hladomor 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chudoba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znikají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rozpory v církvi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církev prodává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odpustky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vybírá vysoké poplatky, realizuje nákladné stavby kostelů, shromažďuje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„nepřiměřený“ majetek, má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příliš velkou moc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(zasahuje do politiky)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mnoho lidí a kazatelů církev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kritizuje.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mezi nimi např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 Hus</a:t>
            </a:r>
          </a:p>
        </p:txBody>
      </p:sp>
    </p:spTree>
    <p:extLst>
      <p:ext uri="{BB962C8B-B14F-4D97-AF65-F5344CB8AC3E}">
        <p14:creationId xmlns:p14="http://schemas.microsoft.com/office/powerpoint/2010/main" val="31238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1642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013788"/>
            <a:ext cx="6336704" cy="136960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HUSITSTVÍ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(počátek 15. století)</a:t>
            </a:r>
            <a:endParaRPr lang="cs-CZ" sz="12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reformní lidové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hnutí,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jehož stoupenci si říkali HUSITÉ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Cílem bylo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napravit církev a svět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kostely měly příliš bohatou výzdobu, církev vybírala příliš vysoké poplatky (svatby, křty) a prodávala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odpustky.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požadují 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hudou církev blízkou prostému člověku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htěli odstranit špatné návyky lidí – nestřídmost v jídle, život v přepychu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hlavní představitel reformátorů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Mistr Jan Hus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5277" y="2521005"/>
            <a:ext cx="7401834" cy="138499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Mistr Jan Hus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uchovní osobnost husitství, učitel na pražské univerzitě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 r. 1402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kázal v Betlémské kapli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(Praha) → zpočátku měl podporu krále (Václav IV.) 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ritizoval šlechtu a církev (r. 1412 otevřeně vystoupil proti prodávání odpustků - ztratil podporu krále)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→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církev ho prohlásila za kacíře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(=odpůrce církve) → byl nucen opustit Prahu, působí na venkově (Kozí Hrádek)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→ r. 1414 se chtěl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obhájit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církevním sněmu v Kostnici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(Zikmund mu zaručil bezpečnost) 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→ v Kostnici byl ale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uvězněn, odsouzen a 6.července 1415 upálen – státní svátek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76000" y="4284000"/>
            <a:ext cx="184731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59" y="627534"/>
            <a:ext cx="1178953" cy="172464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3060000"/>
            <a:ext cx="1292699" cy="169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7443183" y="2376000"/>
            <a:ext cx="1731564" cy="600164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Mistr Jan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Hus</a:t>
            </a:r>
          </a:p>
          <a:p>
            <a:pPr algn="ctr"/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akladatel husitského hnutí</a:t>
            </a:r>
          </a:p>
          <a:p>
            <a:pPr algn="ctr"/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kázání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Betlémské kapli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524000" y="4788000"/>
            <a:ext cx="1497526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Jan Žižka z Trocnova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4011910"/>
            <a:ext cx="6613285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 Žižka z Trocnova</a:t>
            </a:r>
            <a:endParaRPr lang="cs-CZ" sz="12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Trocnov – nedaleko města Tábor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asto naslouchal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kázání Jana Husa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Betlémské kapli → stal se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vůdcem husitských vojsk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Vymyslel nový způsob boje pomocí vozových hradeb → v  bojích užívali upravené zemědělské nástroje.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jeho smrti si členové husitských polních vojsk začali říkat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sirotci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000" y="3240000"/>
            <a:ext cx="1984712" cy="1404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000" y="3204000"/>
            <a:ext cx="2729012" cy="1764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002465" y="4716000"/>
            <a:ext cx="1884298" cy="276999"/>
          </a:xfrm>
          <a:prstGeom prst="rect">
            <a:avLst/>
          </a:prstGeom>
          <a:solidFill>
            <a:srgbClr val="C00000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ávěrečná </a:t>
            </a:r>
            <a:r>
              <a:rPr lang="pl-PL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bitva – u </a:t>
            </a:r>
            <a:r>
              <a:rPr lang="pl-PL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Lipan</a:t>
            </a:r>
            <a:endParaRPr lang="pl-PL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948000" y="4644000"/>
            <a:ext cx="2225289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latin typeface="Times New Roman" pitchFamily="18" charset="0"/>
                <a:cs typeface="Times New Roman" pitchFamily="18" charset="0"/>
              </a:rPr>
              <a:t>bitva na Vítkově </a:t>
            </a:r>
            <a:r>
              <a:rPr lang="pl-PL" sz="1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100" b="1" dirty="0">
                <a:latin typeface="Times New Roman" pitchFamily="18" charset="0"/>
                <a:cs typeface="Times New Roman" pitchFamily="18" charset="0"/>
              </a:rPr>
              <a:t>proti k</a:t>
            </a:r>
            <a:r>
              <a:rPr lang="pl-PL" sz="1100" b="1" dirty="0" smtClean="0">
                <a:latin typeface="Times New Roman" pitchFamily="18" charset="0"/>
                <a:cs typeface="Times New Roman" pitchFamily="18" charset="0"/>
              </a:rPr>
              <a:t>řižákům</a:t>
            </a:r>
            <a:r>
              <a:rPr lang="pl-PL" sz="11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pl-PL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16000" y="2124000"/>
            <a:ext cx="4371710" cy="93871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BITVA U SUDOMĚŘE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(r.1420)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nedaleko Strakonic (jižní Čechy)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bojovali proti obrněným rytířům na koních → Žižka postavil vozovou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hradbu mezi dvěma rybníky (jeden vypuštěný – bahno) → rytíři v těžkém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brnění zaútočili přes vypuštěný rybník →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křižáci prohráli 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zapadli do bahna a nemohli se bránit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7504" y="1044000"/>
            <a:ext cx="6881307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HUSITSKÉ VÁLKY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upálení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Jana Husa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vyvolalo v Čechách odpor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přerostl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husitské války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usité vybudovali opevněné město Tábor →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sem přicházeli lidé, kteří chtěli žít podle učení Jana Husa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emřel Václav IV. → dědicem trůnu Zikmund Lucemburský →  husité ho odmítali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apež vyslal proti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usitům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křížové výpravy →  Žižka se svými vojsky nebyl poražen</a:t>
            </a:r>
            <a:endParaRPr lang="cs-CZ" sz="12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64000" y="540000"/>
            <a:ext cx="2497800" cy="43088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KŘÍŽOVÁ VÝPRAVA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vojenské tažení proti odpůrcům církve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699542"/>
            <a:ext cx="1822450" cy="121192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092000" y="1692000"/>
            <a:ext cx="1938352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amátník v Praze </a:t>
            </a:r>
            <a:r>
              <a:rPr lang="pl-PL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Vítkově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932000" y="2124000"/>
            <a:ext cx="3690434" cy="93871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BITVA U DOMAŽLIC 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(r.1431)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zde byla ukončena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poslední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křížová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výprava proti husitům</a:t>
            </a:r>
            <a:endParaRPr lang="cs-CZ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→ stotisícové vojsko křižáků rozložilo u Domažlic tábor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žoldnéři uslyšeli zpěv husitů a rachocení jejich vozů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→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křižáci dostali strach a utekli</a:t>
            </a:r>
            <a:endParaRPr lang="cs-CZ" sz="11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8000" y="3132000"/>
            <a:ext cx="3887603" cy="195438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BITVA U LIPAN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(r.1434)</a:t>
            </a:r>
            <a:endParaRPr lang="cs-CZ" sz="11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atolíci zjistili, že husity neporazí → chtěli vyjednávat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panské vojsko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usitů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žijící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Praze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chtělo vyjednávat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míru, ostatní ne → rozpory – vyvrcholí v bitvě a panské vojsko </a:t>
            </a:r>
          </a:p>
          <a:p>
            <a:pPr>
              <a:spcAft>
                <a:spcPts val="600"/>
              </a:spcAft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husitů vyhrává.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Husité porazili husity. </a:t>
            </a:r>
          </a:p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Výsledky jednání o míru: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idé si mohli svobodně zvolit náboženské vyznání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→ nekatolíci již nebyli pronásledováni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atolická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církev ztratila množství majetku i moci</a:t>
            </a:r>
          </a:p>
          <a:p>
            <a:pPr marL="171450" indent="-171450">
              <a:buFontTx/>
              <a:buChar char="-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Zikmund Lucemburský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 uznán českým králem</a:t>
            </a:r>
          </a:p>
        </p:txBody>
      </p:sp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2" grpId="0" animBg="1"/>
      <p:bldP spid="1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24000"/>
            <a:ext cx="1224136" cy="151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864000" y="2808000"/>
            <a:ext cx="1284775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none" tIns="0" rtlCol="0" anchor="ctr" anchorCtr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Mistr Jan Hus</a:t>
            </a:r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92080" y="576000"/>
            <a:ext cx="3744416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Podle osnovy vyprávějte o husitské době.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224000"/>
            <a:ext cx="1224136" cy="151216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76000"/>
            <a:ext cx="2060682" cy="133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91830"/>
            <a:ext cx="1224000" cy="153749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1188000"/>
            <a:ext cx="1224000" cy="1496167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1188000"/>
            <a:ext cx="1224000" cy="153530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5" name="TextovéPole 24"/>
          <p:cNvSpPr txBox="1"/>
          <p:nvPr/>
        </p:nvSpPr>
        <p:spPr>
          <a:xfrm>
            <a:off x="2826174" y="2808000"/>
            <a:ext cx="1302409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none" t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usité - Tábor</a:t>
            </a:r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860000" y="2808000"/>
            <a:ext cx="992580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none" tIns="0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Jan Žižka</a:t>
            </a:r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507400" y="2772000"/>
            <a:ext cx="1850186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none" tIns="0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ojová technika husitů</a:t>
            </a:r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339752" y="4587974"/>
            <a:ext cx="1459503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none" t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Křižáci - výzbroj</a:t>
            </a:r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067944" y="3579862"/>
            <a:ext cx="1518365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none" tIns="0" rtlCol="0" anchor="ctr" anchorCtr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Bitva u Sudoměře</a:t>
            </a:r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139952" y="4011910"/>
            <a:ext cx="1468672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none" t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Bitva u Domažlic</a:t>
            </a:r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588224" y="4680000"/>
            <a:ext cx="1244251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none" t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Bitva u Lipan</a:t>
            </a:r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44000" y="1008000"/>
            <a:ext cx="1260000" cy="238526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Husitské zbraně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1) halapartna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kopí	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3)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sudlice	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4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sekyra	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5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sudlice	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6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šídlo	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7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meč	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8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cep	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9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kropáč	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10) řemdih	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11) 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udlice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ušatá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71800" y="3456000"/>
            <a:ext cx="6048451" cy="16004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Vozová hradba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Husitské bojové vozy byly v počátcích pravděpodobně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obyčejné,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běžně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užívané selské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vozy.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→ později došlo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základě zkušeností z bitev k rozlišení zásobovacích a bojových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vozů 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boji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byly využívány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větší a pevnější vozy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vybavené na stranách deskou ze silných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fošen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vybavení bojových vozů náleželo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silné prkno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zavěšené ze spodu podél mezi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koly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→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ochrana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nepřátelské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palbě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každý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vůz vezl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řetěz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jímž byla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spojována kola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vozů k sobě při srážení do vozové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hradby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voze bylo 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nářadí (lopaty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sekery, rýče 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motyky)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sloužilo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úpravách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0" y="864000"/>
            <a:ext cx="1584000" cy="221758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188000"/>
            <a:ext cx="2520000" cy="352797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875229" y="2844000"/>
            <a:ext cx="931665" cy="261610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usitský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vůz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0" y="1188000"/>
            <a:ext cx="3028282" cy="2103782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7936030" y="3024000"/>
            <a:ext cx="1074333" cy="261610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ozová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hradba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00192" y="2715766"/>
            <a:ext cx="2314352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John Hus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Prague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b) 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Husinec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United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91880" y="2715766"/>
            <a:ext cx="2190023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spcAft>
                <a:spcPts val="600"/>
              </a:spcAft>
              <a:buAutoNum type="arabicPeriod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Hus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a) in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1638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b) in 1373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c) in 1740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24128" y="4011910"/>
            <a:ext cx="2500749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John Hus murdered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 in Prague</a:t>
            </a:r>
          </a:p>
          <a:p>
            <a:pPr lvl="0"/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b</a:t>
            </a:r>
            <a:r>
              <a:rPr lang="cs-CZ" sz="120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200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20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Husinec</a:t>
            </a:r>
          </a:p>
          <a:p>
            <a:pPr lvl="0"/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c) in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Constance</a:t>
            </a:r>
            <a:endParaRPr lang="en-US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07704" y="4011910"/>
            <a:ext cx="2450607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Hus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murdered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6 July 1415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b)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6 July 1620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5 July 1415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59832" y="1059582"/>
            <a:ext cx="5198293" cy="103105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Hus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Hus was born in 1373 in the southern part of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Bohemia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village of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Husinec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died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Constance 6 July, 1415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8" y="1059582"/>
            <a:ext cx="1723392" cy="223140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5222" y="3348000"/>
            <a:ext cx="2597185" cy="60016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John Hus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priest, philosopher, reformer, </a:t>
            </a:r>
            <a:endParaRPr lang="cs-CZ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master at Charles University in </a:t>
            </a:r>
            <a:r>
              <a:rPr lang="en-US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Prague</a:t>
            </a:r>
            <a:endParaRPr lang="cs-CZ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4011910"/>
            <a:ext cx="500458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79947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 kterém místě v Praze Jan Hus často kázal?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 Pražském hradě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pod širým nebem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 Vyšehradě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Betlémské kapli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Evropě byli husité „proslulí“ jako: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vážení spisovatelé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nadaní muzikanti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nebezpeční kacíři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stateční obhájci pravdy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Husité nad křižáky vítězili.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Jaký válečný   vynález jim v tom pomáhal?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pušky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praky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vozová hradba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jízda obrněných rytířů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 smrti Jana Žižky si členové husitských vojsk začali říkat: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sirotci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potomci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věrní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janíci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www.os-obroda.cz/grafika/clanky/jan-hus-betlem.jpg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3"/>
              </a:rPr>
              <a:t>http://files.nejvetsicech.webnode.cz/200000071-8869888e78/hus_jan1</a:t>
            </a:r>
            <a:r>
              <a:rPr lang="cs-CZ" sz="1300">
                <a:latin typeface="Times New Roman" pitchFamily="18" charset="0"/>
                <a:cs typeface="Times New Roman" pitchFamily="18" charset="0"/>
                <a:hlinkClick r:id="rId3"/>
              </a:rPr>
              <a:t>__</a:t>
            </a:r>
            <a:r>
              <a:rPr lang="cs-CZ" sz="1300" smtClean="0">
                <a:latin typeface="Times New Roman" pitchFamily="18" charset="0"/>
                <a:cs typeface="Times New Roman" pitchFamily="18" charset="0"/>
                <a:hlinkClick r:id="rId3"/>
              </a:rPr>
              <a:t>20.jpg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www.vyukovematerialy.cz/dejepis/rocnik7/foto/zbrane.jpg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www.vyukovematerialy.cz/dejepis/rocnik7/foto/vuz.jpg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http://upload.wikimedia.org/wikipedia/commons/0/05/Jan_Vil%C3%ADmek_-_Jan_%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6"/>
              </a:rPr>
              <a:t>C5%BDi%C5%BEka_z_Trocnova.jpg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7"/>
              </a:rPr>
              <a:t>upload.wikimedia.org/wikipedia/commons/6/6f/Hussite_banner.png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8"/>
              </a:rPr>
              <a:t>nd04.jxs.cz/804/182/6a2f5b690e_73668281_o2.jpg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9"/>
              </a:rPr>
              <a:t>cr.ic.cz/clanky/husiti/0624.jpg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10"/>
              </a:rPr>
              <a:t>nd04.jxs.cz/657/249/1383bce9f0_73668745_o2.jpg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11"/>
              </a:rPr>
              <a:t>nd04.jxs.cz/582/346/136e204790_73668248_o2.jpg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www.mocr.army.cz/images/id_15001_16000/15188/11.jpg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www.husitstvi.cz/pic/g23.jpg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14"/>
              </a:rPr>
              <a:t>www.husitstvi.cz/pic/g40-2.jpg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300" dirty="0">
                <a:latin typeface="Times New Roman" pitchFamily="18" charset="0"/>
                <a:cs typeface="Times New Roman" pitchFamily="18" charset="0"/>
                <a:hlinkClick r:id="rId15"/>
              </a:rPr>
              <a:t>http://www.turystyka.torun.pl/_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  <a:hlinkClick r:id="rId15"/>
              </a:rPr>
              <a:t>upload/informacje/214_1924.jpg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1559</Words>
  <Application>Microsoft Office PowerPoint</Application>
  <PresentationFormat>Předvádění na obrazovce (16:9)</PresentationFormat>
  <Paragraphs>248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75.1  Husitství</vt:lpstr>
      <vt:lpstr>75.2 Co už víš?</vt:lpstr>
      <vt:lpstr>75.3 Jaké si řekneme nové termíny a názvy?</vt:lpstr>
      <vt:lpstr>75.4 Co si řekneme nového?</vt:lpstr>
      <vt:lpstr>75.5 Co si pamatujete?</vt:lpstr>
      <vt:lpstr>75.6 Něco navíc pro šikovné</vt:lpstr>
      <vt:lpstr>75.7 CLIL</vt:lpstr>
      <vt:lpstr>75.8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306</cp:revision>
  <dcterms:created xsi:type="dcterms:W3CDTF">2010-10-18T18:21:56Z</dcterms:created>
  <dcterms:modified xsi:type="dcterms:W3CDTF">2013-01-29T18:50:12Z</dcterms:modified>
</cp:coreProperties>
</file>