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7" r:id="rId2"/>
    <p:sldId id="258" r:id="rId3"/>
    <p:sldId id="259" r:id="rId4"/>
    <p:sldId id="264" r:id="rId5"/>
    <p:sldId id="260" r:id="rId6"/>
    <p:sldId id="261" r:id="rId7"/>
    <p:sldId id="265" r:id="rId8"/>
    <p:sldId id="263" r:id="rId9"/>
    <p:sldId id="266" r:id="rId10"/>
    <p:sldId id="267" r:id="rId11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0CB45C"/>
    <a:srgbClr val="CCFFCC"/>
    <a:srgbClr val="006600"/>
    <a:srgbClr val="66FF99"/>
    <a:srgbClr val="99FF99"/>
    <a:srgbClr val="FFFF99"/>
    <a:srgbClr val="FFFF00"/>
    <a:srgbClr val="8137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5" autoAdjust="0"/>
    <p:restoredTop sz="94660"/>
  </p:normalViewPr>
  <p:slideViewPr>
    <p:cSldViewPr>
      <p:cViewPr>
        <p:scale>
          <a:sx n="100" d="100"/>
          <a:sy n="100" d="100"/>
        </p:scale>
        <p:origin x="-1314" y="-78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33583E-89BF-4ECB-AA3F-75DD3E829E63}" type="datetimeFigureOut">
              <a:rPr lang="cs-CZ" smtClean="0"/>
              <a:pPr/>
              <a:t>11.9.2016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771979-99DB-4828-878C-66DC5CF305D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7630280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527786-DE88-4C02-A0B7-082242F2B663}" type="datetimeFigureOut">
              <a:rPr lang="cs-CZ" smtClean="0"/>
              <a:pPr/>
              <a:t>11.9.2016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C757F8-8F25-4CF1-88DC-C9C420F5300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621211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Víte, kdo</a:t>
            </a:r>
            <a:r>
              <a:rPr lang="cs-CZ" baseline="0" dirty="0" smtClean="0"/>
              <a:t> způsobuje angínu, chřipku, nebo neštovice?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1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2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3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4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5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6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7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8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46E6A-BCBB-4397-B238-D9666C12CA33}" type="datetime1">
              <a:rPr lang="cs-CZ" smtClean="0"/>
              <a:pPr/>
              <a:t>11.9.2016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4DB5B-C4F9-421B-B915-96C77EBC177D}" type="datetime1">
              <a:rPr lang="cs-CZ" smtClean="0"/>
              <a:pPr/>
              <a:t>11.9.2016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27F35-795A-4B52-AF4B-8AF9D6F591C2}" type="datetime1">
              <a:rPr lang="cs-CZ" smtClean="0"/>
              <a:pPr/>
              <a:t>11.9.2016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B4C2E-6E06-4E9C-9D85-8F31E0E288E6}" type="datetime1">
              <a:rPr lang="cs-CZ" smtClean="0"/>
              <a:pPr/>
              <a:t>11.9.2016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ABC8E-B95F-4149-9A9A-D11A584EB29D}" type="datetime1">
              <a:rPr lang="cs-CZ" smtClean="0"/>
              <a:pPr/>
              <a:t>11.9.2016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0DED4-D2BA-48CB-B2B6-1875E7FDB29C}" type="datetime1">
              <a:rPr lang="cs-CZ" smtClean="0"/>
              <a:pPr/>
              <a:t>11.9.2016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9A91E-1CCF-40B7-8986-DCBC22B998A1}" type="datetime1">
              <a:rPr lang="cs-CZ" smtClean="0"/>
              <a:pPr/>
              <a:t>11.9.2016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CEE0F-07E8-4FA4-BC5E-B1097BC39F9A}" type="datetime1">
              <a:rPr lang="cs-CZ" smtClean="0"/>
              <a:pPr/>
              <a:t>11.9.2016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61AB1-11DE-4681-8765-EB93C13598AF}" type="datetime1">
              <a:rPr lang="cs-CZ" smtClean="0"/>
              <a:pPr/>
              <a:t>11.9.2016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88AF0-EED2-4674-8E08-6CB36054DDEB}" type="datetime1">
              <a:rPr lang="cs-CZ" smtClean="0"/>
              <a:pPr/>
              <a:t>11.9.2016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B1AB8-A318-494C-B197-385F53BD80D4}" type="datetime1">
              <a:rPr lang="cs-CZ" smtClean="0"/>
              <a:pPr/>
              <a:t>11.9.2016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CAF81-B0B1-45DF-898B-A867B8150E23}" type="datetime1">
              <a:rPr lang="cs-CZ" smtClean="0"/>
              <a:pPr/>
              <a:t>11.9.2016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g"/><Relationship Id="rId3" Type="http://schemas.openxmlformats.org/officeDocument/2006/relationships/image" Target="../media/image1.png"/><Relationship Id="rId7" Type="http://schemas.openxmlformats.org/officeDocument/2006/relationships/image" Target="../media/image5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10" Type="http://schemas.openxmlformats.org/officeDocument/2006/relationships/image" Target="../media/image8.png"/><Relationship Id="rId4" Type="http://schemas.openxmlformats.org/officeDocument/2006/relationships/image" Target="../media/image2.jpg"/><Relationship Id="rId9" Type="http://schemas.openxmlformats.org/officeDocument/2006/relationships/image" Target="../media/image7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jpg"/><Relationship Id="rId5" Type="http://schemas.openxmlformats.org/officeDocument/2006/relationships/image" Target="../media/image11.jpg"/><Relationship Id="rId4" Type="http://schemas.openxmlformats.org/officeDocument/2006/relationships/image" Target="../media/image10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4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1.jpg"/><Relationship Id="rId4" Type="http://schemas.openxmlformats.org/officeDocument/2006/relationships/image" Target="../media/image20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g"/><Relationship Id="rId7" Type="http://schemas.openxmlformats.org/officeDocument/2006/relationships/image" Target="../media/image26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5.jpg"/><Relationship Id="rId5" Type="http://schemas.openxmlformats.org/officeDocument/2006/relationships/image" Target="../media/image24.jpg"/><Relationship Id="rId4" Type="http://schemas.openxmlformats.org/officeDocument/2006/relationships/image" Target="../media/image23.jp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g"/><Relationship Id="rId3" Type="http://schemas.openxmlformats.org/officeDocument/2006/relationships/image" Target="../media/image15.png"/><Relationship Id="rId7" Type="http://schemas.openxmlformats.org/officeDocument/2006/relationships/image" Target="../media/image2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zavodsky.webz.cz/klenoty/pricny_pohled_.jpg" TargetMode="External"/><Relationship Id="rId13" Type="http://schemas.openxmlformats.org/officeDocument/2006/relationships/hyperlink" Target="http://g.denik.cz/1/10/praha_karluv_most33_denik-380.jpg" TargetMode="External"/><Relationship Id="rId3" Type="http://schemas.openxmlformats.org/officeDocument/2006/relationships/hyperlink" Target="http://t3.gstatic.com/images?q=tbn:ANd9GcT2DAgOqtV7U9S9ib2ryaNADSlr8b2Dk4gssg3zt6EpE8He5xgx" TargetMode="External"/><Relationship Id="rId7" Type="http://schemas.openxmlformats.org/officeDocument/2006/relationships/hyperlink" Target="http://www.zamky-hrady.cz/2/img/karlstejn_poz.jpg" TargetMode="External"/><Relationship Id="rId12" Type="http://schemas.openxmlformats.org/officeDocument/2006/relationships/hyperlink" Target="http://zavodsky.webz.cz/klenoty/plast.JPG" TargetMode="External"/><Relationship Id="rId2" Type="http://schemas.openxmlformats.org/officeDocument/2006/relationships/hyperlink" Target="http://t1.gstatic.com/images?q=tbn:ANd9GcT0p3SbbCge0vBDjz-2x-_eXuTnhknFL8O095Hdy4r4rW7CJh_7Bg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t3.gstatic.com/images?q=tbn:ANd9GcT8Uc4II1IacnZaNo-EX-ZbdMxTAt2237O99wknnsliCoi60-_T" TargetMode="External"/><Relationship Id="rId11" Type="http://schemas.openxmlformats.org/officeDocument/2006/relationships/hyperlink" Target="http://zavodsky.webz.cz/klenoty/zezlo_.jpg" TargetMode="External"/><Relationship Id="rId5" Type="http://schemas.openxmlformats.org/officeDocument/2006/relationships/hyperlink" Target="http://t3.gstatic.com/images?q=tbn:ANd9GcTahtDvy0O15037aItzoKwpjX3goIreixuWzKFDYdkjk_gQ9QWizw" TargetMode="External"/><Relationship Id="rId15" Type="http://schemas.openxmlformats.org/officeDocument/2006/relationships/hyperlink" Target="http://upload.wikimedia.org/wikipedia/commons/thumb/9/91/Goldene-bulle_1c-480x475.jpg/250px-Goldene-bulle_1c-480x475.jpg" TargetMode="External"/><Relationship Id="rId10" Type="http://schemas.openxmlformats.org/officeDocument/2006/relationships/hyperlink" Target="http://www.atlasceska.cz/images/galerie_kat/stredni/s6912_jablko.jpg" TargetMode="External"/><Relationship Id="rId4" Type="http://schemas.openxmlformats.org/officeDocument/2006/relationships/hyperlink" Target="http://t0.gstatic.com/images?q=tbn:ANd9GcSeE8kVNGcy96VEvrP84Ry8bQdt5xgHQKVN3GFiKDIJcKKXTw9Shw" TargetMode="External"/><Relationship Id="rId9" Type="http://schemas.openxmlformats.org/officeDocument/2006/relationships/hyperlink" Target="http://nd03.jxs.cz/008/056/6215e2e4d6_62786886_o2.jpg" TargetMode="External"/><Relationship Id="rId14" Type="http://schemas.openxmlformats.org/officeDocument/2006/relationships/hyperlink" Target="http://upload.wikimedia.org/wikipedia/commons/thumb/c/c2/HRR.gif/290px-HRR.gi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ovéPole 22"/>
          <p:cNvSpPr txBox="1"/>
          <p:nvPr/>
        </p:nvSpPr>
        <p:spPr>
          <a:xfrm>
            <a:off x="4499992" y="3291830"/>
            <a:ext cx="954107" cy="215444"/>
          </a:xfrm>
          <a:prstGeom prst="rect">
            <a:avLst/>
          </a:prstGeom>
          <a:solidFill>
            <a:srgbClr val="CCFFCC"/>
          </a:solidFill>
        </p:spPr>
        <p:txBody>
          <a:bodyPr wrap="none" rtlCol="0">
            <a:spAutoFit/>
          </a:bodyPr>
          <a:lstStyle/>
          <a:p>
            <a:r>
              <a:rPr lang="cs-CZ" sz="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cs-CZ" sz="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ynové  Karla IV.</a:t>
            </a:r>
          </a:p>
        </p:txBody>
      </p:sp>
      <p:sp>
        <p:nvSpPr>
          <p:cNvPr id="25" name="TextovéPole 24"/>
          <p:cNvSpPr txBox="1"/>
          <p:nvPr/>
        </p:nvSpPr>
        <p:spPr>
          <a:xfrm>
            <a:off x="1823136" y="1056603"/>
            <a:ext cx="930063" cy="215444"/>
          </a:xfrm>
          <a:prstGeom prst="rect">
            <a:avLst/>
          </a:prstGeom>
          <a:solidFill>
            <a:srgbClr val="CCFFCC"/>
          </a:solidFill>
        </p:spPr>
        <p:txBody>
          <a:bodyPr wrap="none" rtlCol="0">
            <a:spAutoFit/>
          </a:bodyPr>
          <a:lstStyle/>
          <a:p>
            <a:r>
              <a:rPr lang="cs-CZ" sz="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cs-CZ" sz="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odiče  Karla IV.</a:t>
            </a: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1000" y="492443"/>
            <a:ext cx="5993168" cy="594066"/>
          </a:xfrm>
          <a:solidFill>
            <a:srgbClr val="CCFFCC"/>
          </a:solidFill>
        </p:spPr>
        <p:txBody>
          <a:bodyPr>
            <a:noAutofit/>
          </a:bodyPr>
          <a:lstStyle/>
          <a:p>
            <a:pPr algn="l"/>
            <a:r>
              <a:rPr lang="cs-CZ" sz="2500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74.1 Čeští králové z rodu </a:t>
            </a:r>
            <a:r>
              <a:rPr lang="cs-CZ" sz="2500" b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cs-CZ" sz="2500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ucemburků </a:t>
            </a:r>
            <a:endParaRPr lang="cs-CZ" sz="2500" b="1" dirty="0">
              <a:solidFill>
                <a:srgbClr val="008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ovéPole 2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Svět kolem nás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0" y="4681835"/>
            <a:ext cx="9144000" cy="46166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endParaRPr lang="cs-CZ" sz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Autor: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Mgr. Alena Horová</a:t>
            </a:r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obrázek 5" descr="Image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4281" y="4681834"/>
            <a:ext cx="3029719" cy="461665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9379" y="1081217"/>
            <a:ext cx="733114" cy="936000"/>
          </a:xfrm>
          <a:prstGeom prst="rect">
            <a:avLst/>
          </a:prstGeom>
          <a:ln w="25400">
            <a:solidFill>
              <a:srgbClr val="C00000"/>
            </a:solidFill>
          </a:ln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9189" y="2170316"/>
            <a:ext cx="733114" cy="936000"/>
          </a:xfrm>
          <a:prstGeom prst="rect">
            <a:avLst/>
          </a:prstGeom>
          <a:ln w="25400">
            <a:solidFill>
              <a:srgbClr val="C00000"/>
            </a:solidFill>
          </a:ln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3824" y="3381407"/>
            <a:ext cx="734400" cy="901309"/>
          </a:xfrm>
          <a:prstGeom prst="rect">
            <a:avLst/>
          </a:prstGeom>
          <a:ln w="25400">
            <a:solidFill>
              <a:srgbClr val="C00000"/>
            </a:solidFill>
          </a:ln>
        </p:spPr>
      </p:pic>
      <p:sp>
        <p:nvSpPr>
          <p:cNvPr id="10" name="TextovéPole 9"/>
          <p:cNvSpPr txBox="1"/>
          <p:nvPr/>
        </p:nvSpPr>
        <p:spPr>
          <a:xfrm>
            <a:off x="1391258" y="1266990"/>
            <a:ext cx="1968976" cy="800219"/>
          </a:xfrm>
          <a:prstGeom prst="rect">
            <a:avLst/>
          </a:prstGeom>
          <a:solidFill>
            <a:srgbClr val="CCFFCC"/>
          </a:solidFill>
        </p:spPr>
        <p:txBody>
          <a:bodyPr wrap="square" rtlCol="0">
            <a:spAutoFit/>
          </a:bodyPr>
          <a:lstStyle/>
          <a:p>
            <a:r>
              <a:rPr lang="cs-CZ" sz="1000" b="1" u="sng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Eliška Přemyslovna:</a:t>
            </a:r>
          </a:p>
          <a:p>
            <a:r>
              <a:rPr lang="cs-CZ" sz="900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- manželka Jana Lucemburského</a:t>
            </a:r>
          </a:p>
          <a:p>
            <a:r>
              <a:rPr lang="cs-CZ" sz="900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- Přemyslovci vymírají po </a:t>
            </a:r>
            <a:r>
              <a:rPr lang="cs-CZ" sz="900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meči (Václav III.) → Jan Lucemburský vyhrál spor  o trůn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4462207" y="1411522"/>
            <a:ext cx="1659664" cy="553998"/>
          </a:xfrm>
          <a:prstGeom prst="rect">
            <a:avLst/>
          </a:prstGeom>
          <a:solidFill>
            <a:srgbClr val="CCFFCC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1000" b="1" u="sng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Jan Lucemburský</a:t>
            </a:r>
          </a:p>
          <a:p>
            <a:pPr algn="ctr"/>
            <a:r>
              <a:rPr lang="cs-CZ" sz="1000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cs-CZ" sz="1000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oba vlády: 1310 – 1346</a:t>
            </a:r>
          </a:p>
          <a:p>
            <a:pPr algn="ctr"/>
            <a:r>
              <a:rPr lang="cs-CZ" sz="1000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„Král cizinec“, „Slepý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“</a:t>
            </a:r>
          </a:p>
        </p:txBody>
      </p:sp>
      <p:pic>
        <p:nvPicPr>
          <p:cNvPr id="11" name="Obrázek 10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1152453"/>
            <a:ext cx="740664" cy="859536"/>
          </a:xfrm>
          <a:prstGeom prst="rect">
            <a:avLst/>
          </a:prstGeom>
          <a:ln w="19050">
            <a:solidFill>
              <a:srgbClr val="008000"/>
            </a:solidFill>
          </a:ln>
        </p:spPr>
      </p:pic>
      <p:pic>
        <p:nvPicPr>
          <p:cNvPr id="13" name="Obrázek 12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4973" y="3364062"/>
            <a:ext cx="703435" cy="936000"/>
          </a:xfrm>
          <a:prstGeom prst="rect">
            <a:avLst/>
          </a:prstGeom>
          <a:ln w="25400">
            <a:solidFill>
              <a:srgbClr val="C00000"/>
            </a:solidFill>
          </a:ln>
        </p:spPr>
      </p:pic>
      <p:sp>
        <p:nvSpPr>
          <p:cNvPr id="17" name="TextovéPole 16"/>
          <p:cNvSpPr txBox="1"/>
          <p:nvPr/>
        </p:nvSpPr>
        <p:spPr>
          <a:xfrm>
            <a:off x="2901837" y="2546221"/>
            <a:ext cx="1460656" cy="553998"/>
          </a:xfrm>
          <a:prstGeom prst="rect">
            <a:avLst/>
          </a:prstGeom>
          <a:solidFill>
            <a:srgbClr val="CCFFCC"/>
          </a:solidFill>
        </p:spPr>
        <p:txBody>
          <a:bodyPr wrap="none" rtlCol="0">
            <a:spAutoFit/>
          </a:bodyPr>
          <a:lstStyle/>
          <a:p>
            <a:pPr algn="ctr"/>
            <a:r>
              <a:rPr lang="cs-CZ" sz="1000" b="1" u="sng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Karel IV.</a:t>
            </a:r>
          </a:p>
          <a:p>
            <a:pPr algn="ctr"/>
            <a:r>
              <a:rPr lang="cs-CZ" sz="1000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cs-CZ" sz="1000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oba vlády: 1346 – 1378</a:t>
            </a:r>
          </a:p>
          <a:p>
            <a:pPr algn="ctr"/>
            <a:r>
              <a:rPr lang="cs-CZ" sz="1000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„Otec vlasti“</a:t>
            </a:r>
          </a:p>
        </p:txBody>
      </p:sp>
      <p:sp>
        <p:nvSpPr>
          <p:cNvPr id="18" name="TextovéPole 17"/>
          <p:cNvSpPr txBox="1"/>
          <p:nvPr/>
        </p:nvSpPr>
        <p:spPr>
          <a:xfrm>
            <a:off x="4214324" y="3728718"/>
            <a:ext cx="1460656" cy="553998"/>
          </a:xfrm>
          <a:prstGeom prst="rect">
            <a:avLst/>
          </a:prstGeom>
          <a:solidFill>
            <a:srgbClr val="CCFFCC"/>
          </a:solidFill>
        </p:spPr>
        <p:txBody>
          <a:bodyPr wrap="none" rtlCol="0">
            <a:spAutoFit/>
          </a:bodyPr>
          <a:lstStyle/>
          <a:p>
            <a:pPr algn="ctr"/>
            <a:r>
              <a:rPr lang="cs-CZ" sz="1000" b="1" u="sng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Václav IV.</a:t>
            </a:r>
          </a:p>
          <a:p>
            <a:r>
              <a:rPr lang="cs-CZ" sz="1000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cs-CZ" sz="1000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oba vlády: 1378 – 1419</a:t>
            </a:r>
          </a:p>
          <a:p>
            <a:endParaRPr lang="cs-CZ" sz="10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ovéPole 18"/>
          <p:cNvSpPr txBox="1"/>
          <p:nvPr/>
        </p:nvSpPr>
        <p:spPr>
          <a:xfrm>
            <a:off x="6732240" y="3687625"/>
            <a:ext cx="1495089" cy="553998"/>
          </a:xfrm>
          <a:prstGeom prst="rect">
            <a:avLst/>
          </a:prstGeom>
          <a:solidFill>
            <a:srgbClr val="CCFFCC"/>
          </a:solidFill>
        </p:spPr>
        <p:txBody>
          <a:bodyPr wrap="none" rtlCol="0">
            <a:spAutoFit/>
          </a:bodyPr>
          <a:lstStyle/>
          <a:p>
            <a:pPr algn="ctr"/>
            <a:r>
              <a:rPr lang="cs-CZ" sz="1000" b="1" u="sng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Zikmund Lucemburský</a:t>
            </a:r>
          </a:p>
          <a:p>
            <a:r>
              <a:rPr lang="cs-CZ" sz="1000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cs-CZ" sz="1000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oba vlády: 1436 - 1437</a:t>
            </a:r>
          </a:p>
          <a:p>
            <a:endParaRPr lang="cs-CZ" sz="1000" b="1" u="sng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2" name="Přímá spojnice se šipkou 21"/>
          <p:cNvCxnSpPr/>
          <p:nvPr/>
        </p:nvCxnSpPr>
        <p:spPr>
          <a:xfrm>
            <a:off x="1391258" y="1211626"/>
            <a:ext cx="2033715" cy="0"/>
          </a:xfrm>
          <a:prstGeom prst="straightConnector1">
            <a:avLst/>
          </a:prstGeom>
          <a:ln>
            <a:solidFill>
              <a:srgbClr val="C0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Šipka doleva 26"/>
          <p:cNvSpPr/>
          <p:nvPr/>
        </p:nvSpPr>
        <p:spPr>
          <a:xfrm rot="20472411">
            <a:off x="2876857" y="2092080"/>
            <a:ext cx="512484" cy="99429"/>
          </a:xfrm>
          <a:prstGeom prst="left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4388819">
            <a:off x="2762584" y="3219596"/>
            <a:ext cx="512762" cy="28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2" name="Šipka doleva 31"/>
          <p:cNvSpPr/>
          <p:nvPr/>
        </p:nvSpPr>
        <p:spPr>
          <a:xfrm rot="10800000">
            <a:off x="4283968" y="4155926"/>
            <a:ext cx="1388648" cy="91532"/>
          </a:xfrm>
          <a:prstGeom prst="left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952" y="3435846"/>
            <a:ext cx="1620000" cy="117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	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Svět kolem nás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Nadpis 1"/>
          <p:cNvSpPr txBox="1">
            <a:spLocks/>
          </p:cNvSpPr>
          <p:nvPr/>
        </p:nvSpPr>
        <p:spPr>
          <a:xfrm>
            <a:off x="20150" y="498603"/>
            <a:ext cx="3831769" cy="594066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74.10 Anotace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528841"/>
              </p:ext>
            </p:extLst>
          </p:nvPr>
        </p:nvGraphicFramePr>
        <p:xfrm>
          <a:off x="1043608" y="1275606"/>
          <a:ext cx="7272808" cy="316305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907305"/>
                <a:gridCol w="5365503"/>
              </a:tblGrid>
              <a:tr h="545574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Autor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Mgr. Alena Horová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Období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01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– 06/2012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4. 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Klíčová slova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Lucemburkové, rod,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král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58020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Anotace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Prezentace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popisující dobu a vládu Lucemburků.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0503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92443"/>
            <a:ext cx="6588224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74.2 Co už víš? </a:t>
            </a:r>
            <a:endParaRPr lang="cs-CZ" sz="2500" b="1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lvl="0"/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</a:t>
            </a:r>
            <a:r>
              <a:rPr lang="cs-CZ" sz="1600" b="1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Svět </a:t>
            </a:r>
            <a:r>
              <a:rPr lang="cs-CZ" sz="1600" b="1" dirty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kolem nás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833869"/>
            <a:ext cx="1332341" cy="1944000"/>
          </a:xfrm>
          <a:prstGeom prst="rect">
            <a:avLst/>
          </a:prstGeom>
          <a:ln w="25400">
            <a:solidFill>
              <a:srgbClr val="006600"/>
            </a:solidFill>
          </a:ln>
        </p:spPr>
      </p:pic>
      <p:sp>
        <p:nvSpPr>
          <p:cNvPr id="5" name="TextovéPole 4"/>
          <p:cNvSpPr txBox="1"/>
          <p:nvPr/>
        </p:nvSpPr>
        <p:spPr>
          <a:xfrm>
            <a:off x="7524328" y="2997253"/>
            <a:ext cx="1332341" cy="307777"/>
          </a:xfrm>
          <a:prstGeom prst="rect">
            <a:avLst/>
          </a:prstGeom>
          <a:solidFill>
            <a:srgbClr val="CCFFCC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Karel IV.</a:t>
            </a:r>
          </a:p>
        </p:txBody>
      </p:sp>
      <p:sp>
        <p:nvSpPr>
          <p:cNvPr id="7" name="Zaoblený obdélníkový popisek 6"/>
          <p:cNvSpPr/>
          <p:nvPr/>
        </p:nvSpPr>
        <p:spPr>
          <a:xfrm>
            <a:off x="6071446" y="1218850"/>
            <a:ext cx="1152000" cy="684000"/>
          </a:xfrm>
          <a:prstGeom prst="wedgeRoundRectCallout">
            <a:avLst>
              <a:gd name="adj1" fmla="val -38266"/>
              <a:gd name="adj2" fmla="val 71025"/>
              <a:gd name="adj3" fmla="val 16667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Č</a:t>
            </a:r>
            <a:r>
              <a:rPr lang="cs-CZ" sz="1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eský král a císař Svaté říše římské.</a:t>
            </a:r>
            <a:endParaRPr lang="cs-CZ" sz="1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Zaoblený obdélníkový popisek 7"/>
          <p:cNvSpPr/>
          <p:nvPr/>
        </p:nvSpPr>
        <p:spPr>
          <a:xfrm>
            <a:off x="4740632" y="876850"/>
            <a:ext cx="1152000" cy="684000"/>
          </a:xfrm>
          <a:prstGeom prst="wedgeRoundRectCallout">
            <a:avLst>
              <a:gd name="adj1" fmla="val 7959"/>
              <a:gd name="adj2" fmla="val 80139"/>
              <a:gd name="adj3" fmla="val 16667"/>
            </a:avLst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Přezdíván:</a:t>
            </a:r>
          </a:p>
          <a:p>
            <a:pPr algn="ctr"/>
            <a:r>
              <a:rPr lang="cs-CZ" sz="1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„Otec vlasti“</a:t>
            </a:r>
            <a:endParaRPr lang="cs-CZ" sz="1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Zaoblený obdélníkový popisek 8"/>
          <p:cNvSpPr/>
          <p:nvPr/>
        </p:nvSpPr>
        <p:spPr>
          <a:xfrm>
            <a:off x="3070062" y="2265131"/>
            <a:ext cx="1152000" cy="684000"/>
          </a:xfrm>
          <a:prstGeom prst="wedgeRoundRectCallout">
            <a:avLst>
              <a:gd name="adj1" fmla="val 77218"/>
              <a:gd name="adj2" fmla="val -23240"/>
              <a:gd name="adj3" fmla="val 16667"/>
            </a:avLst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Založil univerzitu </a:t>
            </a:r>
          </a:p>
          <a:p>
            <a:pPr algn="ctr"/>
            <a:r>
              <a:rPr lang="cs-CZ" sz="1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 Praze. (1348)</a:t>
            </a:r>
            <a:endParaRPr lang="cs-CZ" sz="1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Zaoblený obdélníkový popisek 9"/>
          <p:cNvSpPr/>
          <p:nvPr/>
        </p:nvSpPr>
        <p:spPr>
          <a:xfrm>
            <a:off x="6819517" y="3569263"/>
            <a:ext cx="1152000" cy="684000"/>
          </a:xfrm>
          <a:prstGeom prst="wedgeRoundRectCallout">
            <a:avLst>
              <a:gd name="adj1" fmla="val -76084"/>
              <a:gd name="adj2" fmla="val -45853"/>
              <a:gd name="adj3" fmla="val 16667"/>
            </a:avLst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Nechal zhotovit korunovační klenoty</a:t>
            </a:r>
          </a:p>
          <a:p>
            <a:pPr algn="ctr"/>
            <a:r>
              <a:rPr lang="cs-CZ" sz="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a vystavět hrad Karlštejn.</a:t>
            </a:r>
            <a:endParaRPr lang="cs-CZ" sz="9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Zaoblený obdélníkový popisek 10"/>
          <p:cNvSpPr/>
          <p:nvPr/>
        </p:nvSpPr>
        <p:spPr>
          <a:xfrm>
            <a:off x="3491880" y="3569263"/>
            <a:ext cx="1152000" cy="684000"/>
          </a:xfrm>
          <a:prstGeom prst="wedgeRoundRectCallout">
            <a:avLst>
              <a:gd name="adj1" fmla="val 48426"/>
              <a:gd name="adj2" fmla="val -88690"/>
              <a:gd name="adj3" fmla="val 16667"/>
            </a:avLst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Patřil do rodu Lucemburků.</a:t>
            </a:r>
            <a:endParaRPr lang="cs-CZ" sz="1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Zaoblený obdélníkový popisek 11"/>
          <p:cNvSpPr/>
          <p:nvPr/>
        </p:nvSpPr>
        <p:spPr>
          <a:xfrm>
            <a:off x="5220072" y="4061785"/>
            <a:ext cx="1152000" cy="684000"/>
          </a:xfrm>
          <a:prstGeom prst="wedgeRoundRectCallout">
            <a:avLst>
              <a:gd name="adj1" fmla="val -30171"/>
              <a:gd name="adj2" fmla="val -76092"/>
              <a:gd name="adj3" fmla="val 16667"/>
            </a:avLst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Vládl </a:t>
            </a:r>
          </a:p>
          <a:p>
            <a:pPr algn="ctr"/>
            <a:r>
              <a:rPr lang="cs-CZ" sz="1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ve 14. století.</a:t>
            </a:r>
            <a:endParaRPr lang="cs-CZ" sz="1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Zaoblený obdélníkový popisek 3"/>
          <p:cNvSpPr/>
          <p:nvPr/>
        </p:nvSpPr>
        <p:spPr>
          <a:xfrm>
            <a:off x="3420000" y="1225721"/>
            <a:ext cx="1152000" cy="684000"/>
          </a:xfrm>
          <a:prstGeom prst="wedgeRoundRectCallout">
            <a:avLst>
              <a:gd name="adj1" fmla="val 36753"/>
              <a:gd name="adj2" fmla="val 70060"/>
              <a:gd name="adj3" fmla="val 16667"/>
            </a:avLst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Nechal postavit první kamenný most v Praze </a:t>
            </a:r>
          </a:p>
          <a:p>
            <a:pPr algn="ctr"/>
            <a:r>
              <a:rPr lang="cs-CZ" sz="1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(Karlův most).</a:t>
            </a:r>
            <a:endParaRPr lang="cs-CZ" sz="1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5227" y="1534982"/>
            <a:ext cx="1825268" cy="2088000"/>
          </a:xfrm>
          <a:prstGeom prst="rect">
            <a:avLst/>
          </a:prstGeom>
        </p:spPr>
      </p:pic>
      <p:sp>
        <p:nvSpPr>
          <p:cNvPr id="13" name="TextovéPole 12"/>
          <p:cNvSpPr txBox="1"/>
          <p:nvPr/>
        </p:nvSpPr>
        <p:spPr>
          <a:xfrm>
            <a:off x="179512" y="1347613"/>
            <a:ext cx="3236784" cy="846386"/>
          </a:xfrm>
          <a:prstGeom prst="rect">
            <a:avLst/>
          </a:prstGeom>
          <a:solidFill>
            <a:srgbClr val="CCFFCC"/>
          </a:solidFill>
        </p:spPr>
        <p:txBody>
          <a:bodyPr wrap="none" rtlCol="0">
            <a:spAutoFit/>
          </a:bodyPr>
          <a:lstStyle/>
          <a:p>
            <a:pPr marL="171450" indent="-171450">
              <a:buFont typeface="Wingdings" pitchFamily="2" charset="2"/>
              <a:buChar char="Ø"/>
            </a:pPr>
            <a:r>
              <a:rPr lang="cs-CZ" sz="10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1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Přemyslovci vymírají po meči </a:t>
            </a:r>
          </a:p>
          <a:p>
            <a:pPr>
              <a:spcAft>
                <a:spcPts val="600"/>
              </a:spcAft>
            </a:pPr>
            <a:r>
              <a:rPr lang="cs-CZ" sz="11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     →Václav III. zavražděn v Olomouci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1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Jan Lucemburský (manžel Elišky Přemyslovny)</a:t>
            </a:r>
          </a:p>
          <a:p>
            <a:r>
              <a:rPr lang="cs-CZ" sz="11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1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   vyhrál spor o trůn</a:t>
            </a:r>
            <a:endParaRPr lang="cs-CZ" sz="1000" b="1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8" name="Obrázek 1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317521"/>
            <a:ext cx="1786206" cy="1264393"/>
          </a:xfrm>
          <a:prstGeom prst="rect">
            <a:avLst/>
          </a:prstGeom>
          <a:ln w="31750">
            <a:solidFill>
              <a:srgbClr val="006600"/>
            </a:solidFill>
          </a:ln>
        </p:spPr>
      </p:pic>
      <p:pic>
        <p:nvPicPr>
          <p:cNvPr id="20" name="Obrázek 1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0" y="3723878"/>
            <a:ext cx="1897413" cy="1260000"/>
          </a:xfrm>
          <a:prstGeom prst="rect">
            <a:avLst/>
          </a:prstGeom>
          <a:ln w="31750">
            <a:solidFill>
              <a:srgbClr val="0066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7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7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92443"/>
            <a:ext cx="6732240" cy="594066"/>
          </a:xfrm>
        </p:spPr>
        <p:txBody>
          <a:bodyPr>
            <a:normAutofit fontScale="90000"/>
          </a:bodyPr>
          <a:lstStyle/>
          <a:p>
            <a:pPr algn="l"/>
            <a:r>
              <a:rPr lang="cs-CZ" sz="28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74.3 Jaké si řekneme nové termíny a názvy?</a:t>
            </a:r>
            <a:endParaRPr lang="cs-CZ" sz="2800" b="1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lvl="0"/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</a:t>
            </a:r>
            <a:r>
              <a:rPr lang="cs-CZ" sz="1600" b="1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Svět </a:t>
            </a:r>
            <a:r>
              <a:rPr lang="cs-CZ" sz="1600" b="1" dirty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kolem nás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216" y="1635646"/>
            <a:ext cx="1728000" cy="1707266"/>
          </a:xfrm>
          <a:prstGeom prst="rect">
            <a:avLst/>
          </a:prstGeom>
          <a:ln w="25400">
            <a:solidFill>
              <a:srgbClr val="C00000"/>
            </a:solidFill>
          </a:ln>
        </p:spPr>
      </p:pic>
      <p:sp>
        <p:nvSpPr>
          <p:cNvPr id="4" name="TextovéPole 3"/>
          <p:cNvSpPr txBox="1"/>
          <p:nvPr/>
        </p:nvSpPr>
        <p:spPr>
          <a:xfrm>
            <a:off x="6804248" y="3435846"/>
            <a:ext cx="1308371" cy="246221"/>
          </a:xfrm>
          <a:prstGeom prst="rect">
            <a:avLst/>
          </a:prstGeom>
          <a:solidFill>
            <a:srgbClr val="CCFFCC"/>
          </a:solidFill>
        </p:spPr>
        <p:txBody>
          <a:bodyPr wrap="none" rtlCol="0">
            <a:spAutoFit/>
          </a:bodyPr>
          <a:lstStyle/>
          <a:p>
            <a:r>
              <a:rPr lang="cs-CZ" sz="1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Zlatá bula Karla IV.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6012160" y="4083918"/>
            <a:ext cx="2672526" cy="646331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12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BULA </a:t>
            </a:r>
          </a:p>
          <a:p>
            <a:pPr algn="ctr"/>
            <a:r>
              <a:rPr lang="cs-CZ" sz="1200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královská listina opatřená pečetí z kovu </a:t>
            </a:r>
          </a:p>
          <a:p>
            <a:pPr algn="ctr"/>
            <a:r>
              <a:rPr lang="cs-CZ" sz="1200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  (např.: ze zlata)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251520" y="4083918"/>
            <a:ext cx="5280613" cy="615553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11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ŘÍMSKONĚMECKÁ ŘÍŠE  x  SVATÁ ŘÍŠE ŘÍMSKÁ   </a:t>
            </a:r>
          </a:p>
          <a:p>
            <a:pPr algn="ctr"/>
            <a:r>
              <a:rPr lang="cs-CZ" sz="11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(962 – 1806)</a:t>
            </a:r>
          </a:p>
          <a:p>
            <a:r>
              <a:rPr lang="cs-CZ" sz="1100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Jedná se o názvy pro středověké Německo. Patřily sem především německy mluvící země</a:t>
            </a:r>
            <a:r>
              <a:rPr lang="cs-CZ" sz="1200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8" y="1419622"/>
            <a:ext cx="2762250" cy="2324100"/>
          </a:xfrm>
          <a:prstGeom prst="rect">
            <a:avLst/>
          </a:prstGeom>
          <a:ln w="25400">
            <a:solidFill>
              <a:srgbClr val="C000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92443"/>
            <a:ext cx="4284984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74.4 Co si řekneme nového?</a:t>
            </a:r>
            <a:endParaRPr lang="cs-CZ" sz="2500" b="1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lvl="0"/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</a:t>
            </a:r>
            <a:r>
              <a:rPr lang="cs-CZ" sz="1600" b="1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Svět </a:t>
            </a:r>
            <a:r>
              <a:rPr lang="cs-CZ" sz="1600" b="1" dirty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kolem nás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5" name="Přímá spojnice 14"/>
          <p:cNvCxnSpPr/>
          <p:nvPr/>
        </p:nvCxnSpPr>
        <p:spPr>
          <a:xfrm>
            <a:off x="7308304" y="2067694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488" y="1154320"/>
            <a:ext cx="785812" cy="987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1424839" y="1234667"/>
            <a:ext cx="3081293" cy="1169551"/>
          </a:xfrm>
          <a:prstGeom prst="rect">
            <a:avLst/>
          </a:prstGeom>
          <a:solidFill>
            <a:srgbClr val="CCFFCC"/>
          </a:solidFill>
        </p:spPr>
        <p:txBody>
          <a:bodyPr wrap="none" rtlCol="0">
            <a:spAutoFit/>
          </a:bodyPr>
          <a:lstStyle/>
          <a:p>
            <a:pPr marL="171450" indent="-171450">
              <a:buFont typeface="Wingdings" pitchFamily="2" charset="2"/>
              <a:buChar char="Ø"/>
            </a:pPr>
            <a:r>
              <a:rPr lang="cs-CZ" sz="10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Panovník čelil častým sporům s českou</a:t>
            </a:r>
          </a:p>
          <a:p>
            <a:r>
              <a:rPr lang="cs-CZ" sz="10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    šlechtou → roku 1315 spory přerostly ve vzpouru.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0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Vzpouru zažehnal, ale země Koruny české </a:t>
            </a:r>
          </a:p>
          <a:p>
            <a:r>
              <a:rPr lang="cs-CZ" sz="10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     bere jen jako zdroj peněz. Většinu času tráví </a:t>
            </a:r>
          </a:p>
          <a:p>
            <a:r>
              <a:rPr lang="cs-CZ" sz="10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     mimo zemi → odtud přízvisko „Král cizinec“.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0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Úspěšný zahraniční politik → připojil Slezsko.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0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Zemřel v bitvě u Kresčaku.</a:t>
            </a: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774" y="3188183"/>
            <a:ext cx="781050" cy="987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1412507" y="3222673"/>
            <a:ext cx="2816797" cy="1015663"/>
          </a:xfrm>
          <a:prstGeom prst="rect">
            <a:avLst/>
          </a:prstGeom>
          <a:solidFill>
            <a:srgbClr val="CCFFCC"/>
          </a:solidFill>
        </p:spPr>
        <p:txBody>
          <a:bodyPr wrap="none" rtlCol="0">
            <a:spAutoFit/>
          </a:bodyPr>
          <a:lstStyle/>
          <a:p>
            <a:pPr marL="171450" indent="-171450">
              <a:buFont typeface="Wingdings" pitchFamily="2" charset="2"/>
              <a:buChar char="Ø"/>
            </a:pPr>
            <a:r>
              <a:rPr lang="cs-CZ" sz="10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Za jeho vlády došlo k velkému </a:t>
            </a:r>
          </a:p>
          <a:p>
            <a:r>
              <a:rPr lang="cs-CZ" sz="10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    hospodářskému i kulturnímu rozkvětu.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0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Zlatou bulou potvrdil svobodu českého státu </a:t>
            </a:r>
          </a:p>
          <a:p>
            <a:r>
              <a:rPr lang="cs-CZ" sz="10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0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    vůči německé říši.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0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Vydal zákon o trvalém připojení </a:t>
            </a:r>
          </a:p>
          <a:p>
            <a:r>
              <a:rPr lang="cs-CZ" sz="10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     Moravy a Slezska k Čechám.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1776" y="1160670"/>
            <a:ext cx="749300" cy="98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ovéPole 5"/>
          <p:cNvSpPr txBox="1"/>
          <p:nvPr/>
        </p:nvSpPr>
        <p:spPr>
          <a:xfrm>
            <a:off x="5764112" y="1209114"/>
            <a:ext cx="2919389" cy="553998"/>
          </a:xfrm>
          <a:prstGeom prst="rect">
            <a:avLst/>
          </a:prstGeom>
          <a:solidFill>
            <a:srgbClr val="CCFFCC"/>
          </a:solidFill>
        </p:spPr>
        <p:txBody>
          <a:bodyPr wrap="none" rtlCol="0">
            <a:spAutoFit/>
          </a:bodyPr>
          <a:lstStyle/>
          <a:p>
            <a:pPr marL="171450" indent="-171450">
              <a:buFont typeface="Wingdings" pitchFamily="2" charset="2"/>
              <a:buChar char="Ø"/>
            </a:pPr>
            <a:r>
              <a:rPr lang="cs-CZ" sz="10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V době jeho vlády propukla  morová epidemie</a:t>
            </a:r>
          </a:p>
          <a:p>
            <a:r>
              <a:rPr lang="cs-CZ" sz="10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     → zemřelo mnoho lidí → nemá kdo obdělávat </a:t>
            </a:r>
          </a:p>
          <a:p>
            <a:r>
              <a:rPr lang="cs-CZ" sz="10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0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   půdu</a:t>
            </a:r>
            <a:r>
              <a:rPr lang="cs-CZ" sz="10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0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→ hladomor a chudoba.</a:t>
            </a: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5264" y="3202953"/>
            <a:ext cx="785812" cy="950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ovéPole 6"/>
          <p:cNvSpPr txBox="1"/>
          <p:nvPr/>
        </p:nvSpPr>
        <p:spPr>
          <a:xfrm>
            <a:off x="5863133" y="3371126"/>
            <a:ext cx="2199641" cy="400110"/>
          </a:xfrm>
          <a:prstGeom prst="rect">
            <a:avLst/>
          </a:prstGeom>
          <a:solidFill>
            <a:srgbClr val="CCFFCC"/>
          </a:solidFill>
        </p:spPr>
        <p:txBody>
          <a:bodyPr wrap="none" rtlCol="0">
            <a:spAutoFit/>
          </a:bodyPr>
          <a:lstStyle/>
          <a:p>
            <a:pPr marL="171450" indent="-171450">
              <a:buFont typeface="Wingdings" pitchFamily="2" charset="2"/>
              <a:buChar char="Ø"/>
            </a:pPr>
            <a:r>
              <a:rPr lang="cs-CZ" sz="10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Využívá nejistého postavení krále</a:t>
            </a:r>
          </a:p>
          <a:p>
            <a:r>
              <a:rPr lang="cs-CZ" sz="10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cs-CZ" sz="1000" b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Václava IV. </a:t>
            </a:r>
            <a:r>
              <a:rPr lang="cs-CZ" sz="10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a ujímá se vlády.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80091" y="2200319"/>
            <a:ext cx="1332416" cy="523220"/>
          </a:xfrm>
          <a:prstGeom prst="rect">
            <a:avLst/>
          </a:prstGeom>
          <a:solidFill>
            <a:srgbClr val="CCFFCC"/>
          </a:solidFill>
        </p:spPr>
        <p:txBody>
          <a:bodyPr wrap="none" rtlCol="0">
            <a:spAutoFit/>
          </a:bodyPr>
          <a:lstStyle/>
          <a:p>
            <a:pPr lvl="0" algn="ctr"/>
            <a:r>
              <a:rPr lang="cs-CZ" sz="9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Jan Lucemburský</a:t>
            </a:r>
          </a:p>
          <a:p>
            <a:pPr lvl="0" algn="ctr"/>
            <a:r>
              <a:rPr lang="cs-CZ" sz="9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doba vlády: 1310 – 1346</a:t>
            </a:r>
          </a:p>
          <a:p>
            <a:pPr lvl="0" algn="ctr"/>
            <a:r>
              <a:rPr lang="cs-CZ" sz="9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„Král cizinec“  „Slepý</a:t>
            </a:r>
            <a:r>
              <a:rPr lang="cs-CZ" sz="1000" dirty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“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143240" y="4238336"/>
            <a:ext cx="1332416" cy="507831"/>
          </a:xfrm>
          <a:prstGeom prst="rect">
            <a:avLst/>
          </a:prstGeom>
          <a:solidFill>
            <a:srgbClr val="CCFFCC"/>
          </a:solidFill>
        </p:spPr>
        <p:txBody>
          <a:bodyPr wrap="none" rtlCol="0">
            <a:spAutoFit/>
          </a:bodyPr>
          <a:lstStyle/>
          <a:p>
            <a:pPr lvl="0" algn="ctr"/>
            <a:r>
              <a:rPr lang="cs-CZ" sz="9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Karel </a:t>
            </a:r>
            <a:r>
              <a:rPr lang="cs-CZ" sz="9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IV.</a:t>
            </a:r>
            <a:endParaRPr lang="cs-CZ" sz="900" b="1" u="sng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/>
            <a:r>
              <a:rPr lang="cs-CZ" sz="9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doba vlády: 1346 – 1378</a:t>
            </a:r>
          </a:p>
          <a:p>
            <a:pPr lvl="0" algn="ctr"/>
            <a:r>
              <a:rPr lang="cs-CZ" sz="9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„Otec vlasti“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4531962" y="2200319"/>
            <a:ext cx="1332416" cy="369332"/>
          </a:xfrm>
          <a:prstGeom prst="rect">
            <a:avLst/>
          </a:prstGeom>
          <a:solidFill>
            <a:srgbClr val="CCFFCC"/>
          </a:solidFill>
        </p:spPr>
        <p:txBody>
          <a:bodyPr wrap="none" rtlCol="0">
            <a:spAutoFit/>
          </a:bodyPr>
          <a:lstStyle/>
          <a:p>
            <a:pPr lvl="0" algn="ctr"/>
            <a:r>
              <a:rPr lang="cs-CZ" sz="9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Václav </a:t>
            </a:r>
            <a:r>
              <a:rPr lang="cs-CZ" sz="9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IV.</a:t>
            </a:r>
            <a:endParaRPr lang="cs-CZ" sz="900" b="1" u="sng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cs-CZ" sz="9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doba vlády: 1378 – 1419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4609900" y="4238047"/>
            <a:ext cx="1361270" cy="369332"/>
          </a:xfrm>
          <a:prstGeom prst="rect">
            <a:avLst/>
          </a:prstGeom>
          <a:solidFill>
            <a:srgbClr val="CCFFCC"/>
          </a:solidFill>
        </p:spPr>
        <p:txBody>
          <a:bodyPr wrap="none" rtlCol="0">
            <a:spAutoFit/>
          </a:bodyPr>
          <a:lstStyle/>
          <a:p>
            <a:pPr lvl="0" algn="ctr"/>
            <a:r>
              <a:rPr lang="cs-CZ" sz="9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Zikmund Lucemburský</a:t>
            </a:r>
          </a:p>
          <a:p>
            <a:pPr lvl="0" algn="ctr"/>
            <a:r>
              <a:rPr lang="cs-CZ" sz="9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doba vlády: 1436 - 1437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9" grpId="0" animBg="1"/>
      <p:bldP spid="10" grpId="0" animBg="1"/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6099" y="494335"/>
            <a:ext cx="3996952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74.5 Co si pamatujete?</a:t>
            </a:r>
            <a:endParaRPr lang="cs-CZ" sz="2500" b="1" dirty="0">
              <a:solidFill>
                <a:srgbClr val="008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lvl="0"/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	          </a:t>
            </a:r>
            <a:r>
              <a:rPr lang="cs-CZ" sz="1600" b="1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Svět </a:t>
            </a:r>
            <a:r>
              <a:rPr lang="cs-CZ" sz="1600" b="1" dirty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kolem nás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21332" y="3219822"/>
            <a:ext cx="4896544" cy="1800493"/>
          </a:xfrm>
          <a:prstGeom prst="rect">
            <a:avLst/>
          </a:prstGeom>
          <a:solidFill>
            <a:srgbClr val="CCFFCC"/>
          </a:solidFill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r>
              <a:rPr lang="cs-CZ" sz="11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Jméno matky Karla IV.</a:t>
            </a:r>
          </a:p>
          <a:p>
            <a:pPr marL="228600" indent="-228600">
              <a:buAutoNum type="arabicPeriod"/>
            </a:pPr>
            <a:r>
              <a:rPr lang="cs-CZ" sz="11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Největší město střední Evropy za vlády Karla IV. </a:t>
            </a:r>
          </a:p>
          <a:p>
            <a:pPr marL="228600" indent="-228600">
              <a:buAutoNum type="arabicPeriod"/>
            </a:pPr>
            <a:r>
              <a:rPr lang="pl-PL" sz="11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Co </a:t>
            </a:r>
            <a:r>
              <a:rPr lang="pl-PL" sz="11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založil </a:t>
            </a:r>
            <a:r>
              <a:rPr lang="pl-PL" sz="11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roku 1348 Karel </a:t>
            </a:r>
            <a:r>
              <a:rPr lang="pl-PL" sz="11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IV</a:t>
            </a:r>
            <a:r>
              <a:rPr lang="pl-PL" sz="11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.?</a:t>
            </a:r>
          </a:p>
          <a:p>
            <a:pPr marL="228600" indent="-228600">
              <a:buAutoNum type="arabicPeriod"/>
            </a:pPr>
            <a:r>
              <a:rPr lang="pl-PL" sz="11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Jméno univerzity v </a:t>
            </a:r>
            <a:r>
              <a:rPr lang="pl-PL" sz="11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Praze.</a:t>
            </a:r>
          </a:p>
          <a:p>
            <a:pPr marL="228600" indent="-228600">
              <a:buAutoNum type="arabicPeriod"/>
            </a:pPr>
            <a:r>
              <a:rPr lang="cs-CZ" sz="11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Název stavby </a:t>
            </a:r>
            <a:r>
              <a:rPr lang="it-IT" sz="11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přes Vltavu</a:t>
            </a:r>
            <a:r>
              <a:rPr lang="cs-CZ" sz="11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kterou</a:t>
            </a:r>
            <a:r>
              <a:rPr lang="it-IT" sz="11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11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 </a:t>
            </a:r>
            <a:r>
              <a:rPr lang="it-IT" sz="11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Praze</a:t>
            </a:r>
            <a:r>
              <a:rPr lang="cs-CZ" sz="11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nechal vystavit Karel IV.</a:t>
            </a:r>
            <a:r>
              <a:rPr lang="it-IT" sz="11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cs-CZ" sz="11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it-IT" sz="11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Původní jméno Karla IV</a:t>
            </a:r>
            <a:r>
              <a:rPr lang="it-IT" sz="11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cs-CZ" sz="11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1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Celé jméno otce Karla IV.</a:t>
            </a:r>
          </a:p>
          <a:p>
            <a:pPr marL="228600" indent="-228600">
              <a:buAutoNum type="arabicPeriod"/>
            </a:pPr>
            <a:r>
              <a:rPr lang="cs-CZ" sz="1100" b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Označení skvostů, které používal Karel IV při oficiálních akcích.</a:t>
            </a:r>
          </a:p>
          <a:p>
            <a:pPr marL="228600" indent="-228600">
              <a:buAutoNum type="arabicPeriod" startAt="9"/>
            </a:pPr>
            <a:r>
              <a:rPr lang="cs-CZ" sz="1100" b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Město </a:t>
            </a:r>
            <a:r>
              <a:rPr lang="cs-CZ" sz="11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ve Francii, kde zemřel v bitvě Jan Lucemburský</a:t>
            </a:r>
            <a:r>
              <a:rPr lang="cs-CZ" sz="11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228600" indent="-228600">
              <a:buAutoNum type="arabicPeriod" startAt="9"/>
            </a:pPr>
            <a:r>
              <a:rPr lang="cs-CZ" sz="11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Jak byl Karel IV. přezdíván po své smrti?</a:t>
            </a: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it-IT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endParaRPr lang="pl-PL" sz="12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1131590"/>
            <a:ext cx="5930900" cy="2154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497" name="Picture 147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3219822"/>
            <a:ext cx="4156993" cy="1728000"/>
          </a:xfrm>
          <a:prstGeom prst="rect">
            <a:avLst/>
          </a:prstGeom>
          <a:noFill/>
          <a:ln w="31750">
            <a:solidFill>
              <a:srgbClr val="C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934" name="Obrázek 393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4" y="627534"/>
            <a:ext cx="1908000" cy="143373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9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9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9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4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4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4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92443"/>
            <a:ext cx="4284984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74.6 Něco navíc pro šikovné</a:t>
            </a:r>
            <a:endParaRPr lang="cs-CZ" sz="2500" b="1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lvl="0"/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	          </a:t>
            </a:r>
            <a:r>
              <a:rPr lang="cs-CZ" sz="1600" b="1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Svět </a:t>
            </a:r>
            <a:r>
              <a:rPr lang="cs-CZ" sz="1600" b="1" dirty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kolem nás</a:t>
            </a:r>
          </a:p>
          <a:p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" name="Obrázek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275606"/>
            <a:ext cx="3300039" cy="2556000"/>
          </a:xfrm>
          <a:prstGeom prst="rect">
            <a:avLst/>
          </a:prstGeom>
          <a:ln w="31750">
            <a:solidFill>
              <a:srgbClr val="C00000"/>
            </a:solidFill>
          </a:ln>
        </p:spPr>
      </p:pic>
      <p:sp>
        <p:nvSpPr>
          <p:cNvPr id="20" name="TextovéPole 19"/>
          <p:cNvSpPr txBox="1"/>
          <p:nvPr/>
        </p:nvSpPr>
        <p:spPr>
          <a:xfrm>
            <a:off x="2729" y="3943171"/>
            <a:ext cx="6460423" cy="1200329"/>
          </a:xfrm>
          <a:prstGeom prst="rect">
            <a:avLst/>
          </a:prstGeom>
          <a:solidFill>
            <a:srgbClr val="CCFFCC"/>
          </a:solidFill>
        </p:spPr>
        <p:txBody>
          <a:bodyPr wrap="none" rtlCol="0">
            <a:spAutoFit/>
          </a:bodyPr>
          <a:lstStyle/>
          <a:p>
            <a:r>
              <a:rPr lang="cs-CZ" sz="1100" b="1" u="sng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České korunovační klenoty</a:t>
            </a:r>
            <a:endParaRPr lang="cs-CZ" sz="1100" b="1" u="sng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000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tvoří Svatováclavská koruna Karla IV. </a:t>
            </a:r>
            <a:r>
              <a:rPr lang="cs-CZ" sz="1000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s </a:t>
            </a:r>
            <a:r>
              <a:rPr lang="cs-CZ" sz="1000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pouzdrem a poduškou, královské </a:t>
            </a:r>
            <a:r>
              <a:rPr lang="cs-CZ" sz="1000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žezlo, královské jablko </a:t>
            </a:r>
            <a:r>
              <a:rPr lang="cs-CZ" sz="1000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a korunovační </a:t>
            </a:r>
            <a:r>
              <a:rPr lang="cs-CZ" sz="1000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roucho.</a:t>
            </a:r>
          </a:p>
          <a:p>
            <a:r>
              <a:rPr lang="cs-CZ" sz="1000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Na základě usnesení císaře Karla IV., od 19. století opět dodržovaného, klenoty vystavovány vždy jen při výjimečných </a:t>
            </a:r>
          </a:p>
          <a:p>
            <a:r>
              <a:rPr lang="cs-CZ" sz="1000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příležitostech a pouze na území Pražského hradu. Jsou trvale uloženy v Korunní komoře katedrály sv. Víta, s výjimkou </a:t>
            </a:r>
          </a:p>
          <a:p>
            <a:r>
              <a:rPr lang="cs-CZ" sz="1000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textilních součástí, které mají své místo v klimatizovaném depozitáři sbírek Pražského hradu. O </a:t>
            </a:r>
            <a:r>
              <a:rPr lang="cs-CZ" sz="1000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vystavení korunovačních </a:t>
            </a:r>
            <a:endParaRPr lang="cs-CZ" sz="1000" dirty="0" smtClean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000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klenotů </a:t>
            </a:r>
            <a:r>
              <a:rPr lang="cs-CZ" sz="1000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rozhoduje prezident </a:t>
            </a:r>
            <a:r>
              <a:rPr lang="cs-CZ" sz="1000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republiky. K </a:t>
            </a:r>
            <a:r>
              <a:rPr lang="cs-CZ" sz="1000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otevření Korunní komory </a:t>
            </a:r>
            <a:r>
              <a:rPr lang="cs-CZ" sz="1000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se </a:t>
            </a:r>
            <a:r>
              <a:rPr lang="cs-CZ" sz="1000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musí sejít sedm držitelů klíčů. </a:t>
            </a:r>
            <a:endParaRPr lang="cs-CZ" sz="1000" dirty="0" smtClean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000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Jsou jimi např. prezident </a:t>
            </a:r>
            <a:r>
              <a:rPr lang="cs-CZ" sz="1000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republiky, předseda vlády, arcibiskup </a:t>
            </a:r>
            <a:r>
              <a:rPr lang="cs-CZ" sz="1000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pražský…</a:t>
            </a:r>
            <a:endParaRPr lang="cs-CZ" sz="1000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4" name="Obrázek 1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216" y="3363838"/>
            <a:ext cx="2402753" cy="1620000"/>
          </a:xfrm>
          <a:prstGeom prst="rect">
            <a:avLst/>
          </a:prstGeom>
          <a:ln w="31750">
            <a:solidFill>
              <a:srgbClr val="C00000"/>
            </a:solidFill>
          </a:ln>
        </p:spPr>
      </p:pic>
      <p:pic>
        <p:nvPicPr>
          <p:cNvPr id="17" name="Obrázek 1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352" y="627534"/>
            <a:ext cx="1234465" cy="2088000"/>
          </a:xfrm>
          <a:prstGeom prst="rect">
            <a:avLst/>
          </a:prstGeom>
          <a:ln w="31750">
            <a:solidFill>
              <a:srgbClr val="C00000"/>
            </a:solidFill>
          </a:ln>
        </p:spPr>
      </p:pic>
      <p:pic>
        <p:nvPicPr>
          <p:cNvPr id="15" name="Obrázek 1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7944" y="699542"/>
            <a:ext cx="2447984" cy="1940857"/>
          </a:xfrm>
          <a:prstGeom prst="rect">
            <a:avLst/>
          </a:prstGeom>
          <a:ln w="31750">
            <a:solidFill>
              <a:srgbClr val="C00000"/>
            </a:solidFill>
          </a:ln>
        </p:spPr>
      </p:pic>
      <p:pic>
        <p:nvPicPr>
          <p:cNvPr id="19" name="Obrázek 1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208" y="1491630"/>
            <a:ext cx="1158642" cy="1728000"/>
          </a:xfrm>
          <a:prstGeom prst="rect">
            <a:avLst/>
          </a:prstGeom>
          <a:ln w="31750">
            <a:solidFill>
              <a:srgbClr val="C00000"/>
            </a:solidFill>
          </a:ln>
        </p:spPr>
      </p:pic>
      <p:sp>
        <p:nvSpPr>
          <p:cNvPr id="21" name="TextovéPole 20"/>
          <p:cNvSpPr txBox="1"/>
          <p:nvPr/>
        </p:nvSpPr>
        <p:spPr>
          <a:xfrm>
            <a:off x="3779912" y="2715766"/>
            <a:ext cx="2393604" cy="118494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100" b="1" u="sng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Svatováclavská koruna Karla </a:t>
            </a:r>
            <a:r>
              <a:rPr lang="cs-CZ" sz="11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IV.</a:t>
            </a:r>
            <a:endParaRPr lang="cs-CZ" sz="11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0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vysoká 19 cm, váží 2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358 gramů. </a:t>
            </a:r>
          </a:p>
          <a:p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Zdobí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ji celkem 20 perel a 96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drahokamů</a:t>
            </a:r>
            <a:endParaRPr lang="cs-CZ" sz="10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rubelit, safíry, spinely, rubíny, smaragdy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r>
              <a:rPr lang="cs-CZ" sz="10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Koruna </a:t>
            </a:r>
            <a:r>
              <a:rPr lang="cs-CZ" sz="10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je nejstarší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částí korunovačních</a:t>
            </a:r>
          </a:p>
          <a:p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klenotů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jablko a žezlo vznikly v první </a:t>
            </a:r>
            <a:endParaRPr lang="cs-CZ" sz="10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polovině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16. století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).</a:t>
            </a:r>
            <a:endParaRPr lang="cs-CZ" sz="10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ovéPole 21"/>
          <p:cNvSpPr txBox="1"/>
          <p:nvPr/>
        </p:nvSpPr>
        <p:spPr>
          <a:xfrm>
            <a:off x="1763688" y="3579862"/>
            <a:ext cx="167225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České korunovační klenoty</a:t>
            </a:r>
          </a:p>
        </p:txBody>
      </p:sp>
      <p:sp>
        <p:nvSpPr>
          <p:cNvPr id="23" name="TextovéPole 22"/>
          <p:cNvSpPr txBox="1"/>
          <p:nvPr/>
        </p:nvSpPr>
        <p:spPr>
          <a:xfrm>
            <a:off x="4499992" y="2427734"/>
            <a:ext cx="201369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Svatováclavská koruna </a:t>
            </a:r>
            <a:r>
              <a:rPr lang="cs-CZ" sz="1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Karla </a:t>
            </a:r>
            <a:r>
              <a:rPr lang="cs-CZ" sz="1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IV.</a:t>
            </a:r>
            <a:endParaRPr lang="cs-CZ" sz="1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ovéPole 23"/>
          <p:cNvSpPr txBox="1"/>
          <p:nvPr/>
        </p:nvSpPr>
        <p:spPr>
          <a:xfrm>
            <a:off x="7956376" y="2499742"/>
            <a:ext cx="112723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Královské jablko</a:t>
            </a:r>
          </a:p>
        </p:txBody>
      </p:sp>
      <p:sp>
        <p:nvSpPr>
          <p:cNvPr id="25" name="TextovéPole 24"/>
          <p:cNvSpPr txBox="1"/>
          <p:nvPr/>
        </p:nvSpPr>
        <p:spPr>
          <a:xfrm>
            <a:off x="7884368" y="4731990"/>
            <a:ext cx="105189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Královské žezlo</a:t>
            </a:r>
          </a:p>
        </p:txBody>
      </p:sp>
      <p:sp>
        <p:nvSpPr>
          <p:cNvPr id="26" name="TextovéPole 25"/>
          <p:cNvSpPr txBox="1"/>
          <p:nvPr/>
        </p:nvSpPr>
        <p:spPr>
          <a:xfrm>
            <a:off x="6372200" y="3003798"/>
            <a:ext cx="135165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Korunovační roucho </a:t>
            </a:r>
            <a:endParaRPr lang="cs-CZ" sz="10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92443"/>
            <a:ext cx="6948264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74.7 </a:t>
            </a:r>
            <a:r>
              <a:rPr lang="cs-CZ" sz="2500" b="1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Kings</a:t>
            </a:r>
            <a:r>
              <a:rPr lang="cs-CZ" sz="25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500" b="1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cs-CZ" sz="25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 Bohemia, </a:t>
            </a:r>
            <a:r>
              <a:rPr lang="cs-CZ" sz="2500" b="1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Count</a:t>
            </a:r>
            <a:r>
              <a:rPr lang="cs-CZ" sz="25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500" b="1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cs-CZ" sz="25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Luxemburg</a:t>
            </a:r>
            <a:endParaRPr lang="cs-CZ" sz="2500" b="1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lvl="0"/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</a:t>
            </a:r>
            <a:r>
              <a:rPr lang="cs-CZ" sz="1600" b="1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Svět </a:t>
            </a:r>
            <a:r>
              <a:rPr lang="cs-CZ" sz="1600" b="1" dirty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kolem nás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5" name="Přímá spojnice 14"/>
          <p:cNvCxnSpPr/>
          <p:nvPr/>
        </p:nvCxnSpPr>
        <p:spPr>
          <a:xfrm>
            <a:off x="7308304" y="2067694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488" y="1154320"/>
            <a:ext cx="785812" cy="987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1131590"/>
            <a:ext cx="781050" cy="987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1776" y="1160670"/>
            <a:ext cx="749300" cy="98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1131590"/>
            <a:ext cx="785812" cy="950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ovéPole 7"/>
          <p:cNvSpPr txBox="1"/>
          <p:nvPr/>
        </p:nvSpPr>
        <p:spPr>
          <a:xfrm>
            <a:off x="149857" y="2139702"/>
            <a:ext cx="1199367" cy="553998"/>
          </a:xfrm>
          <a:prstGeom prst="rect">
            <a:avLst/>
          </a:prstGeom>
          <a:solidFill>
            <a:srgbClr val="CCFFCC"/>
          </a:solidFill>
        </p:spPr>
        <p:txBody>
          <a:bodyPr wrap="none" rtlCol="0">
            <a:spAutoFit/>
          </a:bodyPr>
          <a:lstStyle/>
          <a:p>
            <a:pPr lvl="0" algn="ctr"/>
            <a:r>
              <a:rPr lang="cs-CZ" sz="10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John </a:t>
            </a:r>
            <a:r>
              <a:rPr lang="cs-CZ" sz="1000" b="1" u="sng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cs-CZ" sz="10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Bohemia</a:t>
            </a:r>
            <a:endParaRPr lang="cs-CZ" sz="1000" b="1" u="sng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/>
            <a:r>
              <a:rPr lang="cs-CZ" sz="10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Reign</a:t>
            </a:r>
            <a:r>
              <a:rPr lang="cs-CZ" sz="1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cs-CZ" sz="1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1310 – 1346</a:t>
            </a:r>
          </a:p>
          <a:p>
            <a:pPr lvl="0" algn="ctr"/>
            <a:r>
              <a:rPr lang="cs-CZ" sz="1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"John </a:t>
            </a:r>
            <a:r>
              <a:rPr lang="cs-CZ" sz="10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sz="1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Blind</a:t>
            </a:r>
            <a:r>
              <a:rPr lang="cs-CZ" sz="1000" dirty="0">
                <a:solidFill>
                  <a:srgbClr val="C00000"/>
                </a:solidFill>
                <a:latin typeface="Times New Roman"/>
                <a:cs typeface="Times New Roman"/>
              </a:rPr>
              <a:t>"</a:t>
            </a:r>
            <a:endParaRPr lang="cs-CZ" sz="1000" dirty="0">
              <a:solidFill>
                <a:srgbClr val="9BBB59">
                  <a:lumMod val="50000"/>
                </a:srgb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2361266" y="2139702"/>
            <a:ext cx="1199367" cy="400110"/>
          </a:xfrm>
          <a:prstGeom prst="rect">
            <a:avLst/>
          </a:prstGeom>
          <a:solidFill>
            <a:srgbClr val="CCFFCC"/>
          </a:solidFill>
        </p:spPr>
        <p:txBody>
          <a:bodyPr wrap="none" rtlCol="0">
            <a:spAutoFit/>
          </a:bodyPr>
          <a:lstStyle/>
          <a:p>
            <a:pPr lvl="0" algn="ctr"/>
            <a:r>
              <a:rPr lang="cs-CZ" sz="10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Charles  IV.</a:t>
            </a:r>
            <a:endParaRPr lang="cs-CZ" sz="1000" b="1" u="sng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/>
            <a:r>
              <a:rPr lang="cs-CZ" sz="10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Reign</a:t>
            </a:r>
            <a:r>
              <a:rPr lang="cs-CZ" sz="1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cs-CZ" sz="1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1346 – </a:t>
            </a:r>
            <a:r>
              <a:rPr lang="cs-CZ" sz="1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1378</a:t>
            </a:r>
            <a:endParaRPr lang="cs-CZ" sz="10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4593514" y="2139702"/>
            <a:ext cx="1199367" cy="400110"/>
          </a:xfrm>
          <a:prstGeom prst="rect">
            <a:avLst/>
          </a:prstGeom>
          <a:solidFill>
            <a:srgbClr val="CCFFCC"/>
          </a:solidFill>
        </p:spPr>
        <p:txBody>
          <a:bodyPr wrap="none" rtlCol="0">
            <a:spAutoFit/>
          </a:bodyPr>
          <a:lstStyle/>
          <a:p>
            <a:pPr lvl="0" algn="ctr"/>
            <a:r>
              <a:rPr lang="cs-CZ" sz="1000" b="1" u="sng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Wenceslas</a:t>
            </a:r>
            <a:r>
              <a:rPr lang="cs-CZ" sz="10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IV.</a:t>
            </a:r>
            <a:endParaRPr lang="cs-CZ" sz="1000" b="1" u="sng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cs-CZ" sz="10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Reign</a:t>
            </a:r>
            <a:r>
              <a:rPr lang="cs-CZ" sz="1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cs-CZ" sz="1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1378 – 1419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6592104" y="2139702"/>
            <a:ext cx="1577676" cy="400110"/>
          </a:xfrm>
          <a:prstGeom prst="rect">
            <a:avLst/>
          </a:prstGeom>
          <a:solidFill>
            <a:srgbClr val="CCFFCC"/>
          </a:solidFill>
        </p:spPr>
        <p:txBody>
          <a:bodyPr wrap="none" rtlCol="0">
            <a:spAutoFit/>
          </a:bodyPr>
          <a:lstStyle/>
          <a:p>
            <a:pPr lvl="0" algn="ctr"/>
            <a:r>
              <a:rPr lang="cs-CZ" sz="1000" b="1" u="sng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Sigismund</a:t>
            </a:r>
            <a:r>
              <a:rPr lang="cs-CZ" sz="10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000" b="1" u="sng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cs-CZ" sz="10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Luxemburg</a:t>
            </a:r>
            <a:endParaRPr lang="cs-CZ" sz="1000" b="1" u="sng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/>
            <a:r>
              <a:rPr lang="cs-CZ" sz="10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Reign</a:t>
            </a:r>
            <a:r>
              <a:rPr lang="cs-CZ" sz="1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cs-CZ" sz="1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1436 - 1437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3003798"/>
            <a:ext cx="1384540" cy="104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1800" y="3029381"/>
            <a:ext cx="1351718" cy="956834"/>
          </a:xfrm>
          <a:prstGeom prst="rect">
            <a:avLst/>
          </a:prstGeom>
          <a:ln w="31750">
            <a:solidFill>
              <a:srgbClr val="C00000"/>
            </a:solidFill>
          </a:ln>
        </p:spPr>
      </p:pic>
      <p:sp>
        <p:nvSpPr>
          <p:cNvPr id="7" name="TextovéPole 6"/>
          <p:cNvSpPr txBox="1"/>
          <p:nvPr/>
        </p:nvSpPr>
        <p:spPr>
          <a:xfrm>
            <a:off x="518094" y="4083918"/>
            <a:ext cx="1497525" cy="553998"/>
          </a:xfrm>
          <a:prstGeom prst="rect">
            <a:avLst/>
          </a:prstGeom>
          <a:solidFill>
            <a:srgbClr val="CCFFCC"/>
          </a:solidFill>
        </p:spPr>
        <p:txBody>
          <a:bodyPr wrap="none" rtlCol="0">
            <a:spAutoFit/>
          </a:bodyPr>
          <a:lstStyle/>
          <a:p>
            <a:pPr algn="ctr"/>
            <a:r>
              <a:rPr lang="cs-CZ" sz="10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St </a:t>
            </a:r>
            <a:r>
              <a:rPr lang="cs-CZ" sz="1000" b="1" u="sng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Wenceslas</a:t>
            </a:r>
            <a:r>
              <a:rPr lang="cs-CZ" sz="10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' </a:t>
            </a:r>
            <a:r>
              <a:rPr lang="cs-CZ" sz="1000" b="1" u="sng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Crown</a:t>
            </a:r>
            <a:endParaRPr lang="cs-CZ" sz="1000" b="1" u="sng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1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The crown is 19 cm </a:t>
            </a:r>
            <a:r>
              <a:rPr lang="en-US" sz="1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high</a:t>
            </a:r>
            <a:r>
              <a:rPr lang="cs-CZ" sz="1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cs-CZ" sz="1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en-US" sz="1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weighs 2,358 </a:t>
            </a:r>
            <a:r>
              <a:rPr lang="en-US" sz="1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cs-CZ" sz="1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2915816" y="4083918"/>
            <a:ext cx="1080745" cy="246221"/>
          </a:xfrm>
          <a:prstGeom prst="rect">
            <a:avLst/>
          </a:prstGeom>
          <a:solidFill>
            <a:srgbClr val="CCFFCC"/>
          </a:solidFill>
        </p:spPr>
        <p:txBody>
          <a:bodyPr wrap="none" rtlCol="0">
            <a:spAutoFit/>
          </a:bodyPr>
          <a:lstStyle/>
          <a:p>
            <a:r>
              <a:rPr lang="cs-CZ" sz="10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Karlštejn </a:t>
            </a:r>
            <a:r>
              <a:rPr lang="cs-CZ" sz="1000" b="1" u="sng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Castle</a:t>
            </a:r>
            <a:endParaRPr lang="cs-CZ" sz="1000" b="1" u="sng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5364088" y="3003798"/>
            <a:ext cx="862737" cy="1384995"/>
          </a:xfrm>
          <a:prstGeom prst="rect">
            <a:avLst/>
          </a:prstGeom>
          <a:solidFill>
            <a:srgbClr val="CCFFCC"/>
          </a:solidFill>
          <a:ln w="3175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cs-CZ" sz="1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cs-CZ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ohemia</a:t>
            </a:r>
          </a:p>
          <a:p>
            <a:r>
              <a:rPr lang="cs-CZ" sz="1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castle</a:t>
            </a:r>
            <a:endParaRPr lang="cs-CZ" sz="14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count</a:t>
            </a:r>
            <a:endParaRPr lang="cs-CZ" sz="14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crown</a:t>
            </a:r>
            <a:endParaRPr lang="cs-CZ" sz="14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king</a:t>
            </a:r>
          </a:p>
          <a:p>
            <a:r>
              <a:rPr lang="cs-CZ" sz="1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reign</a:t>
            </a:r>
            <a:endParaRPr lang="cs-CZ" sz="14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7092280" y="3651870"/>
            <a:ext cx="1340432" cy="738664"/>
          </a:xfrm>
          <a:prstGeom prst="rect">
            <a:avLst/>
          </a:prstGeom>
          <a:solidFill>
            <a:srgbClr val="CCFFCC"/>
          </a:solidFill>
          <a:ln w="3175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cs-CZ" sz="1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cs-CZ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lind (</a:t>
            </a:r>
            <a:r>
              <a:rPr lang="cs-CZ" sz="1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adj</a:t>
            </a:r>
            <a:r>
              <a:rPr lang="cs-CZ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.)</a:t>
            </a:r>
          </a:p>
          <a:p>
            <a:r>
              <a:rPr lang="cs-CZ" sz="1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cs-CZ" sz="1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igh</a:t>
            </a:r>
            <a:r>
              <a:rPr lang="cs-CZ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cs-CZ" sz="1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adj</a:t>
            </a:r>
            <a:r>
              <a:rPr lang="cs-CZ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.)</a:t>
            </a:r>
          </a:p>
          <a:p>
            <a:r>
              <a:rPr lang="cs-CZ" sz="1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cs-CZ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 </a:t>
            </a:r>
            <a:r>
              <a:rPr lang="cs-CZ" sz="1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weigh</a:t>
            </a:r>
            <a:r>
              <a:rPr lang="cs-CZ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(verb)</a:t>
            </a:r>
          </a:p>
        </p:txBody>
      </p:sp>
    </p:spTree>
    <p:extLst>
      <p:ext uri="{BB962C8B-B14F-4D97-AF65-F5344CB8AC3E}">
        <p14:creationId xmlns:p14="http://schemas.microsoft.com/office/powerpoint/2010/main" val="3131509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0151" y="498603"/>
            <a:ext cx="2916832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74.8 Test znalostí</a:t>
            </a:r>
            <a:endParaRPr lang="cs-CZ" sz="2500" b="1" dirty="0">
              <a:solidFill>
                <a:srgbClr val="008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7364691" y="1203598"/>
            <a:ext cx="17281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Správné odpovědi:</a:t>
            </a:r>
            <a:endParaRPr lang="cs-CZ" sz="1400" b="1" dirty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5" name="Tabulka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4021816"/>
              </p:ext>
            </p:extLst>
          </p:nvPr>
        </p:nvGraphicFramePr>
        <p:xfrm>
          <a:off x="179510" y="1131590"/>
          <a:ext cx="7185180" cy="3665882"/>
        </p:xfrm>
        <a:graphic>
          <a:graphicData uri="http://schemas.openxmlformats.org/drawingml/2006/table">
            <a:tbl>
              <a:tblPr firstRow="1" bandRow="1"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tableStyleId>{5C22544A-7EE6-4342-B048-85BDC9FD1C3A}</a:tableStyleId>
              </a:tblPr>
              <a:tblGrid>
                <a:gridCol w="3592590"/>
                <a:gridCol w="3592590"/>
              </a:tblGrid>
              <a:tr h="1776122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1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1.     Král Jan Lucemburský: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1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byl mezi českými poddanými oblíben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měl časté spory s českými poddanými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byl otcem Zikmunda Lucemburského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trávil v Čechách mnoho času</a:t>
                      </a:r>
                      <a:endParaRPr kumimoji="0" lang="cs-CZ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indent="0" algn="l">
                        <a:buNone/>
                      </a:pP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 algn="l">
                        <a:buNone/>
                      </a:pPr>
                      <a:endParaRPr lang="cs-CZ" sz="1400" b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>
                        <a:buNone/>
                      </a:pPr>
                      <a:r>
                        <a:rPr lang="cs-CZ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r>
                        <a:rPr lang="cs-CZ" sz="14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Karel IV. byl přezdíván:</a:t>
                      </a:r>
                    </a:p>
                    <a:p>
                      <a:pPr marL="342900" indent="-342900" algn="l">
                        <a:buNone/>
                      </a:pPr>
                      <a:endParaRPr lang="cs-CZ" sz="1400" b="1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>
                        <a:buAutoNum type="alphaLcParenR"/>
                      </a:pPr>
                      <a:r>
                        <a:rPr lang="cs-CZ" sz="12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„Otec vlasti“</a:t>
                      </a:r>
                    </a:p>
                    <a:p>
                      <a:pPr marL="342900" indent="-342900" algn="l">
                        <a:buAutoNum type="alphaLcParenR"/>
                      </a:pPr>
                      <a:r>
                        <a:rPr lang="cs-CZ" sz="12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„Král železný a zlatý“</a:t>
                      </a:r>
                    </a:p>
                    <a:p>
                      <a:pPr marL="342900" indent="-342900" algn="l">
                        <a:buAutoNum type="alphaLcParenR"/>
                      </a:pPr>
                      <a:r>
                        <a:rPr lang="cs-CZ" sz="12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„Slepý“</a:t>
                      </a:r>
                    </a:p>
                    <a:p>
                      <a:pPr marL="342900" indent="-342900" algn="l">
                        <a:buAutoNum type="alphaLcParenR"/>
                      </a:pPr>
                      <a:r>
                        <a:rPr lang="cs-CZ" sz="12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„Král cizinec“</a:t>
                      </a:r>
                      <a:endParaRPr lang="cs-CZ" sz="12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indent="0" algn="l">
                        <a:buNone/>
                      </a:pPr>
                      <a:endParaRPr lang="cs-CZ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177612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400" b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r>
                        <a:rPr lang="cs-CZ" sz="14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</a:t>
                      </a:r>
                      <a:r>
                        <a:rPr kumimoji="0" lang="cs-CZ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Rodiči Karla IV. byli: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1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Zikmund Lucemburský a Anna Přemyslovna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Jan Lucemburský a Eliška </a:t>
                      </a:r>
                      <a:r>
                        <a:rPr kumimoji="0" lang="cs-CZ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Rejčka</a:t>
                      </a:r>
                      <a:endParaRPr kumimoji="0" lang="cs-CZ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Jan Lucemburský a Eliška Přemyslovna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Přemysl Otakar II. a Alžběta Pomořanská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342900" indent="-342900" algn="l">
                        <a:buNone/>
                      </a:pPr>
                      <a:endParaRPr lang="cs-CZ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600" b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4.    </a:t>
                      </a:r>
                      <a:r>
                        <a:rPr kumimoji="0" lang="cs-CZ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V době vlády Václava IV.: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1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byl v celé zemi blahobyt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začali lidé na poli používat traktory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byl založen hrad Karlštejn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propukl v zemi hladomor a chudoba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sp>
        <p:nvSpPr>
          <p:cNvPr id="16" name="TextovéPole 15"/>
          <p:cNvSpPr txBox="1"/>
          <p:nvPr/>
        </p:nvSpPr>
        <p:spPr>
          <a:xfrm>
            <a:off x="7976759" y="1511375"/>
            <a:ext cx="50405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b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c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a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d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/>
            <a:endParaRPr lang="cs-CZ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7532712" y="4236318"/>
            <a:ext cx="14401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Test  na známku</a:t>
            </a:r>
            <a:endParaRPr lang="cs-CZ" sz="1400" b="1" dirty="0">
              <a:solidFill>
                <a:srgbClr val="008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lvl="0"/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	          </a:t>
            </a:r>
            <a:r>
              <a:rPr lang="cs-CZ" sz="1600" b="1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Svět </a:t>
            </a:r>
            <a:r>
              <a:rPr lang="cs-CZ" sz="1600" b="1" dirty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kolem nás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20150" y="498603"/>
            <a:ext cx="3831769" cy="594066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74.9  Použité zdroje, citace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Svět kolem nás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251520" y="1131590"/>
            <a:ext cx="8640960" cy="352839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 anchorCtr="0"/>
          <a:lstStyle/>
          <a:p>
            <a:pPr marL="342900" indent="-342900">
              <a:buAutoNum type="arabicPeriod"/>
            </a:pPr>
            <a:r>
              <a:rPr lang="cs-CZ" sz="1400" dirty="0" smtClean="0">
                <a:latin typeface="Times New Roman" pitchFamily="18" charset="0"/>
                <a:cs typeface="Times New Roman" pitchFamily="18" charset="0"/>
                <a:hlinkClick r:id="rId2"/>
              </a:rPr>
              <a:t>http</a:t>
            </a:r>
            <a:r>
              <a:rPr lang="cs-CZ" sz="1400" dirty="0">
                <a:latin typeface="Times New Roman" pitchFamily="18" charset="0"/>
                <a:cs typeface="Times New Roman" pitchFamily="18" charset="0"/>
                <a:hlinkClick r:id="rId2"/>
              </a:rPr>
              <a:t>://t1.gstatic.com/images?q=tbn:ANd9GcT0p3SbbCge0vBDjz-2x-_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  <a:hlinkClick r:id="rId2"/>
              </a:rPr>
              <a:t>eXuTnhknFL8O095Hdy4r4rW7CJh_7Bg</a:t>
            </a: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r>
              <a:rPr lang="cs-CZ" sz="1400" dirty="0">
                <a:latin typeface="Times New Roman" pitchFamily="18" charset="0"/>
                <a:cs typeface="Times New Roman" pitchFamily="18" charset="0"/>
                <a:hlinkClick r:id="rId3"/>
              </a:rPr>
              <a:t>http://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  <a:hlinkClick r:id="rId3"/>
              </a:rPr>
              <a:t>t3.gstatic.com/images?q=tbn:ANd9GcT2DAgOqtV7U9S9ib2ryaNADSlr8b2Dk4gssg3zt6EpE8He5xgx</a:t>
            </a: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r>
              <a:rPr lang="cs-CZ" sz="1400" dirty="0">
                <a:latin typeface="Times New Roman" pitchFamily="18" charset="0"/>
                <a:cs typeface="Times New Roman" pitchFamily="18" charset="0"/>
                <a:hlinkClick r:id="rId4"/>
              </a:rPr>
              <a:t>http://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  <a:hlinkClick r:id="rId4"/>
              </a:rPr>
              <a:t>t0.gstatic.com/images?q=tbn:ANd9GcSeE8kVNGcy96VEvrP84Ry8bQdt5xgHQKVN3GFiKDIJcKKXTw9Shw</a:t>
            </a: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>
                <a:latin typeface="Times New Roman" pitchFamily="18" charset="0"/>
                <a:cs typeface="Times New Roman" pitchFamily="18" charset="0"/>
                <a:hlinkClick r:id="rId5"/>
              </a:rPr>
              <a:t>http://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  <a:hlinkClick r:id="rId5"/>
              </a:rPr>
              <a:t>t3.gstatic.com/images?q=tbn:ANd9GcTahtDvy0O15037aItzoKwpjX3goIreixuWzKFDYdkjk_gQ9QWizw</a:t>
            </a: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r>
              <a:rPr lang="cs-CZ" sz="1400" dirty="0">
                <a:latin typeface="Times New Roman" pitchFamily="18" charset="0"/>
                <a:cs typeface="Times New Roman" pitchFamily="18" charset="0"/>
                <a:hlinkClick r:id="rId6"/>
              </a:rPr>
              <a:t>http://t3.gstatic.com/images?q=tbn:ANd9GcT8Uc4II1IacnZaNo-EX-ZbdMxTAt2237O99wknnsliCoi60-_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  <a:hlinkClick r:id="rId6"/>
              </a:rPr>
              <a:t>T</a:t>
            </a: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r>
              <a:rPr lang="cs-CZ" sz="1400" dirty="0">
                <a:latin typeface="Times New Roman" pitchFamily="18" charset="0"/>
                <a:cs typeface="Times New Roman" pitchFamily="18" charset="0"/>
                <a:hlinkClick r:id="rId7"/>
              </a:rPr>
              <a:t>http://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  <a:hlinkClick r:id="rId7"/>
              </a:rPr>
              <a:t>www.zamky-hrady.cz/2/img/karlstejn_poz.jpg</a:t>
            </a: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r>
              <a:rPr lang="cs-CZ" sz="1400" dirty="0">
                <a:latin typeface="Times New Roman" pitchFamily="18" charset="0"/>
                <a:cs typeface="Times New Roman" pitchFamily="18" charset="0"/>
                <a:hlinkClick r:id="rId8"/>
              </a:rPr>
              <a:t>http://zavodsky.webz.cz/klenoty/pricny_pohled_.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  <a:hlinkClick r:id="rId8"/>
              </a:rPr>
              <a:t>jpg</a:t>
            </a: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r>
              <a:rPr lang="cs-CZ" sz="1400" dirty="0">
                <a:latin typeface="Times New Roman" pitchFamily="18" charset="0"/>
                <a:cs typeface="Times New Roman" pitchFamily="18" charset="0"/>
                <a:hlinkClick r:id="rId9"/>
              </a:rPr>
              <a:t>http://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  <a:hlinkClick r:id="rId9"/>
              </a:rPr>
              <a:t>nd03.jxs.cz/008/056/6215e2e4d6_62786886_o2.jpg</a:t>
            </a: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r>
              <a:rPr lang="cs-CZ" sz="1400" dirty="0">
                <a:latin typeface="Times New Roman" pitchFamily="18" charset="0"/>
                <a:cs typeface="Times New Roman" pitchFamily="18" charset="0"/>
                <a:hlinkClick r:id="rId10"/>
              </a:rPr>
              <a:t>http://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  <a:hlinkClick r:id="rId10"/>
              </a:rPr>
              <a:t>www.atlasceska.cz/images/galerie_kat/stredni/s6912_jablko.jpg</a:t>
            </a: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r>
              <a:rPr lang="cs-CZ" sz="1400" dirty="0">
                <a:latin typeface="Times New Roman" pitchFamily="18" charset="0"/>
                <a:cs typeface="Times New Roman" pitchFamily="18" charset="0"/>
                <a:hlinkClick r:id="rId11"/>
              </a:rPr>
              <a:t>http://zavodsky.webz.cz/klenoty/zezlo_.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  <a:hlinkClick r:id="rId11"/>
              </a:rPr>
              <a:t>jpg</a:t>
            </a: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r>
              <a:rPr lang="cs-CZ" sz="1400" dirty="0">
                <a:latin typeface="Times New Roman" pitchFamily="18" charset="0"/>
                <a:cs typeface="Times New Roman" pitchFamily="18" charset="0"/>
                <a:hlinkClick r:id="rId12"/>
              </a:rPr>
              <a:t>http://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  <a:hlinkClick r:id="rId12"/>
              </a:rPr>
              <a:t>zavodsky.webz.cz/klenoty/plast.JPG</a:t>
            </a: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r>
              <a:rPr lang="cs-CZ" sz="1400" dirty="0">
                <a:latin typeface="Times New Roman" pitchFamily="18" charset="0"/>
                <a:cs typeface="Times New Roman" pitchFamily="18" charset="0"/>
                <a:hlinkClick r:id="rId13"/>
              </a:rPr>
              <a:t>http://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  <a:hlinkClick r:id="rId13"/>
              </a:rPr>
              <a:t>g.denik.cz/1/10/praha_karluv_most33_denik-380.jpg</a:t>
            </a: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r>
              <a:rPr lang="cs-CZ" sz="1400" dirty="0">
                <a:latin typeface="Times New Roman" pitchFamily="18" charset="0"/>
                <a:cs typeface="Times New Roman" pitchFamily="18" charset="0"/>
                <a:hlinkClick r:id="rId14"/>
              </a:rPr>
              <a:t>http://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  <a:hlinkClick r:id="rId14"/>
              </a:rPr>
              <a:t>upload.wikimedia.org/wikipedia/commons/thumb/c/c2/HRR.gif/290px-HRR.gif</a:t>
            </a: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r>
              <a:rPr lang="cs-CZ" sz="1400" dirty="0">
                <a:latin typeface="Times New Roman" pitchFamily="18" charset="0"/>
                <a:cs typeface="Times New Roman" pitchFamily="18" charset="0"/>
                <a:hlinkClick r:id="rId15"/>
              </a:rPr>
              <a:t>http://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  <a:hlinkClick r:id="rId15"/>
              </a:rPr>
              <a:t>upload.wikimedia.org/wikipedia/commons/thumb/9/91/Goldene-bulle_1c-480x475.jpg/250px-Goldene-bulle_1c-480x475.jpg</a:t>
            </a: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endParaRPr lang="cs-CZ" sz="1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3477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solidFill>
          <a:schemeClr val="accent6">
            <a:lumMod val="40000"/>
            <a:lumOff val="60000"/>
          </a:schemeClr>
        </a:solidFill>
      </a:spPr>
      <a:bodyPr wrap="square" rtlCol="0">
        <a:spAutoFit/>
      </a:bodyPr>
      <a:lstStyle>
        <a:defPPr>
          <a:defRPr sz="1200" b="1" dirty="0" smtClean="0">
            <a:solidFill>
              <a:schemeClr val="accent3">
                <a:lumMod val="50000"/>
              </a:schemeClr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2618</TotalTime>
  <Words>1291</Words>
  <Application>Microsoft Office PowerPoint</Application>
  <PresentationFormat>Předvádění na obrazovce (16:9)</PresentationFormat>
  <Paragraphs>225</Paragraphs>
  <Slides>10</Slides>
  <Notes>8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sady Office</vt:lpstr>
      <vt:lpstr>74.1 Čeští králové z rodu Lucemburků </vt:lpstr>
      <vt:lpstr>74.2 Co už víš? </vt:lpstr>
      <vt:lpstr>74.3 Jaké si řekneme nové termíny a názvy?</vt:lpstr>
      <vt:lpstr>74.4 Co si řekneme nového?</vt:lpstr>
      <vt:lpstr>74.5 Co si pamatujete?</vt:lpstr>
      <vt:lpstr>74.6 Něco navíc pro šikovné</vt:lpstr>
      <vt:lpstr>74.7 Kings of  Bohemia, Count of Luxemburg</vt:lpstr>
      <vt:lpstr>74.8 Test znalostí</vt:lpstr>
      <vt:lpstr>Prezentace aplikace PowerPoint</vt:lpstr>
      <vt:lpstr>Prezentace aplikace PowerPoint</vt:lpstr>
    </vt:vector>
  </TitlesOfParts>
  <Company>Základní škla Děčín VI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prusa</dc:creator>
  <cp:lastModifiedBy>vprusa</cp:lastModifiedBy>
  <cp:revision>258</cp:revision>
  <dcterms:created xsi:type="dcterms:W3CDTF">2010-10-18T18:21:56Z</dcterms:created>
  <dcterms:modified xsi:type="dcterms:W3CDTF">2016-09-11T13:30:22Z</dcterms:modified>
</cp:coreProperties>
</file>