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5" r:id="rId8"/>
    <p:sldId id="263" r:id="rId9"/>
    <p:sldId id="266" r:id="rId10"/>
    <p:sldId id="267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CB45C"/>
    <a:srgbClr val="CCFFCC"/>
    <a:srgbClr val="006600"/>
    <a:srgbClr val="66FF99"/>
    <a:srgbClr val="99FF99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100" d="100"/>
          <a:sy n="100" d="100"/>
        </p:scale>
        <p:origin x="-1314" y="-7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11.9.2016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g"/><Relationship Id="rId4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15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zavodsky.webz.cz/klenoty/pricny_pohled_.jpg" TargetMode="External"/><Relationship Id="rId13" Type="http://schemas.openxmlformats.org/officeDocument/2006/relationships/hyperlink" Target="http://g.denik.cz/1/10/praha_karluv_most33_denik-380.jpg" TargetMode="External"/><Relationship Id="rId3" Type="http://schemas.openxmlformats.org/officeDocument/2006/relationships/hyperlink" Target="http://t3.gstatic.com/images?q=tbn:ANd9GcT2DAgOqtV7U9S9ib2ryaNADSlr8b2Dk4gssg3zt6EpE8He5xgx" TargetMode="External"/><Relationship Id="rId7" Type="http://schemas.openxmlformats.org/officeDocument/2006/relationships/hyperlink" Target="http://www.zamky-hrady.cz/2/img/karlstejn_poz.jpg" TargetMode="External"/><Relationship Id="rId12" Type="http://schemas.openxmlformats.org/officeDocument/2006/relationships/hyperlink" Target="http://zavodsky.webz.cz/klenoty/plast.JPG" TargetMode="External"/><Relationship Id="rId2" Type="http://schemas.openxmlformats.org/officeDocument/2006/relationships/hyperlink" Target="http://t1.gstatic.com/images?q=tbn:ANd9GcT0p3SbbCge0vBDjz-2x-_eXuTnhknFL8O095Hdy4r4rW7CJh_7B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3.gstatic.com/images?q=tbn:ANd9GcT8Uc4II1IacnZaNo-EX-ZbdMxTAt2237O99wknnsliCoi60-_T" TargetMode="External"/><Relationship Id="rId11" Type="http://schemas.openxmlformats.org/officeDocument/2006/relationships/hyperlink" Target="http://zavodsky.webz.cz/klenoty/zezlo_.jpg" TargetMode="External"/><Relationship Id="rId5" Type="http://schemas.openxmlformats.org/officeDocument/2006/relationships/hyperlink" Target="http://t3.gstatic.com/images?q=tbn:ANd9GcTahtDvy0O15037aItzoKwpjX3goIreixuWzKFDYdkjk_gQ9QWizw" TargetMode="External"/><Relationship Id="rId15" Type="http://schemas.openxmlformats.org/officeDocument/2006/relationships/hyperlink" Target="http://upload.wikimedia.org/wikipedia/commons/thumb/9/91/Goldene-bulle_1c-480x475.jpg/250px-Goldene-bulle_1c-480x475.jpg" TargetMode="External"/><Relationship Id="rId10" Type="http://schemas.openxmlformats.org/officeDocument/2006/relationships/hyperlink" Target="http://www.atlasceska.cz/images/galerie_kat/stredni/s6912_jablko.jpg" TargetMode="External"/><Relationship Id="rId4" Type="http://schemas.openxmlformats.org/officeDocument/2006/relationships/hyperlink" Target="http://t0.gstatic.com/images?q=tbn:ANd9GcSeE8kVNGcy96VEvrP84Ry8bQdt5xgHQKVN3GFiKDIJcKKXTw9Shw" TargetMode="External"/><Relationship Id="rId9" Type="http://schemas.openxmlformats.org/officeDocument/2006/relationships/hyperlink" Target="http://nd03.jxs.cz/008/056/6215e2e4d6_62786886_o2.jpg" TargetMode="External"/><Relationship Id="rId14" Type="http://schemas.openxmlformats.org/officeDocument/2006/relationships/hyperlink" Target="http://upload.wikimedia.org/wikipedia/commons/thumb/c/c2/HRR.gif/290px-HRR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ovéPole 22"/>
          <p:cNvSpPr txBox="1"/>
          <p:nvPr/>
        </p:nvSpPr>
        <p:spPr>
          <a:xfrm>
            <a:off x="4499992" y="3291830"/>
            <a:ext cx="954107" cy="215444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ynové  Karla IV.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823136" y="1056603"/>
            <a:ext cx="930063" cy="215444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sz="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odiče  Karla IV.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000" y="492443"/>
            <a:ext cx="5993168" cy="594066"/>
          </a:xfrm>
          <a:solidFill>
            <a:srgbClr val="CCFFCC"/>
          </a:solidFill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74.1 Čeští králové z rodu </a:t>
            </a:r>
            <a:r>
              <a:rPr lang="cs-CZ" sz="25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5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ucemburků </a:t>
            </a:r>
            <a:endParaRPr lang="cs-CZ" sz="25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681835"/>
            <a:ext cx="91440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Mgr. Alena Horová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281" y="4681834"/>
            <a:ext cx="3029719" cy="461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379" y="1081217"/>
            <a:ext cx="733114" cy="93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189" y="2170316"/>
            <a:ext cx="733114" cy="93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824" y="3381407"/>
            <a:ext cx="734400" cy="901309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1391258" y="1266990"/>
            <a:ext cx="1968976" cy="800219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cs-CZ" sz="10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Eliška Přemyslovna:</a:t>
            </a:r>
          </a:p>
          <a:p>
            <a:r>
              <a:rPr lang="cs-CZ" sz="9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manželka Jana Lucemburského</a:t>
            </a:r>
          </a:p>
          <a:p>
            <a:r>
              <a:rPr lang="cs-CZ" sz="9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- Přemyslovci vymírají po </a:t>
            </a:r>
            <a:r>
              <a:rPr lang="cs-CZ" sz="9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meči (Václav III.) → Jan Lucemburský vyhrál spor  o trůn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462207" y="1411522"/>
            <a:ext cx="1659664" cy="55399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Jan Lucemburský</a:t>
            </a:r>
          </a:p>
          <a:p>
            <a:pPr algn="ctr"/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oba vlády: 1310 – 1346</a:t>
            </a:r>
          </a:p>
          <a:p>
            <a:pPr algn="ctr"/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„Král cizinec“, „Slepý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52453"/>
            <a:ext cx="740664" cy="859536"/>
          </a:xfrm>
          <a:prstGeom prst="rect">
            <a:avLst/>
          </a:prstGeom>
          <a:ln w="19050">
            <a:solidFill>
              <a:srgbClr val="008000"/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973" y="3364062"/>
            <a:ext cx="703435" cy="93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7" name="TextovéPole 16"/>
          <p:cNvSpPr txBox="1"/>
          <p:nvPr/>
        </p:nvSpPr>
        <p:spPr>
          <a:xfrm>
            <a:off x="2901837" y="2546221"/>
            <a:ext cx="1460656" cy="553998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Karel IV.</a:t>
            </a:r>
          </a:p>
          <a:p>
            <a:pPr algn="ctr"/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oba vlády: 1346 – 1378</a:t>
            </a:r>
          </a:p>
          <a:p>
            <a:pPr algn="ctr"/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„Otec vlasti“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214324" y="3728718"/>
            <a:ext cx="1460656" cy="553998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Václav IV.</a:t>
            </a:r>
          </a:p>
          <a:p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oba vlády: 1378 – 1419</a:t>
            </a:r>
          </a:p>
          <a:p>
            <a:endParaRPr lang="cs-CZ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732240" y="3687625"/>
            <a:ext cx="1495089" cy="553998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Zikmund Lucemburský</a:t>
            </a:r>
          </a:p>
          <a:p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oba vlády: 1436 - 1437</a:t>
            </a:r>
          </a:p>
          <a:p>
            <a:endParaRPr lang="cs-CZ" sz="10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1391258" y="1211626"/>
            <a:ext cx="2033715" cy="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Šipka doleva 26"/>
          <p:cNvSpPr/>
          <p:nvPr/>
        </p:nvSpPr>
        <p:spPr>
          <a:xfrm rot="20472411">
            <a:off x="2876857" y="2092080"/>
            <a:ext cx="512484" cy="99429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88819">
            <a:off x="2762584" y="3219596"/>
            <a:ext cx="51276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Šipka doleva 31"/>
          <p:cNvSpPr/>
          <p:nvPr/>
        </p:nvSpPr>
        <p:spPr>
          <a:xfrm rot="10800000">
            <a:off x="4283968" y="4155926"/>
            <a:ext cx="1388648" cy="91532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35846"/>
            <a:ext cx="1620000" cy="11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28841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Alena Horová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Lucemburkové, rod,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král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dobu a vládu Lucemburků.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74.2 Co už víš? </a:t>
            </a:r>
            <a:endParaRPr lang="cs-CZ" sz="25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833869"/>
            <a:ext cx="1332341" cy="1944000"/>
          </a:xfrm>
          <a:prstGeom prst="rect">
            <a:avLst/>
          </a:prstGeom>
          <a:ln w="25400">
            <a:solidFill>
              <a:srgbClr val="006600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7524328" y="2997253"/>
            <a:ext cx="1332341" cy="30777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Karel IV.</a:t>
            </a:r>
          </a:p>
        </p:txBody>
      </p:sp>
      <p:sp>
        <p:nvSpPr>
          <p:cNvPr id="7" name="Zaoblený obdélníkový popisek 6"/>
          <p:cNvSpPr/>
          <p:nvPr/>
        </p:nvSpPr>
        <p:spPr>
          <a:xfrm>
            <a:off x="6071446" y="1218850"/>
            <a:ext cx="1152000" cy="684000"/>
          </a:xfrm>
          <a:prstGeom prst="wedgeRoundRectCallout">
            <a:avLst>
              <a:gd name="adj1" fmla="val -38266"/>
              <a:gd name="adj2" fmla="val 71025"/>
              <a:gd name="adj3" fmla="val 1666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eský král a císař Svaté říše římské.</a:t>
            </a:r>
            <a:endParaRPr lang="cs-CZ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ený obdélníkový popisek 7"/>
          <p:cNvSpPr/>
          <p:nvPr/>
        </p:nvSpPr>
        <p:spPr>
          <a:xfrm>
            <a:off x="4740632" y="876850"/>
            <a:ext cx="1152000" cy="684000"/>
          </a:xfrm>
          <a:prstGeom prst="wedgeRoundRectCallout">
            <a:avLst>
              <a:gd name="adj1" fmla="val 7959"/>
              <a:gd name="adj2" fmla="val 80139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Přezdíván: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„Otec vlasti“</a:t>
            </a:r>
            <a:endParaRPr lang="cs-CZ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élníkový popisek 8"/>
          <p:cNvSpPr/>
          <p:nvPr/>
        </p:nvSpPr>
        <p:spPr>
          <a:xfrm>
            <a:off x="3070062" y="2265131"/>
            <a:ext cx="1152000" cy="684000"/>
          </a:xfrm>
          <a:prstGeom prst="wedgeRoundRectCallout">
            <a:avLst>
              <a:gd name="adj1" fmla="val 77218"/>
              <a:gd name="adj2" fmla="val -23240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Založil univerzitu 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Praze. (1348)</a:t>
            </a:r>
            <a:endParaRPr lang="cs-CZ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élníkový popisek 9"/>
          <p:cNvSpPr/>
          <p:nvPr/>
        </p:nvSpPr>
        <p:spPr>
          <a:xfrm>
            <a:off x="6819517" y="3569263"/>
            <a:ext cx="1152000" cy="684000"/>
          </a:xfrm>
          <a:prstGeom prst="wedgeRoundRectCallout">
            <a:avLst>
              <a:gd name="adj1" fmla="val -76084"/>
              <a:gd name="adj2" fmla="val -45853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Nechal zhotovit korunovační klenoty</a:t>
            </a:r>
          </a:p>
          <a:p>
            <a:pPr algn="ctr"/>
            <a:r>
              <a:rPr lang="cs-CZ" sz="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vystavět hrad Karlštejn.</a:t>
            </a:r>
            <a:endParaRPr lang="cs-CZ" sz="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aoblený obdélníkový popisek 10"/>
          <p:cNvSpPr/>
          <p:nvPr/>
        </p:nvSpPr>
        <p:spPr>
          <a:xfrm>
            <a:off x="3491880" y="3569263"/>
            <a:ext cx="1152000" cy="684000"/>
          </a:xfrm>
          <a:prstGeom prst="wedgeRoundRectCallout">
            <a:avLst>
              <a:gd name="adj1" fmla="val 48426"/>
              <a:gd name="adj2" fmla="val -88690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Patřil do rodu Lucemburků.</a:t>
            </a:r>
            <a:endParaRPr lang="cs-CZ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aoblený obdélníkový popisek 11"/>
          <p:cNvSpPr/>
          <p:nvPr/>
        </p:nvSpPr>
        <p:spPr>
          <a:xfrm>
            <a:off x="5220072" y="4061785"/>
            <a:ext cx="1152000" cy="684000"/>
          </a:xfrm>
          <a:prstGeom prst="wedgeRoundRectCallout">
            <a:avLst>
              <a:gd name="adj1" fmla="val -30171"/>
              <a:gd name="adj2" fmla="val -76092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Vládl 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 14. století.</a:t>
            </a:r>
            <a:endParaRPr lang="cs-CZ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ový popisek 3"/>
          <p:cNvSpPr/>
          <p:nvPr/>
        </p:nvSpPr>
        <p:spPr>
          <a:xfrm>
            <a:off x="3420000" y="1225721"/>
            <a:ext cx="1152000" cy="684000"/>
          </a:xfrm>
          <a:prstGeom prst="wedgeRoundRectCallout">
            <a:avLst>
              <a:gd name="adj1" fmla="val 36753"/>
              <a:gd name="adj2" fmla="val 70060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Nechal postavit první kamenný most v Praze </a:t>
            </a:r>
          </a:p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(Karlův most).</a:t>
            </a:r>
            <a:endParaRPr lang="cs-CZ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227" y="1534982"/>
            <a:ext cx="1825268" cy="208800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79512" y="1347613"/>
            <a:ext cx="3236784" cy="846386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Přemyslovci vymírají po meči </a:t>
            </a:r>
          </a:p>
          <a:p>
            <a:pPr>
              <a:spcAft>
                <a:spcPts val="600"/>
              </a:spcAft>
            </a:pPr>
            <a:r>
              <a:rPr lang="cs-CZ" sz="11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→Václav III. zavražděn v Olomouci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Jan Lucemburský (manžel Elišky Přemyslovny)</a:t>
            </a:r>
          </a:p>
          <a:p>
            <a:r>
              <a:rPr lang="cs-CZ" sz="11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vyhrál spor o trůn</a:t>
            </a:r>
            <a:endParaRPr lang="cs-CZ" sz="1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17521"/>
            <a:ext cx="1786206" cy="1264393"/>
          </a:xfrm>
          <a:prstGeom prst="rect">
            <a:avLst/>
          </a:prstGeom>
          <a:ln w="31750">
            <a:solidFill>
              <a:srgbClr val="006600"/>
            </a:solidFill>
          </a:ln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723878"/>
            <a:ext cx="1897413" cy="1260000"/>
          </a:xfrm>
          <a:prstGeom prst="rect">
            <a:avLst/>
          </a:prstGeom>
          <a:ln w="31750"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73224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74.3 Jaké si řekneme nové termíny a názvy?</a:t>
            </a:r>
            <a:endParaRPr lang="cs-CZ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635646"/>
            <a:ext cx="1728000" cy="1707266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4" name="TextovéPole 3"/>
          <p:cNvSpPr txBox="1"/>
          <p:nvPr/>
        </p:nvSpPr>
        <p:spPr>
          <a:xfrm>
            <a:off x="6804248" y="3435846"/>
            <a:ext cx="1308371" cy="24622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Zlatá bula Karla IV.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012160" y="4083918"/>
            <a:ext cx="267252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BULA </a:t>
            </a:r>
          </a:p>
          <a:p>
            <a:pPr algn="ctr"/>
            <a:r>
              <a:rPr lang="cs-CZ" sz="1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královská listina opatřená pečetí z kovu </a:t>
            </a:r>
          </a:p>
          <a:p>
            <a:pPr algn="ctr"/>
            <a:r>
              <a:rPr lang="cs-CZ" sz="1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(např.: ze zlata)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4083918"/>
            <a:ext cx="5280613" cy="61555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ŘÍMSKONĚMECKÁ ŘÍŠE  x  SVATÁ ŘÍŠE ŘÍMSKÁ   </a:t>
            </a:r>
          </a:p>
          <a:p>
            <a:pPr algn="ctr"/>
            <a:r>
              <a:rPr lang="cs-CZ" sz="11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(962 – 1806)</a:t>
            </a:r>
          </a:p>
          <a:p>
            <a:r>
              <a:rPr lang="cs-CZ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Jedná se o názvy pro středověké Německo. Patřily sem především německy mluvící země</a:t>
            </a:r>
            <a:r>
              <a:rPr lang="cs-CZ" sz="1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9622"/>
            <a:ext cx="2762250" cy="23241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74.4 Co si řekneme nového?</a:t>
            </a:r>
            <a:endParaRPr lang="cs-CZ" sz="25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88" y="1154320"/>
            <a:ext cx="785812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24839" y="1234667"/>
            <a:ext cx="3081293" cy="116955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Panovník čelil častým sporům s českou</a:t>
            </a:r>
          </a:p>
          <a:p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šlechtou → roku 1315 spory přerostly ve vzpouru.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Vzpouru zažehnal, ale země Koruny české </a:t>
            </a:r>
          </a:p>
          <a:p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bere jen jako zdroj peněz. Většinu času tráví </a:t>
            </a:r>
          </a:p>
          <a:p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mimo zemi → odtud přízvisko „Král cizinec“.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Úspěšný zahraniční politik → připojil Slezsko.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Zemřel v bitvě u Kresčaku.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74" y="3188183"/>
            <a:ext cx="7810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412507" y="3222673"/>
            <a:ext cx="2816797" cy="1015663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Za jeho vlády došlo k velkému </a:t>
            </a:r>
          </a:p>
          <a:p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hospodářskému i kulturnímu rozkvětu.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Zlatou bulou potvrdil svobodu českého státu </a:t>
            </a:r>
          </a:p>
          <a:p>
            <a:r>
              <a:rPr lang="cs-CZ" sz="1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vůči německé říši.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Vydal zákon o trvalém připojení </a:t>
            </a:r>
          </a:p>
          <a:p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Moravy a Slezska k Čechám.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776" y="1160670"/>
            <a:ext cx="7493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764112" y="1209114"/>
            <a:ext cx="2919389" cy="553998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 době jeho vlády propukla  morová epidemie</a:t>
            </a:r>
          </a:p>
          <a:p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→ zemřelo mnoho lidí → nemá kdo obdělávat </a:t>
            </a:r>
          </a:p>
          <a:p>
            <a:r>
              <a:rPr lang="cs-CZ" sz="1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půdu</a:t>
            </a:r>
            <a:r>
              <a:rPr lang="cs-CZ" sz="1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→ hladomor a chudoba.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264" y="3202953"/>
            <a:ext cx="785812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863133" y="3371126"/>
            <a:ext cx="2199641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Využívá nejistého postavení krále</a:t>
            </a:r>
          </a:p>
          <a:p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0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Václava IV. </a:t>
            </a:r>
            <a:r>
              <a:rPr lang="cs-CZ" sz="1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 ujímá se vlády.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0091" y="2200319"/>
            <a:ext cx="1332416" cy="52322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lvl="0" algn="ctr"/>
            <a:r>
              <a:rPr lang="cs-CZ" sz="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Jan Lucemburský</a:t>
            </a:r>
          </a:p>
          <a:p>
            <a:pPr lvl="0" algn="ctr"/>
            <a:r>
              <a:rPr lang="cs-CZ" sz="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doba vlády: 1310 – 1346</a:t>
            </a:r>
          </a:p>
          <a:p>
            <a:pPr lvl="0" algn="ctr"/>
            <a:r>
              <a:rPr lang="cs-CZ" sz="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„Král cizinec“  „Slepý</a:t>
            </a:r>
            <a:r>
              <a:rPr lang="cs-CZ" sz="10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43240" y="4238336"/>
            <a:ext cx="1332416" cy="50783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lvl="0" algn="ctr"/>
            <a:r>
              <a:rPr lang="cs-CZ" sz="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Karel </a:t>
            </a:r>
            <a:r>
              <a:rPr lang="cs-CZ" sz="9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endParaRPr lang="cs-CZ" sz="9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cs-CZ" sz="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doba vlády: 1346 – 1378</a:t>
            </a:r>
          </a:p>
          <a:p>
            <a:pPr lvl="0" algn="ctr"/>
            <a:r>
              <a:rPr lang="cs-CZ" sz="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„Otec vlasti“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531962" y="2200319"/>
            <a:ext cx="1332416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lvl="0" algn="ctr"/>
            <a:r>
              <a:rPr lang="cs-CZ" sz="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Václav </a:t>
            </a:r>
            <a:r>
              <a:rPr lang="cs-CZ" sz="9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endParaRPr lang="cs-CZ" sz="9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doba vlády: 1378 – 1419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09900" y="4238047"/>
            <a:ext cx="1361270" cy="369332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lvl="0" algn="ctr"/>
            <a:r>
              <a:rPr lang="cs-CZ" sz="9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Zikmund Lucemburský</a:t>
            </a:r>
          </a:p>
          <a:p>
            <a:pPr lvl="0" algn="ctr"/>
            <a:r>
              <a:rPr lang="cs-CZ" sz="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doba vlády: 1436 - 1437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74.5 Co si pamatujete?</a:t>
            </a:r>
            <a:endParaRPr lang="cs-CZ" sz="25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332" y="3219822"/>
            <a:ext cx="4896544" cy="1800493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Jméno matky Karla IV.</a:t>
            </a:r>
          </a:p>
          <a:p>
            <a:pPr marL="228600" indent="-228600">
              <a:buAutoNum type="arabicPeriod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Největší město střední Evropy za vlády Karla IV. </a:t>
            </a:r>
          </a:p>
          <a:p>
            <a:pPr marL="228600" indent="-228600">
              <a:buAutoNum type="arabicPeriod"/>
            </a:pPr>
            <a:r>
              <a:rPr lang="pl-PL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pl-PL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založil </a:t>
            </a:r>
            <a:r>
              <a:rPr lang="pl-PL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roku 1348 Karel </a:t>
            </a:r>
            <a:r>
              <a:rPr lang="pl-PL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pl-PL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.?</a:t>
            </a:r>
          </a:p>
          <a:p>
            <a:pPr marL="228600" indent="-228600">
              <a:buAutoNum type="arabicPeriod"/>
            </a:pPr>
            <a:r>
              <a:rPr lang="pl-PL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Jméno univerzity v </a:t>
            </a:r>
            <a:r>
              <a:rPr lang="pl-PL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Praze.</a:t>
            </a:r>
          </a:p>
          <a:p>
            <a:pPr marL="228600" indent="-228600">
              <a:buAutoNum type="arabicPeriod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Název stavby </a:t>
            </a:r>
            <a:r>
              <a:rPr lang="it-IT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přes Vltavu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kterou</a:t>
            </a:r>
            <a:r>
              <a:rPr lang="it-IT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it-IT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Praze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nechal vystavit Karel IV.</a:t>
            </a:r>
            <a:r>
              <a:rPr lang="it-IT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it-IT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Původní jméno Karla IV</a:t>
            </a:r>
            <a:r>
              <a:rPr lang="it-IT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Celé jméno otce Karla IV.</a:t>
            </a:r>
          </a:p>
          <a:p>
            <a:pPr marL="228600" indent="-228600">
              <a:buAutoNum type="arabicPeriod"/>
            </a:pPr>
            <a:r>
              <a:rPr lang="cs-CZ" sz="1100" b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Označení skvostů, které používal Karel IV při oficiálních akcích.</a:t>
            </a:r>
          </a:p>
          <a:p>
            <a:pPr marL="228600" indent="-228600">
              <a:buAutoNum type="arabicPeriod" startAt="9"/>
            </a:pPr>
            <a:r>
              <a:rPr lang="cs-CZ" sz="11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Město </a:t>
            </a: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Francii, kde zemřel v bitvě Jan Lucemburský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indent="-228600">
              <a:buAutoNum type="arabicPeriod" startAt="9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byl Karel IV. přezdíván po své smrti?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pl-PL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31590"/>
            <a:ext cx="5930900" cy="215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97" name="Picture 147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19822"/>
            <a:ext cx="4156993" cy="1728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34" name="Obrázek 39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27534"/>
            <a:ext cx="1908000" cy="1433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74.6 Něco navíc pro šikovné</a:t>
            </a:r>
            <a:endParaRPr lang="cs-CZ" sz="25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75606"/>
            <a:ext cx="3300039" cy="255600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sp>
        <p:nvSpPr>
          <p:cNvPr id="20" name="TextovéPole 19"/>
          <p:cNvSpPr txBox="1"/>
          <p:nvPr/>
        </p:nvSpPr>
        <p:spPr>
          <a:xfrm>
            <a:off x="2729" y="3943171"/>
            <a:ext cx="6460423" cy="120032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sz="11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České korunovační klenoty</a:t>
            </a:r>
            <a:endParaRPr lang="cs-CZ" sz="1100" b="1" u="sng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tvoří Svatováclavská koruna Karla IV. </a:t>
            </a:r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pouzdrem a poduškou, královské </a:t>
            </a:r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žezlo, královské jablko </a:t>
            </a:r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 korunovační </a:t>
            </a:r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roucho.</a:t>
            </a:r>
          </a:p>
          <a:p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Na základě usnesení císaře Karla IV., od 19. století opět dodržovaného, klenoty vystavovány vždy jen při výjimečných </a:t>
            </a:r>
          </a:p>
          <a:p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příležitostech a pouze na území Pražského hradu. Jsou trvale uloženy v Korunní komoře katedrály sv. Víta, s výjimkou </a:t>
            </a:r>
          </a:p>
          <a:p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textilních součástí, které mají své místo v klimatizovaném depozitáři sbírek Pražského hradu. O </a:t>
            </a:r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vystavení korunovačních </a:t>
            </a:r>
            <a:endParaRPr lang="cs-CZ" sz="1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klenotů </a:t>
            </a:r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rozhoduje prezident </a:t>
            </a:r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republiky. K </a:t>
            </a:r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otevření Korunní komory </a:t>
            </a:r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musí sejít sedm držitelů klíčů. </a:t>
            </a:r>
            <a:endParaRPr lang="cs-CZ" sz="1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Jsou jimi např. prezident </a:t>
            </a:r>
            <a:r>
              <a:rPr lang="cs-CZ" sz="1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republiky, předseda vlády, arcibiskup </a:t>
            </a:r>
            <a:r>
              <a:rPr lang="cs-CZ" sz="1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pražský…</a:t>
            </a:r>
            <a:endParaRPr lang="cs-CZ" sz="1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363838"/>
            <a:ext cx="2402753" cy="162000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27534"/>
            <a:ext cx="1234465" cy="208800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699542"/>
            <a:ext cx="2447984" cy="1940857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491630"/>
            <a:ext cx="1158642" cy="172800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sp>
        <p:nvSpPr>
          <p:cNvPr id="21" name="TextovéPole 20"/>
          <p:cNvSpPr txBox="1"/>
          <p:nvPr/>
        </p:nvSpPr>
        <p:spPr>
          <a:xfrm>
            <a:off x="3779912" y="2715766"/>
            <a:ext cx="2393604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Svatováclavská koruna Karla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endParaRPr lang="cs-CZ" sz="11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vysoká 19 cm, váží 2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358 gramů. </a:t>
            </a:r>
          </a:p>
          <a:p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Zdobí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 celkem 20 perel a 96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drahokamů</a:t>
            </a:r>
            <a:endParaRPr lang="cs-CZ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rubelit, safíry, spinely, rubíny, smaragdy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cs-CZ" sz="1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Koruna </a:t>
            </a:r>
            <a:r>
              <a:rPr lang="cs-CZ" sz="1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nejstarší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částí korunovačních</a:t>
            </a:r>
          </a:p>
          <a:p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klenotů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jablko a žezlo vznikly v první </a:t>
            </a:r>
            <a:endParaRPr lang="cs-CZ" sz="1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polovině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16. století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cs-CZ" sz="1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763688" y="3579862"/>
            <a:ext cx="1672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České korunovační klenoty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499992" y="2427734"/>
            <a:ext cx="20136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Svatováclavská koruna </a:t>
            </a:r>
            <a:r>
              <a:rPr lang="cs-CZ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Karla </a:t>
            </a:r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endParaRPr lang="cs-CZ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956376" y="2499742"/>
            <a:ext cx="11272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Královské jablko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7884368" y="4731990"/>
            <a:ext cx="1051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Královské žezlo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372200" y="3003798"/>
            <a:ext cx="13516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Korunovační roucho </a:t>
            </a:r>
            <a:endParaRPr lang="cs-CZ" sz="1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94826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74.7 </a:t>
            </a:r>
            <a:r>
              <a:rPr lang="cs-CZ" sz="25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Kings</a:t>
            </a:r>
            <a:r>
              <a:rPr lang="cs-CZ" sz="2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Bohemia, </a:t>
            </a:r>
            <a:r>
              <a:rPr lang="cs-CZ" sz="25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cs-CZ" sz="2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5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Luxemburg</a:t>
            </a:r>
            <a:endParaRPr lang="cs-CZ" sz="25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88" y="1154320"/>
            <a:ext cx="785812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810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776" y="1160670"/>
            <a:ext cx="7493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31590"/>
            <a:ext cx="785812" cy="95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49857" y="2139702"/>
            <a:ext cx="1199367" cy="553998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lvl="0"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cs-CZ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Bohemia</a:t>
            </a:r>
            <a:endParaRPr lang="cs-CZ" sz="1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cs-CZ" sz="1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Reign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1310 – 1346</a:t>
            </a:r>
          </a:p>
          <a:p>
            <a:pPr lvl="0" algn="ctr"/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"John </a:t>
            </a:r>
            <a:r>
              <a:rPr lang="cs-CZ" sz="1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Blind</a:t>
            </a:r>
            <a:r>
              <a:rPr lang="cs-CZ" sz="1000" dirty="0">
                <a:solidFill>
                  <a:srgbClr val="C00000"/>
                </a:solidFill>
                <a:latin typeface="Times New Roman"/>
                <a:cs typeface="Times New Roman"/>
              </a:rPr>
              <a:t>"</a:t>
            </a:r>
            <a:endParaRPr lang="cs-CZ" sz="1000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361266" y="2139702"/>
            <a:ext cx="1199367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lvl="0"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Charles  IV.</a:t>
            </a:r>
            <a:endParaRPr lang="cs-CZ" sz="1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cs-CZ" sz="1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Reign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1346 – 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1378</a:t>
            </a:r>
            <a:endParaRPr lang="cs-CZ" sz="1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593514" y="2139702"/>
            <a:ext cx="1199367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lvl="0" algn="ctr"/>
            <a:r>
              <a:rPr lang="cs-CZ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Wenceslas</a:t>
            </a:r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IV.</a:t>
            </a:r>
            <a:endParaRPr lang="cs-CZ" sz="1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Reign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1378 – 1419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592104" y="2139702"/>
            <a:ext cx="1577676" cy="400110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lvl="0" algn="ctr"/>
            <a:r>
              <a:rPr lang="cs-CZ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Sigismund</a:t>
            </a:r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Luxemburg</a:t>
            </a:r>
            <a:endParaRPr lang="cs-CZ" sz="10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cs-CZ" sz="1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Reign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1436 - 1437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03798"/>
            <a:ext cx="1384540" cy="10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029381"/>
            <a:ext cx="1351718" cy="956834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518094" y="4083918"/>
            <a:ext cx="1497525" cy="553998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cs-CZ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Wenceslas</a:t>
            </a:r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' </a:t>
            </a:r>
            <a:r>
              <a:rPr lang="cs-CZ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Crown</a:t>
            </a:r>
            <a:endParaRPr lang="cs-CZ" sz="1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crown is 19 cm </a:t>
            </a:r>
            <a:r>
              <a:rPr lang="en-US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weighs 2,358 </a:t>
            </a:r>
            <a:r>
              <a:rPr lang="en-US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915816" y="4083918"/>
            <a:ext cx="1080745" cy="246221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cs-CZ" sz="1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Karlštejn </a:t>
            </a:r>
            <a:r>
              <a:rPr lang="cs-CZ" sz="10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Castle</a:t>
            </a:r>
            <a:endParaRPr lang="cs-CZ" sz="10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364088" y="3003798"/>
            <a:ext cx="862737" cy="1384995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ohemia</a:t>
            </a:r>
          </a:p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castle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crown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king</a:t>
            </a:r>
          </a:p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reign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092280" y="3651870"/>
            <a:ext cx="1340432" cy="738664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lind (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igh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weigh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(verb)</a:t>
            </a:r>
          </a:p>
        </p:txBody>
      </p:sp>
    </p:spTree>
    <p:extLst>
      <p:ext uri="{BB962C8B-B14F-4D97-AF65-F5344CB8AC3E}">
        <p14:creationId xmlns:p14="http://schemas.microsoft.com/office/powerpoint/2010/main" val="31315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74.8 Test znalostí</a:t>
            </a:r>
            <a:endParaRPr lang="cs-CZ" sz="25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21816"/>
              </p:ext>
            </p:extLst>
          </p:nvPr>
        </p:nvGraphicFramePr>
        <p:xfrm>
          <a:off x="179510" y="1131590"/>
          <a:ext cx="7185180" cy="36658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    Král Jan Lucemburský: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byl mezi českými poddanými oblíben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měl časté spory s českými poddanými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byl otcem Zikmunda Lucemburského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trávil v Čechách mnoho času</a:t>
                      </a: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Karel IV. byl přezdíván: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„Otec vlasti“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„Král železný a zlatý“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„Slepý“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„Král cizinec“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Rodiči Karla IV. byli: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Zikmund Lucemburský a Anna Přemyslovna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Jan Lucemburský a Eliška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Rejčka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Jan Lucemburský a Eliška Přemyslovna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Přemysl Otakar II. a Alžběta Pomořanská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 </a:t>
                      </a: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 době vlády Václava IV.: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byl v celé zemi blahobyt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začali lidé na poli používat traktory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byl založen hrad Karlštejn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propukl v zemi hladomor a chudoba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74.9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://t1.gstatic.com/images?q=tbn:ANd9GcT0p3SbbCge0vBDjz-2x-_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eXuTnhknFL8O095Hdy4r4rW7CJh_7Bg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t3.gstatic.com/images?q=tbn:ANd9GcT2DAgOqtV7U9S9ib2ryaNADSlr8b2Dk4gssg3zt6EpE8He5xgx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4"/>
              </a:rPr>
              <a:t>t0.gstatic.com/images?q=tbn:ANd9GcSeE8kVNGcy96VEvrP84Ry8bQdt5xgHQKVN3GFiKDIJcKKXTw9Shw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t3.gstatic.com/images?q=tbn:ANd9GcTahtDvy0O15037aItzoKwpjX3goIreixuWzKFDYdkjk_gQ9QWizw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6"/>
              </a:rPr>
              <a:t>http://t3.gstatic.com/images?q=tbn:ANd9GcT8Uc4II1IacnZaNo-EX-ZbdMxTAt2237O99wknnsliCoi60-_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T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www.zamky-hrady.cz/2/img/karlstejn_poz.jpg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8"/>
              </a:rPr>
              <a:t>http://zavodsky.webz.cz/klenoty/pricny_pohled_.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8"/>
              </a:rPr>
              <a:t>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9"/>
              </a:rPr>
              <a:t>nd03.jxs.cz/008/056/6215e2e4d6_62786886_o2.jpg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10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www.atlasceska.cz/images/galerie_kat/stredni/s6912_jablko.jpg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11"/>
              </a:rPr>
              <a:t>http://zavodsky.webz.cz/klenoty/zezlo_.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1"/>
              </a:rPr>
              <a:t>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12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2"/>
              </a:rPr>
              <a:t>zavodsky.webz.cz/klenoty/plast.JPG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1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3"/>
              </a:rPr>
              <a:t>g.denik.cz/1/10/praha_karluv_most33_denik-380.jpg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14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4"/>
              </a:rPr>
              <a:t>upload.wikimedia.org/wikipedia/commons/thumb/c/c2/HRR.gif/290px-HRR.gif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15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15"/>
              </a:rPr>
              <a:t>upload.wikimedia.org/wikipedia/commons/thumb/9/91/Goldene-bulle_1c-480x475.jpg/250px-Goldene-bulle_1c-480x475.jpg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1291</Words>
  <Application>Microsoft Office PowerPoint</Application>
  <PresentationFormat>Předvádění na obrazovce (16:9)</PresentationFormat>
  <Paragraphs>225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74.1 Čeští králové z rodu Lucemburků </vt:lpstr>
      <vt:lpstr>74.2 Co už víš? </vt:lpstr>
      <vt:lpstr>74.3 Jaké si řekneme nové termíny a názvy?</vt:lpstr>
      <vt:lpstr>74.4 Co si řekneme nového?</vt:lpstr>
      <vt:lpstr>74.5 Co si pamatujete?</vt:lpstr>
      <vt:lpstr>74.6 Něco navíc pro šikovné</vt:lpstr>
      <vt:lpstr>74.7 Kings of  Bohemia, Count of Luxemburg</vt:lpstr>
      <vt:lpstr>74.8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vprusa</cp:lastModifiedBy>
  <cp:revision>258</cp:revision>
  <dcterms:created xsi:type="dcterms:W3CDTF">2010-10-18T18:21:56Z</dcterms:created>
  <dcterms:modified xsi:type="dcterms:W3CDTF">2016-09-11T13:30:22Z</dcterms:modified>
</cp:coreProperties>
</file>