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73" r:id="rId3"/>
    <p:sldId id="274" r:id="rId4"/>
    <p:sldId id="276" r:id="rId5"/>
    <p:sldId id="277" r:id="rId6"/>
    <p:sldId id="278" r:id="rId7"/>
    <p:sldId id="279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3366"/>
    <a:srgbClr val="006600"/>
    <a:srgbClr val="FF9900"/>
    <a:srgbClr val="FF9966"/>
    <a:srgbClr val="FFFF66"/>
    <a:srgbClr val="660066"/>
    <a:srgbClr val="FF0066"/>
    <a:srgbClr val="CC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>
      <p:cViewPr>
        <p:scale>
          <a:sx n="91" d="100"/>
          <a:sy n="91" d="100"/>
        </p:scale>
        <p:origin x="-762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>
                <a:solidFill>
                  <a:prstClr val="black"/>
                </a:solidFill>
              </a:rPr>
              <a:pPr/>
              <a:t>5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Elektronická učebnice - Základní škola Děčín VI, Na Stráni 879/2, příspěvková organizace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4.jpg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image" Target="../media/image9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5" Type="http://schemas.openxmlformats.org/officeDocument/2006/relationships/image" Target="../media/image19.jpg"/><Relationship Id="rId4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jpg"/><Relationship Id="rId4" Type="http://schemas.openxmlformats.org/officeDocument/2006/relationships/image" Target="../media/image16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5.jpg"/><Relationship Id="rId7" Type="http://schemas.openxmlformats.org/officeDocument/2006/relationships/image" Target="../media/image2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16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xtree.cz/foto/420040.jpg" TargetMode="External"/><Relationship Id="rId13" Type="http://schemas.openxmlformats.org/officeDocument/2006/relationships/hyperlink" Target="http://www.panovnici.estranky.cz/img/original/226/boleslav-i..jpg" TargetMode="External"/><Relationship Id="rId18" Type="http://schemas.openxmlformats.org/officeDocument/2006/relationships/hyperlink" Target="http://www.ngprague.cz/gallery/4/1448-anezsky_klaster_02.jpg" TargetMode="External"/><Relationship Id="rId3" Type="http://schemas.openxmlformats.org/officeDocument/2006/relationships/hyperlink" Target="http://www.abatar.cz/images/pohadkove_obrazky/konstantin_filosof.jpg" TargetMode="External"/><Relationship Id="rId21" Type="http://schemas.openxmlformats.org/officeDocument/2006/relationships/hyperlink" Target="http://upload.wikimedia.org/wikipedia/commons/thumb/8/8b/P%C5%99emyslovci_erb.svg/200px-P%C5%99emyslovci_erb.svg.png" TargetMode="External"/><Relationship Id="rId7" Type="http://schemas.openxmlformats.org/officeDocument/2006/relationships/hyperlink" Target="http://petanek.org/hrady/panovnici3/bretislav-I.jpg" TargetMode="External"/><Relationship Id="rId12" Type="http://schemas.openxmlformats.org/officeDocument/2006/relationships/hyperlink" Target="http://www.panovnici.estranky.cz/img/original/249/vaclav-ii.-kral.jpg" TargetMode="External"/><Relationship Id="rId17" Type="http://schemas.openxmlformats.org/officeDocument/2006/relationships/hyperlink" Target="http://www.digital-guide.cz/cs/realie/svetci/sv-anezka-ceska/" TargetMode="External"/><Relationship Id="rId2" Type="http://schemas.openxmlformats.org/officeDocument/2006/relationships/hyperlink" Target="http://lingvistika.mysteria.cz/rusko_soubory/hlaholice.gif" TargetMode="External"/><Relationship Id="rId16" Type="http://schemas.openxmlformats.org/officeDocument/2006/relationships/hyperlink" Target="http://www.antikvariat-bohumin.cz/images_zbozi/2861_1_big.jpg" TargetMode="External"/><Relationship Id="rId20" Type="http://schemas.openxmlformats.org/officeDocument/2006/relationships/hyperlink" Target="http://nd04.jxs.cz/460/043/defd9716ba_68297774_o2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etanek.org/hrady/panovnici3/oldrich.jpg" TargetMode="External"/><Relationship Id="rId11" Type="http://schemas.openxmlformats.org/officeDocument/2006/relationships/hyperlink" Target="http://www.panovnici.estranky.cz/img/original/250/vaclav-iii..jpg" TargetMode="External"/><Relationship Id="rId5" Type="http://schemas.openxmlformats.org/officeDocument/2006/relationships/hyperlink" Target="http://www.pribramsko.eu/dok_zpravodajstvi_images/zasobnik_08/110928-vaclav02.jpg" TargetMode="External"/><Relationship Id="rId15" Type="http://schemas.openxmlformats.org/officeDocument/2006/relationships/hyperlink" Target="http://www.e-stredovek.cz/gallery/1170004065_m2.jpg" TargetMode="External"/><Relationship Id="rId10" Type="http://schemas.openxmlformats.org/officeDocument/2006/relationships/hyperlink" Target="http://www.ceskatelevize.cz/specialy/nejvetsicech/img/osobnosti/16.jpg" TargetMode="External"/><Relationship Id="rId19" Type="http://schemas.openxmlformats.org/officeDocument/2006/relationships/hyperlink" Target="http://nd03.jxs.cz/513/125/519618e008_55431721_o2.jpg" TargetMode="External"/><Relationship Id="rId4" Type="http://schemas.openxmlformats.org/officeDocument/2006/relationships/hyperlink" Target="http://petanek.org/hrady/panovnici3/borivoj-I.jpg" TargetMode="External"/><Relationship Id="rId9" Type="http://schemas.openxmlformats.org/officeDocument/2006/relationships/hyperlink" Target="http://www.ceskatelevize.cz/specialy/nejvetsicech/img/osobnosti/71.jpg" TargetMode="External"/><Relationship Id="rId14" Type="http://schemas.openxmlformats.org/officeDocument/2006/relationships/hyperlink" Target="http://g.denik.cz/1/56/11-zlata-bula-sicilska-vyroci-prevoz-280912_denik-380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ovéPole 112"/>
          <p:cNvSpPr txBox="1"/>
          <p:nvPr/>
        </p:nvSpPr>
        <p:spPr>
          <a:xfrm>
            <a:off x="3357277" y="2643758"/>
            <a:ext cx="1293945" cy="400110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Přemyslo</a:t>
            </a:r>
            <a:r>
              <a:rPr lang="cs-CZ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Otakar II.</a:t>
            </a:r>
            <a:endParaRPr lang="cs-CZ" sz="10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vláda: 1197 - 1230</a:t>
            </a:r>
          </a:p>
        </p:txBody>
      </p:sp>
      <p:sp>
        <p:nvSpPr>
          <p:cNvPr id="109" name="TextovéPole 108"/>
          <p:cNvSpPr txBox="1"/>
          <p:nvPr/>
        </p:nvSpPr>
        <p:spPr>
          <a:xfrm>
            <a:off x="6228184" y="1419622"/>
            <a:ext cx="1172117" cy="400110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Břetislav</a:t>
            </a:r>
          </a:p>
          <a:p>
            <a:pPr algn="ctr"/>
            <a:r>
              <a:rPr lang="cs-CZ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vláda: 1034 – 1055</a:t>
            </a:r>
          </a:p>
        </p:txBody>
      </p:sp>
      <p:sp>
        <p:nvSpPr>
          <p:cNvPr id="89" name="TextovéPole 88"/>
          <p:cNvSpPr txBox="1"/>
          <p:nvPr/>
        </p:nvSpPr>
        <p:spPr>
          <a:xfrm>
            <a:off x="1835696" y="3867894"/>
            <a:ext cx="1151277" cy="400110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Václav III.</a:t>
            </a:r>
            <a:endParaRPr lang="cs-CZ" sz="10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vláda: 1305 - 1306</a:t>
            </a:r>
          </a:p>
        </p:txBody>
      </p:sp>
      <p:sp>
        <p:nvSpPr>
          <p:cNvPr id="90" name="TextovéPole 89"/>
          <p:cNvSpPr txBox="1"/>
          <p:nvPr/>
        </p:nvSpPr>
        <p:spPr>
          <a:xfrm>
            <a:off x="5292080" y="2675696"/>
            <a:ext cx="1151277" cy="400110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Václav II.</a:t>
            </a:r>
            <a:endParaRPr lang="cs-CZ" sz="10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vláda: 1278 - 1305</a:t>
            </a:r>
          </a:p>
        </p:txBody>
      </p:sp>
      <p:sp>
        <p:nvSpPr>
          <p:cNvPr id="91" name="TextovéPole 90"/>
          <p:cNvSpPr txBox="1"/>
          <p:nvPr/>
        </p:nvSpPr>
        <p:spPr>
          <a:xfrm>
            <a:off x="1331640" y="2715766"/>
            <a:ext cx="1279517" cy="400110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Přemyslo</a:t>
            </a:r>
            <a:r>
              <a:rPr lang="cs-CZ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Otakar I.</a:t>
            </a:r>
            <a:endParaRPr lang="cs-CZ" sz="10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vláda: 1197 - 1230</a:t>
            </a:r>
          </a:p>
        </p:txBody>
      </p:sp>
      <p:sp>
        <p:nvSpPr>
          <p:cNvPr id="104" name="TextovéPole 103"/>
          <p:cNvSpPr txBox="1"/>
          <p:nvPr/>
        </p:nvSpPr>
        <p:spPr>
          <a:xfrm>
            <a:off x="7936387" y="1441688"/>
            <a:ext cx="1172117" cy="553998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Vratislav II.</a:t>
            </a:r>
          </a:p>
          <a:p>
            <a:pPr algn="ctr"/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vláda: 1061 – 1092</a:t>
            </a:r>
          </a:p>
          <a:p>
            <a:pPr algn="ctr"/>
            <a:r>
              <a:rPr lang="cs-CZ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 r. 1085 král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4480003" y="1419622"/>
            <a:ext cx="1172117" cy="400110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Oldřich</a:t>
            </a:r>
          </a:p>
          <a:p>
            <a:pPr algn="ctr"/>
            <a:r>
              <a:rPr lang="cs-CZ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vláda: 1012 – 1034</a:t>
            </a:r>
          </a:p>
        </p:txBody>
      </p:sp>
      <p:sp>
        <p:nvSpPr>
          <p:cNvPr id="99" name="TextovéPole 98"/>
          <p:cNvSpPr txBox="1"/>
          <p:nvPr/>
        </p:nvSpPr>
        <p:spPr>
          <a:xfrm>
            <a:off x="2808043" y="1451560"/>
            <a:ext cx="1043877" cy="400110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Sv. Václav</a:t>
            </a:r>
            <a:endParaRPr lang="cs-CZ" sz="1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vláda: 922 – 935</a:t>
            </a:r>
          </a:p>
        </p:txBody>
      </p:sp>
      <p:sp>
        <p:nvSpPr>
          <p:cNvPr id="100" name="TextovéPole 99"/>
          <p:cNvSpPr txBox="1"/>
          <p:nvPr/>
        </p:nvSpPr>
        <p:spPr>
          <a:xfrm>
            <a:off x="1187624" y="1419622"/>
            <a:ext cx="888385" cy="400110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Bořivoj</a:t>
            </a:r>
            <a:endParaRPr lang="cs-CZ" sz="1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vláda: ? - 894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2502608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73.1 Přemyslovci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281" y="4526514"/>
            <a:ext cx="3029719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ovéPole 9"/>
          <p:cNvSpPr txBox="1"/>
          <p:nvPr/>
        </p:nvSpPr>
        <p:spPr>
          <a:xfrm>
            <a:off x="4117400" y="3435731"/>
            <a:ext cx="670624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 n. </a:t>
            </a:r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4067944" y="3939902"/>
            <a:ext cx="4825016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rot="-420000" flipH="1">
            <a:off x="4382294" y="3718654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ovéPole 64"/>
          <p:cNvSpPr txBox="1"/>
          <p:nvPr/>
        </p:nvSpPr>
        <p:spPr>
          <a:xfrm>
            <a:off x="4788024" y="3106469"/>
            <a:ext cx="1080120" cy="257369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l-PL" sz="1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Velká Morava</a:t>
            </a:r>
            <a:endParaRPr lang="pl-PL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5" name="Přímá spojnice se šipkou 84"/>
          <p:cNvCxnSpPr>
            <a:stCxn id="74" idx="0"/>
          </p:cNvCxnSpPr>
          <p:nvPr/>
        </p:nvCxnSpPr>
        <p:spPr>
          <a:xfrm>
            <a:off x="4977060" y="3435731"/>
            <a:ext cx="819076" cy="115"/>
          </a:xfrm>
          <a:prstGeom prst="straightConnector1">
            <a:avLst/>
          </a:prstGeom>
          <a:ln w="38100">
            <a:solidFill>
              <a:srgbClr val="0066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/>
          <p:nvPr/>
        </p:nvCxnSpPr>
        <p:spPr>
          <a:xfrm>
            <a:off x="5580112" y="3435846"/>
            <a:ext cx="2520280" cy="0"/>
          </a:xfrm>
          <a:prstGeom prst="straightConnector1">
            <a:avLst/>
          </a:prstGeom>
          <a:ln w="38100">
            <a:solidFill>
              <a:srgbClr val="FF99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ovéPole 72"/>
          <p:cNvSpPr txBox="1"/>
          <p:nvPr/>
        </p:nvSpPr>
        <p:spPr>
          <a:xfrm>
            <a:off x="6464113" y="3106469"/>
            <a:ext cx="879014" cy="257369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200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Přemyslovci</a:t>
            </a:r>
          </a:p>
        </p:txBody>
      </p:sp>
      <p:sp>
        <p:nvSpPr>
          <p:cNvPr id="74" name="TextovéPole 73"/>
          <p:cNvSpPr txBox="1"/>
          <p:nvPr/>
        </p:nvSpPr>
        <p:spPr>
          <a:xfrm>
            <a:off x="4806055" y="3435731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7137435" y="3435731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1200</a:t>
            </a:r>
          </a:p>
        </p:txBody>
      </p:sp>
      <p:sp>
        <p:nvSpPr>
          <p:cNvPr id="83" name="TextovéPole 82"/>
          <p:cNvSpPr txBox="1"/>
          <p:nvPr/>
        </p:nvSpPr>
        <p:spPr>
          <a:xfrm>
            <a:off x="5382119" y="3435731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84" name="TextovéPole 83"/>
          <p:cNvSpPr txBox="1"/>
          <p:nvPr/>
        </p:nvSpPr>
        <p:spPr>
          <a:xfrm>
            <a:off x="6566309" y="3435731"/>
            <a:ext cx="421901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1100</a:t>
            </a:r>
          </a:p>
        </p:txBody>
      </p:sp>
      <p:sp>
        <p:nvSpPr>
          <p:cNvPr id="86" name="TextovéPole 85"/>
          <p:cNvSpPr txBox="1"/>
          <p:nvPr/>
        </p:nvSpPr>
        <p:spPr>
          <a:xfrm>
            <a:off x="5985307" y="3435731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cxnSp>
        <p:nvCxnSpPr>
          <p:cNvPr id="87" name="Přímá spojnice 86"/>
          <p:cNvCxnSpPr/>
          <p:nvPr/>
        </p:nvCxnSpPr>
        <p:spPr>
          <a:xfrm rot="-420000" flipH="1">
            <a:off x="4958358" y="3718654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 rot="-420000" flipH="1">
            <a:off x="5534422" y="3718654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 rot="-420000" flipH="1">
            <a:off x="6182494" y="3718654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nice 93"/>
          <p:cNvCxnSpPr/>
          <p:nvPr/>
        </p:nvCxnSpPr>
        <p:spPr>
          <a:xfrm rot="-420000" flipH="1">
            <a:off x="5496473" y="3718654"/>
            <a:ext cx="57321" cy="435401"/>
          </a:xfrm>
          <a:prstGeom prst="line">
            <a:avLst/>
          </a:prstGeom>
          <a:ln w="254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nice 94"/>
          <p:cNvCxnSpPr/>
          <p:nvPr/>
        </p:nvCxnSpPr>
        <p:spPr>
          <a:xfrm rot="-420000" flipH="1">
            <a:off x="7982694" y="3718654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nice 95"/>
          <p:cNvCxnSpPr/>
          <p:nvPr/>
        </p:nvCxnSpPr>
        <p:spPr>
          <a:xfrm rot="-420000" flipH="1">
            <a:off x="7334622" y="3718654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ovéPole 96"/>
          <p:cNvSpPr txBox="1"/>
          <p:nvPr/>
        </p:nvSpPr>
        <p:spPr>
          <a:xfrm>
            <a:off x="7785507" y="3435731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1300</a:t>
            </a:r>
          </a:p>
        </p:txBody>
      </p:sp>
      <p:cxnSp>
        <p:nvCxnSpPr>
          <p:cNvPr id="52" name="Přímá spojnice 51"/>
          <p:cNvCxnSpPr/>
          <p:nvPr/>
        </p:nvCxnSpPr>
        <p:spPr>
          <a:xfrm rot="-420000" flipH="1">
            <a:off x="5064425" y="3718654"/>
            <a:ext cx="57321" cy="435401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ovéPole 54"/>
          <p:cNvSpPr txBox="1"/>
          <p:nvPr/>
        </p:nvSpPr>
        <p:spPr>
          <a:xfrm>
            <a:off x="5394751" y="4186589"/>
            <a:ext cx="1121465" cy="257369"/>
          </a:xfrm>
          <a:prstGeom prst="rect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txBody>
          <a:bodyPr vert="horz" wrap="square" lIns="36000" tIns="36000" rIns="36000" bIns="36000" rtlCol="0">
            <a:spAutoFit/>
          </a:bodyPr>
          <a:lstStyle>
            <a:defPPr>
              <a:defRPr lang="cs-CZ"/>
            </a:defPPr>
            <a:lvl1pPr>
              <a:defRPr sz="1200" b="1"/>
            </a:lvl1pPr>
          </a:lstStyle>
          <a:p>
            <a:r>
              <a:rPr lang="cs-CZ" dirty="0"/>
              <a:t> </a:t>
            </a:r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České knížectví</a:t>
            </a:r>
            <a:endParaRPr lang="de-DE" sz="1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9" name="Přímá spojnice 58"/>
          <p:cNvCxnSpPr/>
          <p:nvPr/>
        </p:nvCxnSpPr>
        <p:spPr>
          <a:xfrm rot="-420000" flipH="1">
            <a:off x="7406630" y="3718654"/>
            <a:ext cx="57321" cy="435401"/>
          </a:xfrm>
          <a:prstGeom prst="line">
            <a:avLst/>
          </a:prstGeom>
          <a:ln w="254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ovéPole 60"/>
          <p:cNvSpPr txBox="1"/>
          <p:nvPr/>
        </p:nvSpPr>
        <p:spPr>
          <a:xfrm>
            <a:off x="7338967" y="4186589"/>
            <a:ext cx="1625521" cy="257369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vert="horz" wrap="square" lIns="36000" tIns="36000" rIns="36000" bIns="36000" rtlCol="0">
            <a:spAutoFit/>
          </a:bodyPr>
          <a:lstStyle/>
          <a:p>
            <a:r>
              <a:rPr lang="cs-CZ" sz="1200" b="1" dirty="0" smtClean="0">
                <a:solidFill>
                  <a:srgbClr val="C00000"/>
                </a:solidFill>
              </a:rPr>
              <a:t> r. </a:t>
            </a:r>
            <a:r>
              <a:rPr lang="cs-CZ" sz="1100" b="1" dirty="0" smtClean="0">
                <a:solidFill>
                  <a:srgbClr val="C00000"/>
                </a:solidFill>
              </a:rPr>
              <a:t>1212 </a:t>
            </a: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České království</a:t>
            </a:r>
            <a:endParaRPr lang="de-DE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3" name="Přímá spojnice 62"/>
          <p:cNvCxnSpPr/>
          <p:nvPr/>
        </p:nvCxnSpPr>
        <p:spPr>
          <a:xfrm rot="-420000" flipH="1">
            <a:off x="8054702" y="3718654"/>
            <a:ext cx="57321" cy="435401"/>
          </a:xfrm>
          <a:prstGeom prst="line">
            <a:avLst/>
          </a:prstGeom>
          <a:ln w="254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Obrázek 6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186" y="1059582"/>
            <a:ext cx="532438" cy="792088"/>
          </a:xfrm>
          <a:prstGeom prst="rect">
            <a:avLst/>
          </a:prstGeom>
          <a:ln w="25400">
            <a:solidFill>
              <a:srgbClr val="002060"/>
            </a:solidFill>
          </a:ln>
        </p:spPr>
      </p:pic>
      <p:sp>
        <p:nvSpPr>
          <p:cNvPr id="71" name="Šipka doleva 70"/>
          <p:cNvSpPr/>
          <p:nvPr/>
        </p:nvSpPr>
        <p:spPr>
          <a:xfrm rot="10800000" flipV="1">
            <a:off x="1259632" y="1157878"/>
            <a:ext cx="792088" cy="45719"/>
          </a:xfrm>
          <a:prstGeom prst="leftArrow">
            <a:avLst/>
          </a:prstGeom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7" name="Obrázek 7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059582"/>
            <a:ext cx="612000" cy="792088"/>
          </a:xfrm>
          <a:prstGeom prst="rect">
            <a:avLst/>
          </a:prstGeom>
          <a:ln w="25400">
            <a:solidFill>
              <a:srgbClr val="002060"/>
            </a:solidFill>
          </a:ln>
        </p:spPr>
      </p:pic>
      <p:pic>
        <p:nvPicPr>
          <p:cNvPr id="78" name="Obrázek 7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059582"/>
            <a:ext cx="569644" cy="768060"/>
          </a:xfrm>
          <a:prstGeom prst="rect">
            <a:avLst/>
          </a:prstGeom>
          <a:ln w="25400">
            <a:solidFill>
              <a:srgbClr val="002060"/>
            </a:solidFill>
          </a:ln>
        </p:spPr>
      </p:pic>
      <p:pic>
        <p:nvPicPr>
          <p:cNvPr id="82" name="Obrázek 8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059582"/>
            <a:ext cx="565211" cy="770743"/>
          </a:xfrm>
          <a:prstGeom prst="rect">
            <a:avLst/>
          </a:prstGeom>
          <a:ln w="25400">
            <a:solidFill>
              <a:srgbClr val="002060"/>
            </a:solidFill>
          </a:ln>
        </p:spPr>
      </p:pic>
      <p:sp>
        <p:nvSpPr>
          <p:cNvPr id="101" name="TextovéPole 100"/>
          <p:cNvSpPr txBox="1"/>
          <p:nvPr/>
        </p:nvSpPr>
        <p:spPr>
          <a:xfrm>
            <a:off x="261973" y="987574"/>
            <a:ext cx="318924" cy="122413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vert="vert" wrap="square" lIns="36000" tIns="36000" rIns="36000" bIns="36000" rtlCol="0">
            <a:spAutoFit/>
          </a:bodyPr>
          <a:lstStyle/>
          <a:p>
            <a:r>
              <a:rPr lang="cs-CZ" sz="1200" b="1" dirty="0" smtClean="0">
                <a:solidFill>
                  <a:srgbClr val="FF9900"/>
                </a:solidFill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Přemyslovci</a:t>
            </a:r>
          </a:p>
        </p:txBody>
      </p:sp>
      <p:sp>
        <p:nvSpPr>
          <p:cNvPr id="102" name="Šipka doleva 101"/>
          <p:cNvSpPr/>
          <p:nvPr/>
        </p:nvSpPr>
        <p:spPr>
          <a:xfrm rot="10800000">
            <a:off x="4572000" y="1131590"/>
            <a:ext cx="936104" cy="72008"/>
          </a:xfrm>
          <a:prstGeom prst="leftArrow">
            <a:avLst/>
          </a:prstGeom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Šipka doleva 102"/>
          <p:cNvSpPr/>
          <p:nvPr/>
        </p:nvSpPr>
        <p:spPr>
          <a:xfrm rot="10800000">
            <a:off x="2915816" y="1131588"/>
            <a:ext cx="936104" cy="72009"/>
          </a:xfrm>
          <a:prstGeom prst="leftArrow">
            <a:avLst/>
          </a:prstGeom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5" name="Přímá spojnice 104"/>
          <p:cNvCxnSpPr/>
          <p:nvPr/>
        </p:nvCxnSpPr>
        <p:spPr>
          <a:xfrm rot="-420000" flipH="1">
            <a:off x="5606430" y="3718654"/>
            <a:ext cx="57321" cy="435401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 rot="-420000" flipH="1">
            <a:off x="6758558" y="3718654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Obrázek 7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590" y="3435846"/>
            <a:ext cx="703296" cy="864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76" name="Obrázek 7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211710"/>
            <a:ext cx="646651" cy="828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79" name="Obrázek 7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43" y="2211710"/>
            <a:ext cx="666467" cy="864096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93" name="Šipka doleva 92"/>
          <p:cNvSpPr/>
          <p:nvPr/>
        </p:nvSpPr>
        <p:spPr>
          <a:xfrm rot="10800000">
            <a:off x="1547665" y="2355724"/>
            <a:ext cx="1080120" cy="72009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Šipka doleva 97"/>
          <p:cNvSpPr/>
          <p:nvPr/>
        </p:nvSpPr>
        <p:spPr>
          <a:xfrm rot="20752565">
            <a:off x="1964604" y="3313319"/>
            <a:ext cx="2564811" cy="76577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Šipka doleva 105"/>
          <p:cNvSpPr/>
          <p:nvPr/>
        </p:nvSpPr>
        <p:spPr>
          <a:xfrm rot="10800000">
            <a:off x="6372200" y="1131590"/>
            <a:ext cx="792088" cy="72008"/>
          </a:xfrm>
          <a:prstGeom prst="leftArrow">
            <a:avLst/>
          </a:prstGeom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7" name="Šipka doleva 106"/>
          <p:cNvSpPr/>
          <p:nvPr/>
        </p:nvSpPr>
        <p:spPr>
          <a:xfrm rot="10800000">
            <a:off x="251520" y="2355726"/>
            <a:ext cx="288032" cy="72007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8" name="Obrázek 10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1059582"/>
            <a:ext cx="612000" cy="792088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10" name="Šipka doleva 109"/>
          <p:cNvSpPr/>
          <p:nvPr/>
        </p:nvSpPr>
        <p:spPr>
          <a:xfrm rot="10800000">
            <a:off x="8172400" y="1059582"/>
            <a:ext cx="567680" cy="63624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1" name="Obrázek 11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211710"/>
            <a:ext cx="648000" cy="83938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12" name="Šipka doleva 111"/>
          <p:cNvSpPr/>
          <p:nvPr/>
        </p:nvSpPr>
        <p:spPr>
          <a:xfrm rot="10800000">
            <a:off x="3563888" y="2355725"/>
            <a:ext cx="936104" cy="72009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5" grpId="0" animBg="1"/>
      <p:bldP spid="73" grpId="0" animBg="1"/>
      <p:bldP spid="74" grpId="0" animBg="1"/>
      <p:bldP spid="81" grpId="0" animBg="1"/>
      <p:bldP spid="83" grpId="0" animBg="1"/>
      <p:bldP spid="84" grpId="0" animBg="1"/>
      <p:bldP spid="86" grpId="0" animBg="1"/>
      <p:bldP spid="9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73.10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483864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– 12/2012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Přemyslovci, kníže, král, Zlatá bula sicilská</a:t>
                      </a: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dobu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 způsob života za vlády Přemyslovců.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223330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73.2 Co už víš?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51520" y="1059582"/>
            <a:ext cx="4035079" cy="190821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VELKOMORAVSKÁ ŘÍŠE</a:t>
            </a:r>
          </a:p>
          <a:p>
            <a:pPr>
              <a:spcAft>
                <a:spcPts val="600"/>
              </a:spcAft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první státní útvar na našem území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9. stol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n. l.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převzala vůdčí úlohu na našem území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Morava a část dnešního Slovenska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rvní kníže </a:t>
            </a: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Mojmír I.</a:t>
            </a:r>
            <a:r>
              <a:rPr lang="cs-CZ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upevnil svou vládu nad říší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Rastislava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byla již Velká Morava mocným státem 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→ rozvoj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křesťanství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(uznáván pouze jeden Bůh)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Rastislav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požádal císaře Byzantské říše, aby na VM poslal 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učitele víry –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Konstantin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(Cyril)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Metoděj 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416448" y="1563173"/>
            <a:ext cx="4548040" cy="2232713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tIns="10800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KONSTANTIN (Cyril) A METODĚJ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pocházeli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 Soluně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(území dnešního Řecka)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řivedli s sebou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pomocníky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ti učili prostý lid řemeslům 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→ rozvoj řemesel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(šperkařství, řezbářství, hrnčířství)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ázali praslovansky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(obyčejný lid kázání rozuměl)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Konstantin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sestavil slovanské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písmo – hlaholice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 staroslověnštiny přeložil i část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Bible</a:t>
            </a:r>
          </a:p>
          <a:p>
            <a:pPr>
              <a:spcAft>
                <a:spcPts val="12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→  většina národa převedena na křesťanskou víru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vlády </a:t>
            </a:r>
            <a:r>
              <a:rPr lang="cs-CZ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Svatopluka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Metoděj umírá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jeho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žáci vyhnáni 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→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bohoslužby opět v latině → proto se ujalo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latinské písmo latinka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3075806"/>
            <a:ext cx="1450237" cy="1836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3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7704" y="3075806"/>
            <a:ext cx="2372174" cy="1836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5849659" y="3968065"/>
            <a:ext cx="3042821" cy="90794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sz="1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Zánik Velkomoravské říše</a:t>
            </a:r>
            <a:endParaRPr lang="cs-CZ" sz="1200" b="1" u="sng" dirty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lvl="0" indent="-171450">
              <a:buFont typeface="Wingdings" pitchFamily="2" charset="2"/>
              <a:buChar char="Ø"/>
            </a:pP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po smrti Svatopluka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cs-CZ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Mojmír II. </a:t>
            </a:r>
          </a:p>
          <a:p>
            <a:pPr marL="171450" lvl="0" indent="-171450">
              <a:buFont typeface="Wingdings" pitchFamily="2" charset="2"/>
              <a:buChar char="Ø"/>
            </a:pP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říše čelila nájezdům kočovných Maďarů</a:t>
            </a:r>
          </a:p>
          <a:p>
            <a:pPr lvl="0"/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→ kolem r.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906 se rozpadla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cs-CZ" sz="1200" b="1" dirty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71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971600" y="1059582"/>
            <a:ext cx="3865161" cy="1246495"/>
          </a:xfrm>
          <a:prstGeom prst="rect">
            <a:avLst/>
          </a:prstGeom>
          <a:noFill/>
          <a:ln w="31750">
            <a:noFill/>
          </a:ln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BOŘIVOJ</a:t>
            </a:r>
          </a:p>
          <a:p>
            <a:pPr>
              <a:spcAft>
                <a:spcPts val="300"/>
              </a:spcAft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vláda</a:t>
            </a: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? -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894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rvní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písemně doložený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přemyslovský kníže v Čechách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jeho vlády na Velké Moravě vládne kníže Svatopluk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 ženou Ludmilou (svatá) přijal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křest od Metoděje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napomáhali šíření křesťanství, zakládali kostely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6208751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73.3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092280" y="627534"/>
            <a:ext cx="1909497" cy="307777"/>
          </a:xfrm>
          <a:prstGeom prst="rect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Přemyslovská  knížata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971600" y="2355726"/>
            <a:ext cx="4580934" cy="2616101"/>
          </a:xfrm>
          <a:prstGeom prst="rect">
            <a:avLst/>
          </a:prstGeom>
          <a:noFill/>
          <a:ln w="31750">
            <a:noFill/>
          </a:ln>
        </p:spPr>
        <p:txBody>
          <a:bodyPr wrap="none" rtlCol="0">
            <a:spAutoFit/>
          </a:bodyPr>
          <a:lstStyle/>
          <a:p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SV. VÁCLAV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vláda</a:t>
            </a: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922 –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935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 smrti Bořivoje → kníže syn Spytihněv → bezdětný </a:t>
            </a:r>
          </a:p>
          <a:p>
            <a:pPr>
              <a:spcAft>
                <a:spcPts val="3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→ po jeho smrti </a:t>
            </a:r>
            <a:r>
              <a:rPr lang="cs-CZ" sz="12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kníže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bratr Vratislav I.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 manželka Drahomíra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ynem Vratislava a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rahomíry je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sv. Václav a Boleslav I.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krutný)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Václav vychováván babičkou sv. Ludmilou (naučila ho číst, psát)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po smrti Vratislava je Václav malý (nemůže vládnout) </a:t>
            </a:r>
          </a:p>
          <a:p>
            <a:pPr>
              <a:spcAft>
                <a:spcPts val="300"/>
              </a:spcAft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vládne matka s babičkou → Drahomíra nechá Ludmilu zavraždit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Václav měl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spor s německým králem → vyjednával 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→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dohodli se na placení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ributu (poplatku za mír) Německu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bratr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Boleslav nesouhlasil 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nechal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Václava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r. 935 ve Staré Boleslavi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zavraždit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Patron české země sv. Václav – státní svátek - 28.října.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30855"/>
            <a:ext cx="684000" cy="864831"/>
          </a:xfrm>
          <a:prstGeom prst="rect">
            <a:avLst/>
          </a:prstGeom>
          <a:ln w="25400">
            <a:solidFill>
              <a:srgbClr val="002060"/>
            </a:solidFill>
          </a:ln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427734"/>
            <a:ext cx="684000" cy="885274"/>
          </a:xfrm>
          <a:prstGeom prst="rect">
            <a:avLst/>
          </a:prstGeom>
          <a:ln w="25400">
            <a:solidFill>
              <a:srgbClr val="002060"/>
            </a:solidFill>
          </a:ln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131591"/>
            <a:ext cx="720000" cy="970786"/>
          </a:xfrm>
          <a:prstGeom prst="rect">
            <a:avLst/>
          </a:prstGeom>
          <a:ln w="25400">
            <a:solidFill>
              <a:srgbClr val="002060"/>
            </a:solidFill>
          </a:ln>
        </p:spPr>
      </p:pic>
      <p:sp>
        <p:nvSpPr>
          <p:cNvPr id="11" name="TextovéPole 10"/>
          <p:cNvSpPr txBox="1"/>
          <p:nvPr/>
        </p:nvSpPr>
        <p:spPr>
          <a:xfrm>
            <a:off x="5724128" y="1119103"/>
            <a:ext cx="3435556" cy="1092607"/>
          </a:xfrm>
          <a:prstGeom prst="rect">
            <a:avLst/>
          </a:prstGeom>
          <a:noFill/>
          <a:ln w="31750">
            <a:noFill/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OLDŘICH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vláda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1012 –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1034</a:t>
            </a:r>
            <a:endParaRPr lang="cs-CZ" sz="12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ezi Přemyslovci  vznikaly časté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pory o trůn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znovu upevnil moc českého knížectví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rvale k Čechám připojil Moravu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508104" y="3075806"/>
            <a:ext cx="3666388" cy="1831271"/>
          </a:xfrm>
          <a:prstGeom prst="rect">
            <a:avLst/>
          </a:prstGeom>
          <a:noFill/>
          <a:ln w="31750">
            <a:noFill/>
          </a:ln>
        </p:spPr>
        <p:txBody>
          <a:bodyPr wrap="none" rtlCol="0">
            <a:spAutoFit/>
          </a:bodyPr>
          <a:lstStyle/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BŘETISLAV</a:t>
            </a:r>
          </a:p>
          <a:p>
            <a:pPr>
              <a:spcAft>
                <a:spcPts val="600"/>
              </a:spcAft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vláda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1034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1055</a:t>
            </a:r>
            <a:endParaRPr lang="cs-CZ" sz="12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yn Oldřicha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elký válečník, chrabrý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vou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ženu Jitku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unesl z kláštera v Německu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zákonil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nástupnický řád,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aby navždy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předešel sporům o trůn mezi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řemyslovci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vlády se má ujmout vždy nejstarší žijící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řemyslovec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rvale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 Čechám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připojil Moravu</a:t>
            </a:r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4" y="2596466"/>
            <a:ext cx="648000" cy="83938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224240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1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971600" y="915566"/>
            <a:ext cx="2425664" cy="1277273"/>
          </a:xfrm>
          <a:prstGeom prst="rect">
            <a:avLst/>
          </a:prstGeom>
          <a:noFill/>
          <a:ln w="31750">
            <a:noFill/>
          </a:ln>
        </p:spPr>
        <p:txBody>
          <a:bodyPr wrap="none" rtlCol="0">
            <a:spAutoFit/>
          </a:bodyPr>
          <a:lstStyle/>
          <a:p>
            <a:r>
              <a:rPr lang="cs-CZ" sz="12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Vratislav II.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vláda: 1061 – 1092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 r. 1085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první český král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→ titul získal od římského císaře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za pomoc ve sporu proti papeži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itul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nebyl dědičný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4006225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73.4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092280" y="627534"/>
            <a:ext cx="1795684" cy="307777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Přemyslovští králové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909912" y="2211710"/>
            <a:ext cx="3950120" cy="1461939"/>
          </a:xfrm>
          <a:prstGeom prst="rect">
            <a:avLst/>
          </a:prstGeom>
          <a:noFill/>
          <a:ln w="31750">
            <a:noFill/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Přemysl </a:t>
            </a:r>
            <a:r>
              <a:rPr lang="cs-CZ" sz="12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Otakar I.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vláda: 1197 - 1230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rvní český král s dědičným titulem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za pomoc německému králi v boji proti římském císaři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ZLATÁ BULA SICILSKÁ (r. 1212)</a:t>
            </a:r>
          </a:p>
          <a:p>
            <a:r>
              <a:rPr lang="cs-CZ" sz="1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   = </a:t>
            </a:r>
            <a:r>
              <a:rPr lang="cs-CZ" sz="12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dokument potvrzující nezávislost Českého království</a:t>
            </a:r>
          </a:p>
          <a:p>
            <a:r>
              <a:rPr lang="cs-CZ" sz="1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       a dědičnost královského titulu z otce a syna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932040" y="771550"/>
            <a:ext cx="3632726" cy="1461939"/>
          </a:xfrm>
          <a:prstGeom prst="rect">
            <a:avLst/>
          </a:prstGeom>
          <a:noFill/>
          <a:ln w="31750">
            <a:noFill/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Přemysl </a:t>
            </a:r>
            <a:r>
              <a:rPr lang="cs-CZ" sz="12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Otakar 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II.</a:t>
            </a:r>
            <a:endParaRPr lang="cs-CZ" sz="12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vláda: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1233 - 1278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rál železný a zlatý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železný: úspěšný válečník (rytíři v těžkém brnění) 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zlatý: bohatství díky stříbrným dolům (př. K. Hora)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jeho vlády se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území zdvojnásobilo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emřel v bitvě na Moravském poli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580112" y="2283718"/>
            <a:ext cx="3587842" cy="1646605"/>
          </a:xfrm>
          <a:prstGeom prst="rect">
            <a:avLst/>
          </a:prstGeom>
          <a:noFill/>
          <a:ln w="31750">
            <a:noFill/>
          </a:ln>
        </p:spPr>
        <p:txBody>
          <a:bodyPr wrap="none" rtlCol="0">
            <a:spAutoFit/>
          </a:bodyPr>
          <a:lstStyle/>
          <a:p>
            <a:pPr lvl="0"/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Václav II.</a:t>
            </a:r>
            <a:endParaRPr lang="cs-CZ" sz="12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vláda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1278 - 1305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yn Přemysla Otakara II. – po smrti otce ještě malý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ládnout chce strýc a opatrovník Ota Braniborský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→ Václava (7 let) uvrhl do vězení → v zemi chaos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 letech ho šlechta osvobodila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dobrý politik, země opět mimo krizi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1300 nechal v K. Hoře razit </a:t>
            </a:r>
            <a:r>
              <a:rPr lang="cs-CZ" sz="1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pražský groš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(mince)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59582"/>
            <a:ext cx="720000" cy="931867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21" name="Obrázek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3718"/>
            <a:ext cx="720000" cy="933503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22" name="Obrázek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032" y="915566"/>
            <a:ext cx="756000" cy="968015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521" y="2355726"/>
            <a:ext cx="722591" cy="936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939902"/>
            <a:ext cx="820512" cy="1008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7" name="TextovéPole 16"/>
          <p:cNvSpPr txBox="1"/>
          <p:nvPr/>
        </p:nvSpPr>
        <p:spPr>
          <a:xfrm>
            <a:off x="3522376" y="3867894"/>
            <a:ext cx="2643672" cy="1092607"/>
          </a:xfrm>
          <a:prstGeom prst="rect">
            <a:avLst/>
          </a:prstGeom>
          <a:noFill/>
          <a:ln w="31750">
            <a:noFill/>
          </a:ln>
        </p:spPr>
        <p:txBody>
          <a:bodyPr wrap="none" rtlCol="0">
            <a:spAutoFit/>
          </a:bodyPr>
          <a:lstStyle/>
          <a:p>
            <a:pPr lvl="0"/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Václav III.</a:t>
            </a:r>
            <a:endParaRPr lang="cs-CZ" sz="12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vláda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1305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1306</a:t>
            </a:r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yn Václava II.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1306 zavražděn v Olomouci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→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Přemyslovci vymírají po meči!!!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3723878"/>
            <a:ext cx="2232247" cy="1332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ovéPole 24"/>
          <p:cNvSpPr txBox="1"/>
          <p:nvPr/>
        </p:nvSpPr>
        <p:spPr>
          <a:xfrm>
            <a:off x="755576" y="3685986"/>
            <a:ext cx="1737975" cy="253916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10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ZLATÁ BULA SICILSKÁ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28184" y="3939902"/>
            <a:ext cx="2232247" cy="1113648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870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1" grpId="0"/>
      <p:bldP spid="20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73.5 Ještě něco navíc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627534"/>
            <a:ext cx="2448272" cy="154781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264" y="2283718"/>
            <a:ext cx="1080000" cy="13392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7" name="TextovéPole 16"/>
          <p:cNvSpPr txBox="1"/>
          <p:nvPr/>
        </p:nvSpPr>
        <p:spPr>
          <a:xfrm>
            <a:off x="6956152" y="3363838"/>
            <a:ext cx="2137124" cy="261610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pl-PL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lášter sv. Anežky České </a:t>
            </a:r>
            <a:r>
              <a:rPr lang="pl-PL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(Praha)</a:t>
            </a:r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843558"/>
            <a:ext cx="1656000" cy="2302875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23" name="TextovéPole 22"/>
          <p:cNvSpPr txBox="1"/>
          <p:nvPr/>
        </p:nvSpPr>
        <p:spPr>
          <a:xfrm>
            <a:off x="7236296" y="2859782"/>
            <a:ext cx="1664238" cy="261610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Sv. Anežka léčí nemocné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23528" y="987574"/>
            <a:ext cx="3815468" cy="1277273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Sv. Anežka Česká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nejmladší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dcera krále Přemysla Otakara I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svatořečena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papežem Janem Pavlem II.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r.  1989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Praze založila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Anežský klášter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 špitálem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(špitál = dříve útočiště pro lidi bez domova)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celý život zasvětila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péči o chudé, postižené a nemocné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323528" y="3507854"/>
            <a:ext cx="4121641" cy="150041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Slavníkovci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konkurenční rod Přemyslovců (2. pol. 10. stol.)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Boleslav II.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nechal v Libici nad Cidlinou tento rod vyvraždit</a:t>
            </a:r>
          </a:p>
          <a:p>
            <a:pPr>
              <a:spcAft>
                <a:spcPts val="300"/>
              </a:spcAft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→ český stát sjednocen, jedinými vládci jsou Přemyslovci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řežil jen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Sv. Vojtěch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(biskup) → šířil křesťanství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mezi pohany v Prusku – zde byl zavražděn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→ později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prohlášen za svatého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323528" y="2355726"/>
            <a:ext cx="3949094" cy="1092607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Kosmas a Kosmova kronika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Kosmas –  1. český kronikář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působící jako kněz v Praze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 své kronice popisuje dějiny od příchodu praotce Čecha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až do své smrti r. 1125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sána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latinsky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pod názvem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Kronika česká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4572000" y="3742749"/>
            <a:ext cx="4365422" cy="1277273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Život za vlády Přemyslovců </a:t>
            </a:r>
            <a:r>
              <a:rPr lang="cs-CZ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(13.stol)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olonizace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lidé osidlují nově i dříve pusté oblasti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ěsto: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vznikají nová města, obyvatelé jsou specializovaní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řemeslníci a obchodníci (šperky, látky, koření)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esnice: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lidé jsou zde soběstační (zemědělství, rukodělná výroba)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ozvoj obchodu na městských tržnicích               </a:t>
            </a: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2862" y="2273052"/>
            <a:ext cx="1201266" cy="1378818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9" name="TextovéPole 18"/>
          <p:cNvSpPr txBox="1"/>
          <p:nvPr/>
        </p:nvSpPr>
        <p:spPr>
          <a:xfrm>
            <a:off x="4860032" y="3435846"/>
            <a:ext cx="873957" cy="261610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Sv. Vojtěch</a:t>
            </a:r>
            <a:endParaRPr lang="pl-PL" sz="1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4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6136" y="2751910"/>
            <a:ext cx="1680000" cy="1260000"/>
          </a:xfrm>
          <a:prstGeom prst="rect">
            <a:avLst/>
          </a:prstGeom>
          <a:noFill/>
          <a:ln w="31750">
            <a:solidFill>
              <a:srgbClr val="00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6894282" y="4218642"/>
            <a:ext cx="486030" cy="369332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n.l.</a:t>
            </a:r>
            <a:endParaRPr lang="de-DE" b="1" dirty="0" smtClean="0">
              <a:solidFill>
                <a:srgbClr val="C0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304110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73.6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Co si pamatujete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4155811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252000" y="4659982"/>
            <a:ext cx="7128312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-420000" flipH="1">
            <a:off x="493862" y="4438734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rot="-420000" flipH="1">
            <a:off x="997918" y="4438734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rot="-420000" flipH="1">
            <a:off x="1501974" y="4438734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rot="-420000" flipH="1">
            <a:off x="2078038" y="4438734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rot="-420000" flipH="1">
            <a:off x="3230166" y="4438734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rot="-420000" flipH="1">
            <a:off x="2654102" y="4438734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rot="-420000" flipH="1">
            <a:off x="3806230" y="4438734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rot="-420000" flipH="1">
            <a:off x="4382294" y="4438734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1349671" y="4155811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3635896" y="4155811"/>
            <a:ext cx="421902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1100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2456915" y="4155811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74" name="TextovéPole 73"/>
          <p:cNvSpPr txBox="1"/>
          <p:nvPr/>
        </p:nvSpPr>
        <p:spPr>
          <a:xfrm>
            <a:off x="4761171" y="4155811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1200</a:t>
            </a:r>
          </a:p>
        </p:txBody>
      </p:sp>
      <p:sp>
        <p:nvSpPr>
          <p:cNvPr id="86" name="TextovéPole 85"/>
          <p:cNvSpPr txBox="1"/>
          <p:nvPr/>
        </p:nvSpPr>
        <p:spPr>
          <a:xfrm>
            <a:off x="5985307" y="4083803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1300</a:t>
            </a:r>
          </a:p>
        </p:txBody>
      </p:sp>
      <p:cxnSp>
        <p:nvCxnSpPr>
          <p:cNvPr id="87" name="Přímá spojnice 86"/>
          <p:cNvCxnSpPr/>
          <p:nvPr/>
        </p:nvCxnSpPr>
        <p:spPr>
          <a:xfrm rot="-420000" flipH="1">
            <a:off x="4958358" y="4438734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 rot="-420000" flipH="1">
            <a:off x="5534422" y="4438734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 rot="-420000" flipH="1">
            <a:off x="6182494" y="4438734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nice 93"/>
          <p:cNvCxnSpPr/>
          <p:nvPr/>
        </p:nvCxnSpPr>
        <p:spPr>
          <a:xfrm rot="-420000" flipH="1">
            <a:off x="6758558" y="4438734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179512" y="2139702"/>
            <a:ext cx="3523913" cy="1469633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Překresli si do sešitu časovou přímku a vyznač </a:t>
            </a:r>
          </a:p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ni tato data a období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AutoNum type="alphaLcParenR"/>
            </a:pPr>
            <a:r>
              <a:rPr lang="cs-CZ" sz="1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období vlády přemyslovských knížat </a:t>
            </a:r>
            <a:endParaRPr lang="cs-CZ" sz="1200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12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bdobí vlády přemyslovských  králů</a:t>
            </a:r>
          </a:p>
          <a:p>
            <a:pPr marL="342900" indent="-342900">
              <a:buAutoNum type="alphaLcParenR"/>
            </a:pPr>
            <a:r>
              <a:rPr lang="cs-CZ" sz="12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ok získání prvního královského titulu</a:t>
            </a:r>
          </a:p>
          <a:p>
            <a:pPr marL="342900" indent="-342900">
              <a:buAutoNum type="alphaLcParenR"/>
            </a:pPr>
            <a:r>
              <a:rPr lang="cs-CZ" sz="12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ok získání Zlaté buly sicilské</a:t>
            </a:r>
          </a:p>
          <a:p>
            <a:pPr marL="342900" indent="-342900">
              <a:buAutoNum type="alphaLcParenR"/>
            </a:pPr>
            <a:r>
              <a:rPr lang="cs-CZ" sz="12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ok vymření rodu Přemyslovců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4137520" y="843558"/>
            <a:ext cx="4466928" cy="1785104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lIns="108000" tIns="36000" rIns="36000" bIns="36000" rtlCol="0">
            <a:spAutoFit/>
          </a:bodyPr>
          <a:lstStyle/>
          <a:p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Rozdělte se do 8 skupin, vypracujte úkoly, poreferujte třídě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První historicky doložený kníže, co o něm víš.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 víte o sv. Václavovi.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Proč byl vyvražděn rod Slavníkovců? Přežil někdo?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Kdo byl prvním českým králem a jak získal titul?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Kosmas a Kosmova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ronika česká.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Zlatá bula Sicilská – co je to a co o ní víš?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 se říkalo Přemyslu Otakarovi II.?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Proč Přemyslovci přestali vládnout?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179512" y="1275606"/>
            <a:ext cx="3422715" cy="514738"/>
          </a:xfrm>
          <a:prstGeom prst="rect">
            <a:avLst/>
          </a:prstGeom>
          <a:solidFill>
            <a:schemeClr val="bg1"/>
          </a:solidFill>
          <a:ln w="31750">
            <a:solidFill>
              <a:srgbClr val="006600"/>
            </a:solidFill>
          </a:ln>
        </p:spPr>
        <p:txBody>
          <a:bodyPr wrap="none" lIns="72000" tIns="72000" rIns="72000" bIns="72000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Vyprávěj o životě svatých z rodu Přemyslovců (3).</a:t>
            </a:r>
          </a:p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 mají společného?</a:t>
            </a: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67944" y="3219910"/>
            <a:ext cx="1587517" cy="792000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TextovéPole 38"/>
          <p:cNvSpPr txBox="1"/>
          <p:nvPr/>
        </p:nvSpPr>
        <p:spPr>
          <a:xfrm>
            <a:off x="3928444" y="2716927"/>
            <a:ext cx="1795684" cy="430887"/>
          </a:xfrm>
          <a:prstGeom prst="rect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 jaké předměty se jedná?</a:t>
            </a:r>
          </a:p>
          <a:p>
            <a:pPr algn="ctr"/>
            <a:r>
              <a:rPr lang="pl-PL" sz="1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 o nich víš?</a:t>
            </a: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68344" y="3003998"/>
            <a:ext cx="1294378" cy="1800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TextovéPole 44"/>
          <p:cNvSpPr txBox="1"/>
          <p:nvPr/>
        </p:nvSpPr>
        <p:spPr>
          <a:xfrm>
            <a:off x="8100392" y="4011910"/>
            <a:ext cx="859531" cy="261610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Sv. Anežka</a:t>
            </a:r>
          </a:p>
        </p:txBody>
      </p:sp>
    </p:spTree>
    <p:extLst>
      <p:ext uri="{BB962C8B-B14F-4D97-AF65-F5344CB8AC3E}">
        <p14:creationId xmlns:p14="http://schemas.microsoft.com/office/powerpoint/2010/main" val="190816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7" grpId="0" animBg="1"/>
      <p:bldP spid="68" grpId="0" animBg="1"/>
      <p:bldP spid="70" grpId="0" animBg="1"/>
      <p:bldP spid="74" grpId="0" animBg="1"/>
      <p:bldP spid="8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1608133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73.7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1482166" y="1923678"/>
            <a:ext cx="2225738" cy="500137"/>
          </a:xfrm>
          <a:prstGeom prst="rect">
            <a:avLst/>
          </a:prstGeom>
          <a:solidFill>
            <a:schemeClr val="bg1"/>
          </a:solidFill>
          <a:ln w="31750">
            <a:solidFill>
              <a:srgbClr val="CC3300"/>
            </a:solidFill>
          </a:ln>
        </p:spPr>
        <p:txBody>
          <a:bodyPr wrap="none" rtlCol="0">
            <a:spAutoFit/>
          </a:bodyPr>
          <a:lstStyle/>
          <a:p>
            <a:pPr lvl="0">
              <a:spcAft>
                <a:spcPts val="300"/>
              </a:spcAft>
            </a:pPr>
            <a:r>
              <a:rPr lang="en-US" sz="1200" b="1" u="sng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Ottokar</a:t>
            </a:r>
            <a:r>
              <a:rPr lang="en-US" sz="12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II </a:t>
            </a:r>
            <a:endParaRPr lang="cs-CZ" sz="12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called </a:t>
            </a:r>
            <a:r>
              <a:rPr lang="en-US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Iron and Golden King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364088" y="878835"/>
            <a:ext cx="3134641" cy="684803"/>
          </a:xfrm>
          <a:prstGeom prst="rect">
            <a:avLst/>
          </a:prstGeom>
          <a:solidFill>
            <a:schemeClr val="bg1"/>
          </a:solidFill>
          <a:ln w="31750"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lvl="0">
              <a:spcAft>
                <a:spcPts val="300"/>
              </a:spcAft>
            </a:pPr>
            <a:r>
              <a:rPr lang="en-US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WENCESLAS III </a:t>
            </a:r>
            <a:endParaRPr lang="cs-CZ" sz="12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 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last member 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Premyslid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dynasty 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 be King of </a:t>
            </a:r>
            <a:r>
              <a:rPr lang="en-US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Bohemi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cs-CZ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46319" y="1173981"/>
            <a:ext cx="3677609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lvl="0" algn="ctr"/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PŘEMYSLID DYNASTY</a:t>
            </a:r>
            <a:endParaRPr lang="cs-CZ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427984" y="4515966"/>
            <a:ext cx="4564070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GOLDEN BULL OF SICILY</a:t>
            </a:r>
          </a:p>
          <a:p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document </a:t>
            </a:r>
            <a:r>
              <a:rPr lang="en-US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recogni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Ottokar</a:t>
            </a:r>
            <a:r>
              <a:rPr lang="en-US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his heirs </a:t>
            </a: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 Kings of Bohemia</a:t>
            </a:r>
            <a:r>
              <a:rPr lang="en-US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83968" y="2931790"/>
            <a:ext cx="1920001" cy="1440000"/>
          </a:xfrm>
          <a:prstGeom prst="rect">
            <a:avLst/>
          </a:prstGeom>
          <a:noFill/>
          <a:ln w="31750">
            <a:solidFill>
              <a:srgbClr val="00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49989" y="4443958"/>
            <a:ext cx="4305987" cy="646331"/>
          </a:xfrm>
          <a:prstGeom prst="rect">
            <a:avLst/>
          </a:prstGeom>
          <a:solidFill>
            <a:schemeClr val="bg1"/>
          </a:solidFill>
          <a:ln w="31750">
            <a:solidFill>
              <a:srgbClr val="006600"/>
            </a:solidFill>
          </a:ln>
        </p:spPr>
        <p:txBody>
          <a:bodyPr wrap="none" rtlCol="0">
            <a:spAutoFit/>
          </a:bodyPr>
          <a:lstStyle/>
          <a:p>
            <a:pPr lvl="0"/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SAINT </a:t>
            </a:r>
            <a:r>
              <a:rPr lang="en-US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WENCESLA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 I.</a:t>
            </a:r>
            <a:r>
              <a:rPr lang="en-US" sz="1200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200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 </a:t>
            </a:r>
            <a:r>
              <a:rPr lang="en-US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duke </a:t>
            </a: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 Bohemia </a:t>
            </a:r>
            <a:r>
              <a:rPr lang="en-US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from 921 until his </a:t>
            </a: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assassination</a:t>
            </a:r>
            <a:r>
              <a:rPr lang="en-US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935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purportedly </a:t>
            </a:r>
            <a:r>
              <a:rPr lang="en-US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a plot by his own brother, </a:t>
            </a:r>
            <a:r>
              <a:rPr lang="en-US" sz="12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Boleslav</a:t>
            </a: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the Cruel</a:t>
            </a:r>
            <a:r>
              <a:rPr lang="en-US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292080" y="1779662"/>
            <a:ext cx="3744416" cy="1054135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PRAGUE GROSCHEN</a:t>
            </a:r>
          </a:p>
          <a:p>
            <a:pPr marL="171450" lvl="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 a </a:t>
            </a: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silver coin 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lvl="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weight of the coin varies 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3.5 </a:t>
            </a:r>
            <a:r>
              <a:rPr lang="en-US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3.7 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lvl="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inting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 this coin started around 1300 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lvl="0" indent="-171450">
              <a:buFont typeface="Wingdings" pitchFamily="2" charset="2"/>
              <a:buChar char="Ø"/>
            </a:pP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during </a:t>
            </a:r>
            <a:r>
              <a:rPr lang="en-US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reign of the </a:t>
            </a: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Bohemian king Wenceslaus II.</a:t>
            </a:r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72200" y="3003798"/>
            <a:ext cx="2669922" cy="1332000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4" y="1779662"/>
            <a:ext cx="900000" cy="1152397"/>
          </a:xfrm>
          <a:prstGeom prst="rect">
            <a:avLst/>
          </a:prstGeom>
          <a:noFill/>
          <a:ln w="31750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9952" y="699542"/>
            <a:ext cx="936000" cy="1149878"/>
          </a:xfrm>
          <a:prstGeom prst="rect">
            <a:avLst/>
          </a:prstGeom>
          <a:noFill/>
          <a:ln w="3175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47664" y="2715766"/>
            <a:ext cx="2535652" cy="1620000"/>
          </a:xfrm>
          <a:prstGeom prst="rect">
            <a:avLst/>
          </a:prstGeom>
          <a:noFill/>
          <a:ln w="317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3075806"/>
            <a:ext cx="1152000" cy="1186560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259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73.8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716603"/>
              </p:ext>
            </p:extLst>
          </p:nvPr>
        </p:nvGraphicFramePr>
        <p:xfrm>
          <a:off x="179512" y="1419622"/>
          <a:ext cx="7185180" cy="329184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5841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Kdo podle legendy pokřtil knížete Bořivoje a jeho ženu Ludmilu?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sv. Metoděj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sv. Václav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sv. Vojtěch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sv. Anežka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První titul českého krále získal: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Vratislav II.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Přemysl Otakar I.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Přemysl Otakar II.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Václav III.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5841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Sv. Václava nechal/a ve Staré Boleslavi zavraždit: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babička Ludmila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bratr Boleslav I. (Ukrutný)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lid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matka Drahomíra</a:t>
                      </a: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Dědičný královský titul stvrzený Zlatou bulou sicilskou získal jako první: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Vratislav II.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Přemysl Otakar I.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Přemysl Otakar II.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Václav III.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8" y="1511375"/>
            <a:ext cx="771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73.9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lingvistika.mysteria.cz/rusko_soubory/hlaholice.gif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2)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www.abatar.cz/images/pohadkove_obrazky/konstantin_filosof.jpg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2)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4"/>
              </a:rPr>
              <a:t>petanek.org/hrady/panovnici3/borivoj-I.jpg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www.pribramsko.eu/dok_zpravodajstvi_images/zasobnik_08/110928-vaclav02.jpg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6"/>
              </a:rPr>
              <a:t>petanek.org/hrady/panovnici3/oldrich.jpg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7"/>
              </a:rPr>
              <a:t>petanek.org/hrady/panovnici3/bretislav-I.jpg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8"/>
              </a:rPr>
              <a:t>xtree.cz/foto/420040.jpg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9"/>
              </a:rPr>
              <a:t>www.ceskatelevize.cz/specialy/nejvetsicech/img/osobnosti/71.jpg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0"/>
              </a:rPr>
              <a:t>www.ceskatelevize.cz/specialy/nejvetsicech/img/osobnosti/16.jpg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1"/>
              </a:rPr>
              <a:t>http://www.panovnici.estranky.cz/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11"/>
              </a:rPr>
              <a:t>img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1"/>
              </a:rPr>
              <a:t>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11"/>
              </a:rPr>
              <a:t>original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1"/>
              </a:rPr>
              <a:t>/250/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11"/>
              </a:rPr>
              <a:t>vaclav-iii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1"/>
              </a:rPr>
              <a:t>..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1"/>
              </a:rPr>
              <a:t>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2"/>
              </a:rPr>
              <a:t>http://www.panovnici.estranky.cz/img/original/249/vaclav-ii.-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2"/>
              </a:rPr>
              <a:t>kral.jpg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3"/>
              </a:rPr>
              <a:t>http://www.panovnici.estranky.cz/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13"/>
              </a:rPr>
              <a:t>img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3"/>
              </a:rPr>
              <a:t>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13"/>
              </a:rPr>
              <a:t>original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3"/>
              </a:rPr>
              <a:t>/226/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13"/>
              </a:rPr>
              <a:t>boleslav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3"/>
              </a:rPr>
              <a:t>-i..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3"/>
              </a:rPr>
              <a:t>jpg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4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4"/>
              </a:rPr>
              <a:t>g.denik.cz/1/56/11-zlata-bula-sicilska-vyroci-prevoz-280912_denik-380.jpg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7)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5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5"/>
              </a:rPr>
              <a:t>www.e-stredovek.cz/gallery/1170004065_m2.jpg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7)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6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6"/>
              </a:rPr>
              <a:t>www.antikvariat-bohumin.cz/images_zbozi/2861_1_big.jpg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5)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7"/>
              </a:rPr>
              <a:t>http://www.digital-guide.cz/cs/realie/svetci/sv-anezka-ceska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7"/>
              </a:rPr>
              <a:t>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5,6)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8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8"/>
              </a:rPr>
              <a:t>www.ngprague.cz/gallery/4/1448-anezsky_klaster_02.jpg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5)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9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9"/>
              </a:rPr>
              <a:t>nd03.jxs.cz/513/125/519618e008_55431721_o2.jpg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5)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20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0"/>
              </a:rPr>
              <a:t>nd04.jxs.cz/460/043/defd9716ba_68297774_o2.jpg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7)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21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1"/>
              </a:rPr>
              <a:t>upload.wikimedia.org/wikipedia/commons/thumb/8/8b/P%C5%99emyslovci_erb.svg/200px-P%C5%99emyslovci_erb.svg.png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7)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4052</TotalTime>
  <Words>1903</Words>
  <Application>Microsoft Office PowerPoint</Application>
  <PresentationFormat>Předvádění na obrazovce (16:9)</PresentationFormat>
  <Paragraphs>309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73.1 Přemyslovci</vt:lpstr>
      <vt:lpstr>73.2 Co už víš?</vt:lpstr>
      <vt:lpstr>73.3 Jaké si řekneme nové termíny a názvy?</vt:lpstr>
      <vt:lpstr>73.4 Co si řekneme nového?</vt:lpstr>
      <vt:lpstr>73.5 Ještě něco navíc</vt:lpstr>
      <vt:lpstr>73.6 Co si pamatujete?</vt:lpstr>
      <vt:lpstr>73.7 CLIL</vt:lpstr>
      <vt:lpstr>73.8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394</cp:revision>
  <dcterms:created xsi:type="dcterms:W3CDTF">2010-10-18T18:21:56Z</dcterms:created>
  <dcterms:modified xsi:type="dcterms:W3CDTF">2013-01-29T19:05:55Z</dcterms:modified>
</cp:coreProperties>
</file>