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73" r:id="rId3"/>
    <p:sldId id="274" r:id="rId4"/>
    <p:sldId id="267" r:id="rId5"/>
    <p:sldId id="275" r:id="rId6"/>
    <p:sldId id="261" r:id="rId7"/>
    <p:sldId id="276" r:id="rId8"/>
    <p:sldId id="268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3300"/>
    <a:srgbClr val="006600"/>
    <a:srgbClr val="FF9966"/>
    <a:srgbClr val="FFFF66"/>
    <a:srgbClr val="660066"/>
    <a:srgbClr val="FF0066"/>
    <a:srgbClr val="003366"/>
    <a:srgbClr val="CC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>
      <p:cViewPr>
        <p:scale>
          <a:sx n="91" d="100"/>
          <a:sy n="91" d="100"/>
        </p:scale>
        <p:origin x="-762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29.1.2013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29.1.2013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>
                <a:solidFill>
                  <a:prstClr val="black"/>
                </a:solidFill>
              </a:rPr>
              <a:pPr/>
              <a:t>5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/>
                </a:solidFill>
              </a:rPr>
              <a:t>Elektronická učebnice - Základní škola Děčín VI, Na Stráni 879/2, příspěvková organizace</a:t>
            </a:r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29.1.2013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29.1.2013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29.1.2013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29.1.2013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29.1.2013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29.1.2013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29.1.2013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29.1.2013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29.1.2013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29.1.2013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29.1.2013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29.1.2013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gif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image" Target="../media/image7.gif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microsoft.com/office/2007/relationships/hdphoto" Target="../media/hdphoto1.wdp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3" Type="http://schemas.openxmlformats.org/officeDocument/2006/relationships/image" Target="../media/image12.jpg"/><Relationship Id="rId7" Type="http://schemas.openxmlformats.org/officeDocument/2006/relationships/image" Target="../media/image1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3" Type="http://schemas.openxmlformats.org/officeDocument/2006/relationships/image" Target="../media/image12.jpg"/><Relationship Id="rId7" Type="http://schemas.openxmlformats.org/officeDocument/2006/relationships/image" Target="../media/image1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batar.cz/images/pohadkove_obrazky/konstantin_filosof.jpg" TargetMode="External"/><Relationship Id="rId13" Type="http://schemas.openxmlformats.org/officeDocument/2006/relationships/hyperlink" Target="http://nd04.jxs.cz/299/687/f727dd530c_74890829_o2.jpg" TargetMode="External"/><Relationship Id="rId3" Type="http://schemas.openxmlformats.org/officeDocument/2006/relationships/hyperlink" Target="http://nd04.jxs.cz/786/879/e772d0a996_68370208_o2.jpg" TargetMode="External"/><Relationship Id="rId7" Type="http://schemas.openxmlformats.org/officeDocument/2006/relationships/hyperlink" Target="http://lingvistika.mysteria.cz/rusko_soubory/hlaholice.gif" TargetMode="External"/><Relationship Id="rId12" Type="http://schemas.openxmlformats.org/officeDocument/2006/relationships/hyperlink" Target="http://upload.wikimedia.org/wikipedia/commons/thumb/e/ec/Bazilika_Svat%C3%A9ho_Ji%C5%99%C3%AD.jpg/400px-Bazilika_Svat%C3%A9ho_Ji%C5%99%C3%AD.jpg" TargetMode="External"/><Relationship Id="rId2" Type="http://schemas.openxmlformats.org/officeDocument/2006/relationships/hyperlink" Target="http://www.ceskatelevize.cz/specialy/nejvetsicech/img/historie/mapa2b.gi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oravacizmoravy.estranky.cz/img/picture/31/mojmir-ii..gif" TargetMode="External"/><Relationship Id="rId11" Type="http://schemas.openxmlformats.org/officeDocument/2006/relationships/hyperlink" Target="http://upload.wikimedia.org/wikipedia/commons/thumb/4/4d/Romansky_sloh.jpg/220px-Romansky_sloh.jpg" TargetMode="External"/><Relationship Id="rId5" Type="http://schemas.openxmlformats.org/officeDocument/2006/relationships/hyperlink" Target="http://t0.gstatic.com/images?q=tbn:ANd9GcTTO6JicJbv7KZLLM8jVzQnwBdd4aIpm5q5og6cD3mkJr2swNm4jgv3cj53" TargetMode="External"/><Relationship Id="rId10" Type="http://schemas.openxmlformats.org/officeDocument/2006/relationships/hyperlink" Target="http://upload.wikimedia.org/wikipedia/commons/1/18/Valvb%C3%A5ge.png" TargetMode="External"/><Relationship Id="rId4" Type="http://schemas.openxmlformats.org/officeDocument/2006/relationships/hyperlink" Target="http://old.kniznica-rv.sk/publikacie/images/rastislav.gif" TargetMode="External"/><Relationship Id="rId9" Type="http://schemas.openxmlformats.org/officeDocument/2006/relationships/hyperlink" Target="http://cs.wikipedia.org/wiki/Soubor:%C5%98%C3%ADp,_rotunda_svat%C3%A9ho_Ji%C5%99%C3%AD.jpg" TargetMode="External"/><Relationship Id="rId14" Type="http://schemas.openxmlformats.org/officeDocument/2006/relationships/hyperlink" Target="http://nd03.jxs.cz/715/425/7fe3e3d087_56037244_o2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ovéPole 103"/>
          <p:cNvSpPr txBox="1"/>
          <p:nvPr/>
        </p:nvSpPr>
        <p:spPr>
          <a:xfrm>
            <a:off x="7762669" y="1667584"/>
            <a:ext cx="1143263" cy="400110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1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Mojmír II.</a:t>
            </a:r>
          </a:p>
          <a:p>
            <a:pPr algn="ctr"/>
            <a:r>
              <a:rPr lang="cs-CZ" sz="1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vláda: 894 – 906/7</a:t>
            </a:r>
          </a:p>
        </p:txBody>
      </p:sp>
      <p:sp>
        <p:nvSpPr>
          <p:cNvPr id="69" name="TextovéPole 68"/>
          <p:cNvSpPr txBox="1"/>
          <p:nvPr/>
        </p:nvSpPr>
        <p:spPr>
          <a:xfrm>
            <a:off x="5688364" y="1667584"/>
            <a:ext cx="1043876" cy="400110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1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Svatopluk</a:t>
            </a:r>
          </a:p>
          <a:p>
            <a:pPr algn="ctr"/>
            <a:r>
              <a:rPr lang="cs-CZ" sz="1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vláda: 871 – 894</a:t>
            </a:r>
          </a:p>
        </p:txBody>
      </p:sp>
      <p:sp>
        <p:nvSpPr>
          <p:cNvPr id="99" name="TextovéPole 98"/>
          <p:cNvSpPr txBox="1"/>
          <p:nvPr/>
        </p:nvSpPr>
        <p:spPr>
          <a:xfrm>
            <a:off x="3635896" y="1707654"/>
            <a:ext cx="1043876" cy="400110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1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Rastislav</a:t>
            </a:r>
          </a:p>
          <a:p>
            <a:pPr algn="ctr"/>
            <a:r>
              <a:rPr lang="cs-CZ" sz="1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vláda: 846 – 870</a:t>
            </a:r>
          </a:p>
        </p:txBody>
      </p:sp>
      <p:sp>
        <p:nvSpPr>
          <p:cNvPr id="100" name="TextovéPole 99"/>
          <p:cNvSpPr txBox="1"/>
          <p:nvPr/>
        </p:nvSpPr>
        <p:spPr>
          <a:xfrm>
            <a:off x="1547664" y="1707654"/>
            <a:ext cx="1080744" cy="400110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1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Mojmír I.</a:t>
            </a:r>
            <a:endParaRPr lang="cs-CZ" sz="10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vláda: 830? - 846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179512" y="2499742"/>
            <a:ext cx="655949" cy="369332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0 n.l.</a:t>
            </a:r>
            <a:endParaRPr lang="de-DE" b="1" dirty="0" smtClean="0">
              <a:solidFill>
                <a:srgbClr val="C0000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3526991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72.1 Velkomoravská říše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Alena Horová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281" y="4526514"/>
            <a:ext cx="3029719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ovéPole 9"/>
          <p:cNvSpPr txBox="1"/>
          <p:nvPr/>
        </p:nvSpPr>
        <p:spPr>
          <a:xfrm>
            <a:off x="3653927" y="2571635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600</a:t>
            </a:r>
          </a:p>
        </p:txBody>
      </p:sp>
      <p:cxnSp>
        <p:nvCxnSpPr>
          <p:cNvPr id="4" name="Přímá spojnice se šipkou 3"/>
          <p:cNvCxnSpPr/>
          <p:nvPr/>
        </p:nvCxnSpPr>
        <p:spPr>
          <a:xfrm>
            <a:off x="252000" y="3096000"/>
            <a:ext cx="864096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rot="-420000" flipH="1">
            <a:off x="493862" y="2844000"/>
            <a:ext cx="57321" cy="435401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rot="-420000" flipH="1">
            <a:off x="925910" y="2844000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rot="-420000" flipH="1">
            <a:off x="1501974" y="2861653"/>
            <a:ext cx="57321" cy="435401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rot="-420000" flipH="1">
            <a:off x="2078038" y="2861652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rot="-420000" flipH="1">
            <a:off x="3230166" y="2861652"/>
            <a:ext cx="57321" cy="435401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 rot="-420000" flipH="1">
            <a:off x="2654102" y="2861652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rot="-420000" flipH="1">
            <a:off x="3806230" y="2861652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rot="-420000" flipH="1">
            <a:off x="4382294" y="2880000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/>
          <p:cNvSpPr txBox="1"/>
          <p:nvPr/>
        </p:nvSpPr>
        <p:spPr>
          <a:xfrm>
            <a:off x="1403648" y="3363838"/>
            <a:ext cx="257369" cy="1080120"/>
          </a:xfrm>
          <a:prstGeom prst="rect">
            <a:avLst/>
          </a:prstGeom>
          <a:solidFill>
            <a:schemeClr val="bg1"/>
          </a:solidFill>
          <a:ln w="25400">
            <a:solidFill>
              <a:srgbClr val="00B050"/>
            </a:solidFill>
          </a:ln>
        </p:spPr>
        <p:txBody>
          <a:bodyPr vert="vert" wrap="square" lIns="36000" tIns="36000" rIns="36000" bIns="36000" rtlCol="0">
            <a:spAutoFit/>
          </a:bodyPr>
          <a:lstStyle/>
          <a:p>
            <a:r>
              <a:rPr lang="cs-CZ" sz="1200" b="1" dirty="0" smtClean="0"/>
              <a:t> </a:t>
            </a:r>
            <a:r>
              <a:rPr lang="cs-CZ" sz="11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100" b="1" dirty="0" smtClean="0">
                <a:latin typeface="Times New Roman" pitchFamily="18" charset="0"/>
                <a:cs typeface="Times New Roman" pitchFamily="18" charset="0"/>
              </a:rPr>
              <a:t>říchod Keltů</a:t>
            </a:r>
            <a:endParaRPr lang="de-DE" sz="11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395536" y="3363838"/>
            <a:ext cx="257369" cy="1131966"/>
          </a:xfrm>
          <a:prstGeom prst="rect">
            <a:avLst/>
          </a:prstGeom>
          <a:solidFill>
            <a:schemeClr val="bg1"/>
          </a:solidFill>
          <a:ln w="25400">
            <a:solidFill>
              <a:srgbClr val="00B050"/>
            </a:solidFill>
          </a:ln>
        </p:spPr>
        <p:txBody>
          <a:bodyPr vert="vert" wrap="square" lIns="36000" tIns="36000" rIns="36000" bIns="36000" rtlCol="0">
            <a:spAutoFit/>
          </a:bodyPr>
          <a:lstStyle/>
          <a:p>
            <a:r>
              <a:rPr lang="cs-CZ" sz="1200" b="1" dirty="0" smtClean="0"/>
              <a:t> </a:t>
            </a:r>
            <a:r>
              <a:rPr lang="cs-CZ" sz="1100" b="1" dirty="0" smtClean="0">
                <a:latin typeface="Times New Roman" pitchFamily="18" charset="0"/>
                <a:cs typeface="Times New Roman" pitchFamily="18" charset="0"/>
              </a:rPr>
              <a:t>přích. Germánů</a:t>
            </a:r>
            <a:endParaRPr lang="de-DE" sz="11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3131840" y="3384000"/>
            <a:ext cx="257369" cy="1059958"/>
          </a:xfrm>
          <a:prstGeom prst="rect">
            <a:avLst/>
          </a:prstGeom>
          <a:solidFill>
            <a:schemeClr val="bg1"/>
          </a:solidFill>
          <a:ln w="25400">
            <a:solidFill>
              <a:srgbClr val="00B050"/>
            </a:solidFill>
          </a:ln>
        </p:spPr>
        <p:txBody>
          <a:bodyPr vert="vert" wrap="square" lIns="36000" tIns="36000" rIns="36000" bIns="36000" rtlCol="0">
            <a:spAutoFit/>
          </a:bodyPr>
          <a:lstStyle/>
          <a:p>
            <a:r>
              <a:rPr lang="cs-CZ" sz="1200" b="1" dirty="0" smtClean="0"/>
              <a:t> </a:t>
            </a:r>
            <a:r>
              <a:rPr lang="cs-CZ" sz="1100" b="1" dirty="0" smtClean="0">
                <a:latin typeface="Times New Roman" pitchFamily="18" charset="0"/>
                <a:cs typeface="Times New Roman" pitchFamily="18" charset="0"/>
              </a:rPr>
              <a:t>přích. Slovanů</a:t>
            </a:r>
            <a:endParaRPr lang="de-DE" sz="11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ovéPole 64"/>
          <p:cNvSpPr txBox="1"/>
          <p:nvPr/>
        </p:nvSpPr>
        <p:spPr>
          <a:xfrm>
            <a:off x="4788024" y="2283718"/>
            <a:ext cx="1080120" cy="257369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l-PL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Mojmírovci</a:t>
            </a:r>
          </a:p>
        </p:txBody>
      </p:sp>
      <p:cxnSp>
        <p:nvCxnSpPr>
          <p:cNvPr id="85" name="Přímá spojnice se šipkou 84"/>
          <p:cNvCxnSpPr>
            <a:endCxn id="83" idx="0"/>
          </p:cNvCxnSpPr>
          <p:nvPr/>
        </p:nvCxnSpPr>
        <p:spPr>
          <a:xfrm>
            <a:off x="5148064" y="2571750"/>
            <a:ext cx="405060" cy="0"/>
          </a:xfrm>
          <a:prstGeom prst="straightConnector1">
            <a:avLst/>
          </a:prstGeom>
          <a:ln w="381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59"/>
          <p:cNvCxnSpPr/>
          <p:nvPr/>
        </p:nvCxnSpPr>
        <p:spPr>
          <a:xfrm rot="-420000" flipH="1">
            <a:off x="3950246" y="2880000"/>
            <a:ext cx="57321" cy="435401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ovéPole 61"/>
          <p:cNvSpPr txBox="1"/>
          <p:nvPr/>
        </p:nvSpPr>
        <p:spPr>
          <a:xfrm>
            <a:off x="3851920" y="3420008"/>
            <a:ext cx="257369" cy="951942"/>
          </a:xfrm>
          <a:prstGeom prst="rect">
            <a:avLst/>
          </a:prstGeom>
          <a:solidFill>
            <a:schemeClr val="bg1"/>
          </a:solidFill>
          <a:ln w="25400">
            <a:solidFill>
              <a:srgbClr val="00B050"/>
            </a:solidFill>
          </a:ln>
        </p:spPr>
        <p:txBody>
          <a:bodyPr vert="vert" wrap="square" lIns="36000" tIns="36000" rIns="36000" bIns="36000" rtlCol="0">
            <a:spAutoFit/>
          </a:bodyPr>
          <a:lstStyle/>
          <a:p>
            <a:r>
              <a:rPr lang="cs-CZ" sz="1200" b="1" dirty="0" smtClean="0"/>
              <a:t> </a:t>
            </a:r>
            <a:r>
              <a:rPr lang="cs-CZ" sz="1100" b="1" dirty="0" smtClean="0">
                <a:latin typeface="Times New Roman" pitchFamily="18" charset="0"/>
                <a:cs typeface="Times New Roman" pitchFamily="18" charset="0"/>
              </a:rPr>
              <a:t>Sámova  říše</a:t>
            </a:r>
            <a:endParaRPr lang="de-DE" sz="11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2" name="Přímá spojnice se šipkou 71"/>
          <p:cNvCxnSpPr/>
          <p:nvPr/>
        </p:nvCxnSpPr>
        <p:spPr>
          <a:xfrm>
            <a:off x="5580112" y="2571750"/>
            <a:ext cx="2520280" cy="0"/>
          </a:xfrm>
          <a:prstGeom prst="straightConnector1">
            <a:avLst/>
          </a:prstGeom>
          <a:ln w="38100">
            <a:solidFill>
              <a:srgbClr val="FF99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ovéPole 72"/>
          <p:cNvSpPr txBox="1"/>
          <p:nvPr/>
        </p:nvSpPr>
        <p:spPr>
          <a:xfrm>
            <a:off x="5927687" y="2283718"/>
            <a:ext cx="1951872" cy="257369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200" b="1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l-PL" sz="1200" b="1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anovníci rodu Přemyslovců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773607" y="2580134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1349671" y="2571750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  <p:sp>
        <p:nvSpPr>
          <p:cNvPr id="67" name="TextovéPole 66"/>
          <p:cNvSpPr txBox="1"/>
          <p:nvPr/>
        </p:nvSpPr>
        <p:spPr>
          <a:xfrm>
            <a:off x="1925735" y="2571750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  <p:sp>
        <p:nvSpPr>
          <p:cNvPr id="68" name="TextovéPole 67"/>
          <p:cNvSpPr txBox="1"/>
          <p:nvPr/>
        </p:nvSpPr>
        <p:spPr>
          <a:xfrm>
            <a:off x="3077863" y="2571750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  <p:sp>
        <p:nvSpPr>
          <p:cNvPr id="70" name="TextovéPole 69"/>
          <p:cNvSpPr txBox="1"/>
          <p:nvPr/>
        </p:nvSpPr>
        <p:spPr>
          <a:xfrm>
            <a:off x="2501799" y="2571750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  <p:sp>
        <p:nvSpPr>
          <p:cNvPr id="74" name="TextovéPole 73"/>
          <p:cNvSpPr txBox="1"/>
          <p:nvPr/>
        </p:nvSpPr>
        <p:spPr>
          <a:xfrm>
            <a:off x="4806055" y="2571750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  <p:sp>
        <p:nvSpPr>
          <p:cNvPr id="80" name="TextovéPole 79"/>
          <p:cNvSpPr txBox="1"/>
          <p:nvPr/>
        </p:nvSpPr>
        <p:spPr>
          <a:xfrm>
            <a:off x="4229991" y="2571750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  <p:sp>
        <p:nvSpPr>
          <p:cNvPr id="81" name="TextovéPole 80"/>
          <p:cNvSpPr txBox="1"/>
          <p:nvPr/>
        </p:nvSpPr>
        <p:spPr>
          <a:xfrm>
            <a:off x="7137435" y="2571750"/>
            <a:ext cx="431777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1200</a:t>
            </a:r>
          </a:p>
        </p:txBody>
      </p:sp>
      <p:sp>
        <p:nvSpPr>
          <p:cNvPr id="83" name="TextovéPole 82"/>
          <p:cNvSpPr txBox="1"/>
          <p:nvPr/>
        </p:nvSpPr>
        <p:spPr>
          <a:xfrm>
            <a:off x="5382119" y="2571750"/>
            <a:ext cx="342009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00</a:t>
            </a:r>
          </a:p>
        </p:txBody>
      </p:sp>
      <p:sp>
        <p:nvSpPr>
          <p:cNvPr id="84" name="TextovéPole 83"/>
          <p:cNvSpPr txBox="1"/>
          <p:nvPr/>
        </p:nvSpPr>
        <p:spPr>
          <a:xfrm>
            <a:off x="6566309" y="2571750"/>
            <a:ext cx="421901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1100</a:t>
            </a:r>
          </a:p>
        </p:txBody>
      </p:sp>
      <p:sp>
        <p:nvSpPr>
          <p:cNvPr id="86" name="TextovéPole 85"/>
          <p:cNvSpPr txBox="1"/>
          <p:nvPr/>
        </p:nvSpPr>
        <p:spPr>
          <a:xfrm>
            <a:off x="5985307" y="2571750"/>
            <a:ext cx="431777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1000</a:t>
            </a:r>
          </a:p>
        </p:txBody>
      </p:sp>
      <p:cxnSp>
        <p:nvCxnSpPr>
          <p:cNvPr id="87" name="Přímá spojnice 86"/>
          <p:cNvCxnSpPr/>
          <p:nvPr/>
        </p:nvCxnSpPr>
        <p:spPr>
          <a:xfrm rot="-420000" flipH="1">
            <a:off x="4958358" y="2861653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nice 87"/>
          <p:cNvCxnSpPr/>
          <p:nvPr/>
        </p:nvCxnSpPr>
        <p:spPr>
          <a:xfrm rot="-420000" flipH="1">
            <a:off x="5534422" y="2861653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nice 91"/>
          <p:cNvCxnSpPr/>
          <p:nvPr/>
        </p:nvCxnSpPr>
        <p:spPr>
          <a:xfrm rot="-420000" flipH="1">
            <a:off x="6182494" y="2861653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Přímá spojnice 93"/>
          <p:cNvCxnSpPr/>
          <p:nvPr/>
        </p:nvCxnSpPr>
        <p:spPr>
          <a:xfrm rot="-420000" flipH="1">
            <a:off x="5496473" y="2861653"/>
            <a:ext cx="57321" cy="435401"/>
          </a:xfrm>
          <a:prstGeom prst="line">
            <a:avLst/>
          </a:prstGeom>
          <a:ln w="254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Přímá spojnice 94"/>
          <p:cNvCxnSpPr/>
          <p:nvPr/>
        </p:nvCxnSpPr>
        <p:spPr>
          <a:xfrm rot="-420000" flipH="1">
            <a:off x="7982694" y="2861653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Přímá spojnice 95"/>
          <p:cNvCxnSpPr/>
          <p:nvPr/>
        </p:nvCxnSpPr>
        <p:spPr>
          <a:xfrm rot="-420000" flipH="1">
            <a:off x="7334622" y="2861653"/>
            <a:ext cx="57321" cy="4354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ovéPole 96"/>
          <p:cNvSpPr txBox="1"/>
          <p:nvPr/>
        </p:nvSpPr>
        <p:spPr>
          <a:xfrm>
            <a:off x="7785507" y="2571750"/>
            <a:ext cx="431777" cy="288147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1300</a:t>
            </a:r>
          </a:p>
        </p:txBody>
      </p:sp>
      <p:cxnSp>
        <p:nvCxnSpPr>
          <p:cNvPr id="52" name="Přímá spojnice 51"/>
          <p:cNvCxnSpPr/>
          <p:nvPr/>
        </p:nvCxnSpPr>
        <p:spPr>
          <a:xfrm rot="-420000" flipH="1">
            <a:off x="5064425" y="2861653"/>
            <a:ext cx="57321" cy="435401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ovéPole 54"/>
          <p:cNvSpPr txBox="1"/>
          <p:nvPr/>
        </p:nvSpPr>
        <p:spPr>
          <a:xfrm>
            <a:off x="5394751" y="3363838"/>
            <a:ext cx="257369" cy="1080120"/>
          </a:xfrm>
          <a:prstGeom prst="rect">
            <a:avLst/>
          </a:prstGeom>
          <a:solidFill>
            <a:schemeClr val="bg1"/>
          </a:solidFill>
          <a:ln w="25400">
            <a:solidFill>
              <a:srgbClr val="FF9900"/>
            </a:solidFill>
          </a:ln>
        </p:spPr>
        <p:txBody>
          <a:bodyPr vert="vert" wrap="square" lIns="36000" tIns="36000" rIns="36000" bIns="36000" rtlCol="0">
            <a:spAutoFit/>
          </a:bodyPr>
          <a:lstStyle/>
          <a:p>
            <a:r>
              <a:rPr lang="cs-CZ" sz="1200" b="1" dirty="0" smtClean="0"/>
              <a:t> </a:t>
            </a:r>
            <a:r>
              <a:rPr lang="cs-CZ" sz="1100" b="1" dirty="0" smtClean="0">
                <a:latin typeface="Times New Roman" pitchFamily="18" charset="0"/>
                <a:cs typeface="Times New Roman" pitchFamily="18" charset="0"/>
              </a:rPr>
              <a:t>České knížectví</a:t>
            </a:r>
            <a:endParaRPr lang="de-DE" sz="11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ovéPole 57"/>
          <p:cNvSpPr txBox="1"/>
          <p:nvPr/>
        </p:nvSpPr>
        <p:spPr>
          <a:xfrm>
            <a:off x="4865434" y="3363838"/>
            <a:ext cx="426646" cy="1167966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vert="vert" wrap="square" lIns="36000" tIns="36000" rIns="36000" bIns="36000" rtlCol="0">
            <a:spAutoFit/>
          </a:bodyPr>
          <a:lstStyle/>
          <a:p>
            <a:r>
              <a:rPr lang="cs-CZ" sz="1200" b="1" dirty="0" smtClean="0"/>
              <a:t> </a:t>
            </a:r>
            <a:r>
              <a:rPr lang="cs-CZ" sz="1100" b="1" dirty="0" smtClean="0">
                <a:latin typeface="Times New Roman" pitchFamily="18" charset="0"/>
                <a:cs typeface="Times New Roman" pitchFamily="18" charset="0"/>
              </a:rPr>
              <a:t>Velkomoravská </a:t>
            </a:r>
          </a:p>
          <a:p>
            <a:pPr algn="ctr"/>
            <a:r>
              <a:rPr lang="cs-CZ" sz="1100" b="1" dirty="0" smtClean="0">
                <a:latin typeface="Times New Roman" pitchFamily="18" charset="0"/>
                <a:cs typeface="Times New Roman" pitchFamily="18" charset="0"/>
              </a:rPr>
              <a:t>říše</a:t>
            </a:r>
            <a:endParaRPr lang="de-DE" sz="11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9" name="Přímá spojnice 58"/>
          <p:cNvCxnSpPr/>
          <p:nvPr/>
        </p:nvCxnSpPr>
        <p:spPr>
          <a:xfrm rot="-420000" flipH="1">
            <a:off x="7406630" y="2861653"/>
            <a:ext cx="57321" cy="435401"/>
          </a:xfrm>
          <a:prstGeom prst="line">
            <a:avLst/>
          </a:prstGeom>
          <a:ln w="254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ovéPole 60"/>
          <p:cNvSpPr txBox="1"/>
          <p:nvPr/>
        </p:nvSpPr>
        <p:spPr>
          <a:xfrm>
            <a:off x="7338967" y="3363838"/>
            <a:ext cx="257369" cy="1152128"/>
          </a:xfrm>
          <a:prstGeom prst="rect">
            <a:avLst/>
          </a:prstGeom>
          <a:solidFill>
            <a:schemeClr val="bg1"/>
          </a:solidFill>
          <a:ln w="25400">
            <a:solidFill>
              <a:srgbClr val="FF9900"/>
            </a:solidFill>
          </a:ln>
        </p:spPr>
        <p:txBody>
          <a:bodyPr vert="vert" wrap="square" lIns="36000" tIns="36000" rIns="36000" bIns="36000" rtlCol="0">
            <a:spAutoFit/>
          </a:bodyPr>
          <a:lstStyle/>
          <a:p>
            <a:r>
              <a:rPr lang="cs-CZ" sz="1200" b="1" dirty="0" smtClean="0"/>
              <a:t> </a:t>
            </a:r>
            <a:r>
              <a:rPr lang="cs-CZ" sz="1100" b="1" dirty="0" smtClean="0">
                <a:latin typeface="Times New Roman" pitchFamily="18" charset="0"/>
                <a:cs typeface="Times New Roman" pitchFamily="18" charset="0"/>
              </a:rPr>
              <a:t>České království</a:t>
            </a:r>
            <a:endParaRPr lang="de-DE" sz="11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3" name="Přímá spojnice 62"/>
          <p:cNvCxnSpPr/>
          <p:nvPr/>
        </p:nvCxnSpPr>
        <p:spPr>
          <a:xfrm rot="-420000" flipH="1">
            <a:off x="8054702" y="2861653"/>
            <a:ext cx="57321" cy="435401"/>
          </a:xfrm>
          <a:prstGeom prst="line">
            <a:avLst/>
          </a:prstGeom>
          <a:ln w="254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Obrázek 6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144012"/>
            <a:ext cx="733114" cy="911155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71" name="Šipka doleva 70"/>
          <p:cNvSpPr/>
          <p:nvPr/>
        </p:nvSpPr>
        <p:spPr>
          <a:xfrm rot="10800000">
            <a:off x="1691680" y="1131590"/>
            <a:ext cx="1080120" cy="72009"/>
          </a:xfrm>
          <a:prstGeom prst="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7" name="Obrázek 7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131590"/>
            <a:ext cx="733114" cy="845116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pic>
        <p:nvPicPr>
          <p:cNvPr id="78" name="Obrázek 7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139561"/>
            <a:ext cx="733114" cy="920058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pic>
        <p:nvPicPr>
          <p:cNvPr id="82" name="Obrázek 8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246" y="1144421"/>
            <a:ext cx="733114" cy="923273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101" name="TextovéPole 100"/>
          <p:cNvSpPr txBox="1"/>
          <p:nvPr/>
        </p:nvSpPr>
        <p:spPr>
          <a:xfrm>
            <a:off x="261973" y="987574"/>
            <a:ext cx="318924" cy="1167966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vert="vert" wrap="square" lIns="36000" tIns="36000" rIns="36000" bIns="36000" rtlCol="0">
            <a:spAutoFit/>
          </a:bodyPr>
          <a:lstStyle/>
          <a:p>
            <a:r>
              <a:rPr lang="cs-CZ" sz="1200" b="1" dirty="0" smtClean="0"/>
              <a:t> </a:t>
            </a:r>
            <a:r>
              <a:rPr lang="cs-CZ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Mojmírovci</a:t>
            </a:r>
            <a:endParaRPr lang="cs-CZ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Šipka doleva 101"/>
          <p:cNvSpPr/>
          <p:nvPr/>
        </p:nvSpPr>
        <p:spPr>
          <a:xfrm rot="10800000">
            <a:off x="5868144" y="1131591"/>
            <a:ext cx="1080120" cy="72009"/>
          </a:xfrm>
          <a:prstGeom prst="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3" name="Šipka doleva 102"/>
          <p:cNvSpPr/>
          <p:nvPr/>
        </p:nvSpPr>
        <p:spPr>
          <a:xfrm rot="10800000">
            <a:off x="3779912" y="1131590"/>
            <a:ext cx="1080120" cy="72009"/>
          </a:xfrm>
          <a:prstGeom prst="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5" name="Přímá spojnice 104"/>
          <p:cNvCxnSpPr/>
          <p:nvPr/>
        </p:nvCxnSpPr>
        <p:spPr>
          <a:xfrm rot="-420000" flipH="1">
            <a:off x="5606430" y="2861653"/>
            <a:ext cx="57321" cy="435401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5" grpId="0" animBg="1"/>
      <p:bldP spid="73" grpId="0" animBg="1"/>
      <p:bldP spid="56" grpId="0" animBg="1"/>
      <p:bldP spid="57" grpId="0" animBg="1"/>
      <p:bldP spid="67" grpId="0" animBg="1"/>
      <p:bldP spid="68" grpId="0" animBg="1"/>
      <p:bldP spid="70" grpId="0" animBg="1"/>
      <p:bldP spid="74" grpId="0" animBg="1"/>
      <p:bldP spid="80" grpId="0" animBg="1"/>
      <p:bldP spid="81" grpId="0" animBg="1"/>
      <p:bldP spid="83" grpId="0" animBg="1"/>
      <p:bldP spid="84" grpId="0" animBg="1"/>
      <p:bldP spid="86" grpId="0" animBg="1"/>
      <p:bldP spid="9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72.10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445588"/>
              </p:ext>
            </p:extLst>
          </p:nvPr>
        </p:nvGraphicFramePr>
        <p:xfrm>
          <a:off x="1043608" y="1275606"/>
          <a:ext cx="7272808" cy="32499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Alena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Horová</a:t>
                      </a:r>
                      <a:endParaRPr lang="cs-CZ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– 12/2012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4.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Velkomoravská říše, Mojmír I., Rastislav, </a:t>
                      </a:r>
                    </a:p>
                    <a:p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Konstantin a Metoděj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dobu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 způsob života ve Velkomoravské říši.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716428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72.2 Co už víš?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8000" y="3744000"/>
            <a:ext cx="5436104" cy="1277273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SÁMO A SÁMOVA ŘÍŠE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 viz mapka Sámovy říše         + centrum říše        )</a:t>
            </a:r>
            <a:endParaRPr lang="cs-CZ" sz="1200" b="1" u="sng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Sámo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kupec z Franské říše, schopný vojevůdce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sjednotil Slovany v boji proti kočovným Avarům, kteří napadli naše území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ú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zemí ubránili → Sámo se stává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vládcem slovanských kmenů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drazili i útok franského krále Dagoberta (viz mapka        směry útoku Dagoberta)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 Sámově smrti r. 658 nebo r. 659 se říše rozpadá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1059582"/>
            <a:ext cx="5444119" cy="2608406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PŘÍCHOD SLOVANŮ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 5. stol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n. l.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přichází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 naše území kmeny Slovanů 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(období stěhování národů 4. – 6. stol. n. l.)→ přichází z dnešní 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západní Ukrajiny a východního Polska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vytlačili Germány → někteří odešli nebo postupem času jejich potomci 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splynuli se Slovany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yli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pastevci a zemědělci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usazovali se blízko řek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ovořili pravděpodobně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praslovanštinou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měli tkát látky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ejich pracovní nástroje byly převážně dřevěné (železo bylo drahé)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rovozovali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směnný obchod</a:t>
            </a:r>
          </a:p>
          <a:p>
            <a:pPr marL="171450" indent="-171450">
              <a:spcAft>
                <a:spcPts val="300"/>
              </a:spcAft>
              <a:buFont typeface="Wingdings" pitchFamily="2" charset="2"/>
              <a:buChar char="Ø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vyznávali pohanské náboženství (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pohané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uznávali více bohů)</a:t>
            </a: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Příchodem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lovanů na naše území začíná historické období nazývané středověk.</a:t>
            </a:r>
            <a:endParaRPr lang="cs-CZ" sz="1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24128" y="1059582"/>
            <a:ext cx="3153602" cy="2592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5796136" y="3723878"/>
            <a:ext cx="3081293" cy="1277273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05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STŘEDOVĚK</a:t>
            </a: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jedno z dlouhých dějinných období lidstva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očátek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středověku je datován rozpadem 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západní části Římské říše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(cca r. 476)</a:t>
            </a: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konec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středověku je datován kolem 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roku 1492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byla objevena  Amerika</a:t>
            </a:r>
          </a:p>
        </p:txBody>
      </p:sp>
      <p:sp>
        <p:nvSpPr>
          <p:cNvPr id="4" name="Šipka doprava 3"/>
          <p:cNvSpPr>
            <a:spLocks noChangeAspect="1"/>
          </p:cNvSpPr>
          <p:nvPr/>
        </p:nvSpPr>
        <p:spPr>
          <a:xfrm>
            <a:off x="3635897" y="4659982"/>
            <a:ext cx="218039" cy="108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ál 7"/>
          <p:cNvSpPr/>
          <p:nvPr/>
        </p:nvSpPr>
        <p:spPr>
          <a:xfrm>
            <a:off x="3492000" y="3816000"/>
            <a:ext cx="216000" cy="108000"/>
          </a:xfrm>
          <a:prstGeom prst="ellipse">
            <a:avLst/>
          </a:prstGeom>
          <a:solidFill>
            <a:srgbClr val="FFFF66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Ovál 12"/>
          <p:cNvSpPr/>
          <p:nvPr/>
        </p:nvSpPr>
        <p:spPr>
          <a:xfrm>
            <a:off x="4680000" y="3816000"/>
            <a:ext cx="216000" cy="108000"/>
          </a:xfrm>
          <a:prstGeom prst="ellipse">
            <a:avLst/>
          </a:prstGeom>
          <a:solidFill>
            <a:srgbClr val="FF996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971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8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716428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7.3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1131572"/>
            <a:ext cx="4212000" cy="3767546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4632981" y="1772836"/>
            <a:ext cx="4270721" cy="2685351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VELKOMORAVSKÁ ŘÍŠE</a:t>
            </a:r>
          </a:p>
          <a:p>
            <a:pPr>
              <a:spcAft>
                <a:spcPts val="600"/>
              </a:spcAft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první státní útvar na našem území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 9. stol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n. l.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převzala vůdčí úlohu na našem území 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Morava a část dnešního Slovenska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rvní kníže </a:t>
            </a:r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Mojmír I.</a:t>
            </a:r>
            <a:r>
              <a:rPr lang="cs-CZ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porazil slovenského knížete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Pribinu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Aft>
                <a:spcPts val="300"/>
              </a:spcAft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→ upevnil tak svou vládu nad říší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Rastislava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byla již Velká Morava mocným státem </a:t>
            </a: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pohanské náboženství (více bohů) začalo být vytlačováno 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křesťanstvím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(uznáván pouze jeden Bůh) </a:t>
            </a: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křesťané se na znamení víry nechávají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pokřtít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(přijímají křest)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Rastislav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požádal císaře Byzantské říše, aby na VM poslal 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učitele víry –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přišli dva bratři ze Soluně 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Konstantin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(Cyril)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Metoděj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(měli kázat ve praslovanštině)</a:t>
            </a:r>
          </a:p>
        </p:txBody>
      </p:sp>
    </p:spTree>
    <p:extLst>
      <p:ext uri="{BB962C8B-B14F-4D97-AF65-F5344CB8AC3E}">
        <p14:creationId xmlns:p14="http://schemas.microsoft.com/office/powerpoint/2010/main" val="224240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20272" y="627534"/>
            <a:ext cx="1944000" cy="2461105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4006225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72.4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ovéPole 3"/>
          <p:cNvSpPr txBox="1"/>
          <p:nvPr/>
        </p:nvSpPr>
        <p:spPr>
          <a:xfrm>
            <a:off x="179512" y="987574"/>
            <a:ext cx="5127173" cy="3309931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tIns="108000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KONSTANTIN (Cyril) A METODĚJ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863 vyslal byzantský císař na VM dva kněze –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Konstantina a Metoděje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pocházeli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ze Soluně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(území dnešního Řecka)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řivedli s sebou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pomocníky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ti učili prostý lid řemeslům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rozvoj řemesel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(rozvoj šperkařství, řezbářství, hrnčířství, oděvy, obuv a zpracování skla)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ázali praslovansky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(obyčejný lid kázání rozuměl)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Konstantin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sestavil slovanské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písmo – hlaholice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 staroslověnštiny přeložil i část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Bible</a:t>
            </a:r>
          </a:p>
          <a:p>
            <a:pPr>
              <a:spcAft>
                <a:spcPts val="1200"/>
              </a:spcAft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→ za pomoci Rastislava převedli většinu národa na křesťanskou víru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za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vlády </a:t>
            </a:r>
            <a:r>
              <a:rPr lang="cs-CZ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Svatopluka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Metoděj umírá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jeho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žáci vyhnáni 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→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bohoslužby opět v latině → proto se ujalo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latinské písmo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latinka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sz="1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Zánik Velkomoravské říše</a:t>
            </a:r>
            <a:endParaRPr lang="cs-CZ" sz="1200" b="1" u="sng" dirty="0"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lvl="0" indent="-171450">
              <a:buFont typeface="Wingdings" pitchFamily="2" charset="2"/>
              <a:buChar char="Ø"/>
            </a:pP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po smrti Svatopluka </a:t>
            </a:r>
            <a:r>
              <a:rPr lang="cs-CZ" sz="12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cs-CZ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Mojmír II. </a:t>
            </a:r>
          </a:p>
          <a:p>
            <a:pPr marL="171450" lvl="0" indent="-171450">
              <a:buFont typeface="Wingdings" pitchFamily="2" charset="2"/>
              <a:buChar char="Ø"/>
            </a:pPr>
            <a:r>
              <a:rPr lang="cs-CZ" sz="12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říše čelila nájezdům kočovných Maďarů</a:t>
            </a:r>
          </a:p>
          <a:p>
            <a:pPr lvl="0"/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  → kolem r. </a:t>
            </a:r>
            <a:r>
              <a:rPr lang="cs-CZ" sz="12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906 se </a:t>
            </a:r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rozpadla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7668344" y="3102228"/>
            <a:ext cx="1497526" cy="261610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Konstantin a Metoděj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3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16016" y="2859782"/>
            <a:ext cx="2790791" cy="2160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ovéPole 11"/>
          <p:cNvSpPr txBox="1"/>
          <p:nvPr/>
        </p:nvSpPr>
        <p:spPr>
          <a:xfrm>
            <a:off x="2699792" y="4589135"/>
            <a:ext cx="1940431" cy="430887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nejstarší slovanská abeceda</a:t>
            </a:r>
          </a:p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hlaholice</a:t>
            </a:r>
          </a:p>
        </p:txBody>
      </p:sp>
    </p:spTree>
    <p:extLst>
      <p:ext uri="{BB962C8B-B14F-4D97-AF65-F5344CB8AC3E}">
        <p14:creationId xmlns:p14="http://schemas.microsoft.com/office/powerpoint/2010/main" val="22875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endParaRPr lang="cs-CZ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2890538" y="2283718"/>
            <a:ext cx="3265638" cy="307777"/>
          </a:xfrm>
          <a:prstGeom prst="rect">
            <a:avLst/>
          </a:prstGeom>
          <a:solidFill>
            <a:srgbClr val="CCFFCC"/>
          </a:solidFill>
          <a:ln w="317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 víš o životě Konstantina a Metoděje?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23528" y="2715766"/>
            <a:ext cx="4887365" cy="307777"/>
          </a:xfrm>
          <a:prstGeom prst="rect">
            <a:avLst/>
          </a:prstGeom>
          <a:solidFill>
            <a:srgbClr val="CCFFCC"/>
          </a:solidFill>
          <a:ln w="31750">
            <a:solidFill>
              <a:srgbClr val="0066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Co přineslo působení Konstantina a Metoděje Velké Moravě?</a:t>
            </a:r>
            <a:endParaRPr lang="cs-CZ" sz="1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23528" y="1831925"/>
            <a:ext cx="3873113" cy="307777"/>
          </a:xfrm>
          <a:prstGeom prst="rect">
            <a:avLst/>
          </a:prstGeom>
          <a:solidFill>
            <a:srgbClr val="CCFFCC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Jaký je rozdíl mezi křesťanstvím a pohanstvím?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72200" y="555526"/>
            <a:ext cx="2304000" cy="2060883"/>
          </a:xfrm>
          <a:prstGeom prst="rect">
            <a:avLst/>
          </a:prstGeom>
          <a:noFill/>
          <a:ln w="31750">
            <a:solidFill>
              <a:srgbClr val="00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0" y="483518"/>
            <a:ext cx="3304110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5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72.5 </a:t>
            </a:r>
            <a:r>
              <a:rPr lang="cs-CZ" sz="2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 si pamatujete?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291140" y="2355726"/>
            <a:ext cx="1385316" cy="261610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Velkomoravská říše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7000" contras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3219822"/>
            <a:ext cx="2952328" cy="1764000"/>
          </a:xfrm>
          <a:prstGeom prst="rect">
            <a:avLst/>
          </a:prstGeom>
          <a:noFill/>
          <a:ln w="317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3419872" y="3075806"/>
            <a:ext cx="3759299" cy="307777"/>
          </a:xfrm>
          <a:prstGeom prst="rect">
            <a:avLst/>
          </a:prstGeom>
          <a:solidFill>
            <a:srgbClr val="CCFFCC"/>
          </a:solidFill>
          <a:ln w="31750">
            <a:solidFill>
              <a:srgbClr val="0066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Proč na našem území převládlo písmo latinka?</a:t>
            </a:r>
            <a:endParaRPr lang="cs-CZ" sz="1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66247" y="967829"/>
            <a:ext cx="4693785" cy="307777"/>
          </a:xfrm>
          <a:prstGeom prst="rect">
            <a:avLst/>
          </a:prstGeom>
          <a:solidFill>
            <a:srgbClr val="CCFFCC"/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Kdy a kde se rozkládal první státní útvar na našem území?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2915816" y="1419622"/>
            <a:ext cx="3241080" cy="307777"/>
          </a:xfrm>
          <a:prstGeom prst="rect">
            <a:avLst/>
          </a:prstGeom>
          <a:solidFill>
            <a:srgbClr val="CCFFCC"/>
          </a:solidFill>
          <a:ln w="317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Která knížata vládla na Velké Moravě?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58328" y="2860022"/>
            <a:ext cx="1706160" cy="2160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63181" y="3472022"/>
            <a:ext cx="1285083" cy="1548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ovéPole 21"/>
          <p:cNvSpPr txBox="1"/>
          <p:nvPr/>
        </p:nvSpPr>
        <p:spPr>
          <a:xfrm>
            <a:off x="7466962" y="4731990"/>
            <a:ext cx="1497526" cy="261610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Konstantin a Metoděj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6216975" y="4758412"/>
            <a:ext cx="731289" cy="261610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Rastislav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646611" y="3795886"/>
            <a:ext cx="2151551" cy="707886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 je to?</a:t>
            </a: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26780" y="3472022"/>
            <a:ext cx="1245517" cy="1548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ovéPole 25"/>
          <p:cNvSpPr txBox="1"/>
          <p:nvPr/>
        </p:nvSpPr>
        <p:spPr>
          <a:xfrm>
            <a:off x="4586310" y="4731990"/>
            <a:ext cx="777778" cy="261610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Mojmír I.</a:t>
            </a:r>
          </a:p>
        </p:txBody>
      </p:sp>
    </p:spTree>
    <p:extLst>
      <p:ext uri="{BB962C8B-B14F-4D97-AF65-F5344CB8AC3E}">
        <p14:creationId xmlns:p14="http://schemas.microsoft.com/office/powerpoint/2010/main" val="368294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72.6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003798"/>
            <a:ext cx="2064000" cy="15480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059582"/>
            <a:ext cx="1656184" cy="1812759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627534"/>
            <a:ext cx="2484000" cy="1954081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3" name="TextovéPole 2"/>
          <p:cNvSpPr txBox="1"/>
          <p:nvPr/>
        </p:nvSpPr>
        <p:spPr>
          <a:xfrm>
            <a:off x="328044" y="1347614"/>
            <a:ext cx="1795684" cy="307777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ROMÁNSKÝ SLOH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79512" y="4659982"/>
            <a:ext cx="5976251" cy="307777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Mezi </a:t>
            </a:r>
            <a:r>
              <a:rPr lang="cs-CZ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typické znaky románského slohu patří půlkruhový 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nelomený oblouk.</a:t>
            </a: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147974"/>
            <a:ext cx="1920000" cy="14400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17" name="TextovéPole 16"/>
          <p:cNvSpPr txBox="1"/>
          <p:nvPr/>
        </p:nvSpPr>
        <p:spPr>
          <a:xfrm>
            <a:off x="6657445" y="4659982"/>
            <a:ext cx="2307043" cy="415498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l-PL" sz="1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l-PL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ománská Rotunda sv. Jiří na Řípu</a:t>
            </a:r>
          </a:p>
          <a:p>
            <a:pPr algn="ctr"/>
            <a:r>
              <a:rPr lang="pl-PL" sz="1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pl-PL" sz="1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edna z nejstarších doch. staveb ČR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2915816" y="2643758"/>
            <a:ext cx="1292340" cy="261610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nelomenný oblouk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4549265" y="3867894"/>
            <a:ext cx="1806905" cy="584775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trojitý </a:t>
            </a:r>
            <a:r>
              <a:rPr lang="pl-PL" sz="1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nelomený </a:t>
            </a:r>
            <a:r>
              <a:rPr lang="pl-PL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oblouk </a:t>
            </a:r>
          </a:p>
          <a:p>
            <a:pPr algn="ctr"/>
            <a:r>
              <a:rPr lang="pl-PL" sz="1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pl-PL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družená okna</a:t>
            </a:r>
          </a:p>
          <a:p>
            <a:pPr algn="ctr"/>
            <a:r>
              <a:rPr lang="pl-PL" sz="1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ve </a:t>
            </a:r>
            <a:r>
              <a:rPr lang="pl-PL" sz="1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Zdíkově </a:t>
            </a:r>
            <a:r>
              <a:rPr lang="pl-PL" sz="1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paláci </a:t>
            </a:r>
            <a:r>
              <a:rPr lang="pl-PL" sz="1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 Olomouci</a:t>
            </a:r>
            <a:endParaRPr lang="pl-PL" sz="1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Obrázek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627534"/>
            <a:ext cx="1656000" cy="24840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22" name="TextovéPole 21"/>
          <p:cNvSpPr txBox="1"/>
          <p:nvPr/>
        </p:nvSpPr>
        <p:spPr>
          <a:xfrm>
            <a:off x="6371907" y="2660308"/>
            <a:ext cx="1800493" cy="415498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l-PL" sz="1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l-PL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rad Landštejn</a:t>
            </a:r>
          </a:p>
          <a:p>
            <a:pPr algn="ctr"/>
            <a:r>
              <a:rPr lang="pl-PL" sz="1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l-PL" sz="1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edaleko Jindřichova Hradce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4788024" y="3219822"/>
            <a:ext cx="1247457" cy="415498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l-PL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Bazilika sv. Jiří </a:t>
            </a:r>
          </a:p>
          <a:p>
            <a:pPr algn="ctr"/>
            <a:r>
              <a:rPr lang="pl-PL" sz="1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 Pražském hradě</a:t>
            </a:r>
          </a:p>
        </p:txBody>
      </p:sp>
      <p:pic>
        <p:nvPicPr>
          <p:cNvPr id="24" name="Obrázek 2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52" y="1923678"/>
            <a:ext cx="1939848" cy="2484031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1608133" cy="477054"/>
          </a:xfrm>
        </p:spPr>
        <p:txBody>
          <a:bodyPr wrap="none">
            <a:spAutoFit/>
          </a:bodyPr>
          <a:lstStyle/>
          <a:p>
            <a:pPr algn="l"/>
            <a:r>
              <a:rPr lang="en-US" sz="2500" b="1" smtClean="0">
                <a:latin typeface="Times New Roman" pitchFamily="18" charset="0"/>
                <a:cs typeface="Times New Roman" pitchFamily="18" charset="0"/>
              </a:rPr>
              <a:t>72.7 CLIL</a:t>
            </a:r>
            <a:endParaRPr lang="en-US" sz="25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en-US" sz="100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en-US" sz="16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en-US" sz="1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472022"/>
            <a:ext cx="2064000" cy="15480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419622"/>
            <a:ext cx="1656184" cy="1812759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627534"/>
            <a:ext cx="2484000" cy="1954081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3" name="TextovéPole 2"/>
          <p:cNvSpPr txBox="1"/>
          <p:nvPr/>
        </p:nvSpPr>
        <p:spPr>
          <a:xfrm>
            <a:off x="328044" y="987574"/>
            <a:ext cx="2997680" cy="307777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ROMANESQUE ARCHITECTURE</a:t>
            </a: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147974"/>
            <a:ext cx="2112000" cy="15840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17" name="TextovéPole 16"/>
          <p:cNvSpPr txBox="1"/>
          <p:nvPr/>
        </p:nvSpPr>
        <p:spPr>
          <a:xfrm>
            <a:off x="6204013" y="4803998"/>
            <a:ext cx="2941831" cy="261610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Romanesque rotunda of </a:t>
            </a:r>
            <a:r>
              <a:rPr lang="en-US" sz="11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st.</a:t>
            </a:r>
            <a:r>
              <a:rPr lang="en-US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Jiří</a:t>
            </a:r>
            <a:r>
              <a:rPr lang="en-US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on the </a:t>
            </a:r>
            <a:r>
              <a:rPr lang="en-US" sz="11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Říp</a:t>
            </a:r>
            <a:r>
              <a:rPr lang="en-US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hill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3349223" y="2958212"/>
            <a:ext cx="862737" cy="261610"/>
          </a:xfrm>
          <a:prstGeom prst="rect">
            <a:avLst/>
          </a:prstGeom>
          <a:solidFill>
            <a:srgbClr val="CCFFCC">
              <a:alpha val="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round arch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4442880" y="4587974"/>
            <a:ext cx="1380507" cy="261610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succes</a:t>
            </a:r>
            <a:r>
              <a:rPr lang="cs-CZ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ion of arches</a:t>
            </a:r>
          </a:p>
        </p:txBody>
      </p:sp>
      <p:pic>
        <p:nvPicPr>
          <p:cNvPr id="21" name="Obrázek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627534"/>
            <a:ext cx="1656000" cy="24840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22" name="TextovéPole 21"/>
          <p:cNvSpPr txBox="1"/>
          <p:nvPr/>
        </p:nvSpPr>
        <p:spPr>
          <a:xfrm>
            <a:off x="6520986" y="2660308"/>
            <a:ext cx="1502334" cy="415498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Landštejn</a:t>
            </a:r>
            <a:r>
              <a:rPr lang="en-US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Cast</a:t>
            </a:r>
            <a:r>
              <a:rPr lang="cs-CZ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  <a:p>
            <a:pPr algn="ctr"/>
            <a:r>
              <a:rPr lang="en-US" sz="1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near </a:t>
            </a:r>
            <a:r>
              <a:rPr lang="en-US" sz="1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Jindřichův</a:t>
            </a:r>
            <a:r>
              <a:rPr lang="en-US" sz="1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Hradec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4453794" y="3219822"/>
            <a:ext cx="1915910" cy="261610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St. George's Basilica, Prague</a:t>
            </a:r>
          </a:p>
        </p:txBody>
      </p:sp>
      <p:pic>
        <p:nvPicPr>
          <p:cNvPr id="24" name="Obrázek 2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52" y="1923678"/>
            <a:ext cx="1939848" cy="2484031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10" name="TextovéPole 9"/>
          <p:cNvSpPr txBox="1"/>
          <p:nvPr/>
        </p:nvSpPr>
        <p:spPr>
          <a:xfrm>
            <a:off x="179512" y="3982293"/>
            <a:ext cx="1989391" cy="461665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Rotunda is any building </a:t>
            </a:r>
          </a:p>
          <a:p>
            <a:pPr>
              <a:spcAft>
                <a:spcPts val="600"/>
              </a:spcAft>
            </a:pPr>
            <a:r>
              <a:rPr lang="en-US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with a circular ground plan</a:t>
            </a:r>
          </a:p>
        </p:txBody>
      </p:sp>
    </p:spTree>
    <p:extLst>
      <p:ext uri="{BB962C8B-B14F-4D97-AF65-F5344CB8AC3E}">
        <p14:creationId xmlns:p14="http://schemas.microsoft.com/office/powerpoint/2010/main" val="12890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72.8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945279"/>
              </p:ext>
            </p:extLst>
          </p:nvPr>
        </p:nvGraphicFramePr>
        <p:xfrm>
          <a:off x="179512" y="1419622"/>
          <a:ext cx="7185180" cy="3230096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5841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Který velkomoravský kníže pozval Konstantina a Metoděje?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Svatopluk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Rastislav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Sámo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Lech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Konstantin sestavil nové písmo:</a:t>
                      </a:r>
                    </a:p>
                    <a:p>
                      <a:pPr marL="342900" indent="-342900" algn="l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hlaholice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azbuka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latinka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maminka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5841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Zánik Velké Moravy způsobil vpád: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Slovanů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Avarů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Maďarů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Němců</a:t>
                      </a:r>
                      <a:endParaRPr kumimoji="0" lang="cs-CZ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Na Velké Moravě se mluvilo:</a:t>
                      </a: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staroslověnsky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německy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latinsky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praslovansky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8" y="1511375"/>
            <a:ext cx="7717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1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72.9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1131590"/>
            <a:ext cx="8640960" cy="35283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www.ceskatelevize.cz/specialy/nejvetsicech/img/historie/mapa2b.gif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5)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3"/>
              </a:rPr>
              <a:t>nd04.jxs.cz/786/879/e772d0a996_68370208_o2.jpg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5)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old.kniznica-rv.sk/publikacie/images/rastislav.gif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1,5)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5"/>
              </a:rPr>
              <a:t>t0.gstatic.com/images?q=tbn:ANd9GcTTO6JicJbv7KZLLM8jVzQnwBdd4aIpm5q5og6cD3mkJr2swNm4jgv3cj53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1) 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6"/>
              </a:rPr>
              <a:t>http://www.moravacizmoravy.estranky.cz/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  <a:hlinkClick r:id="rId6"/>
              </a:rPr>
              <a:t>img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6"/>
              </a:rPr>
              <a:t>/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  <a:hlinkClick r:id="rId6"/>
              </a:rPr>
              <a:t>picture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6"/>
              </a:rPr>
              <a:t>/31/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  <a:hlinkClick r:id="rId6"/>
              </a:rPr>
              <a:t>mojmir-ii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6"/>
              </a:rPr>
              <a:t>..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gif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1)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7"/>
              </a:rPr>
              <a:t>lingvistika.mysteria.cz/rusko_soubory/hlaholice.gif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5)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8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8"/>
              </a:rPr>
              <a:t>www.abatar.cz/images/pohadkove_obrazky/konstantin_filosof.jpg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5)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9"/>
              </a:rPr>
              <a:t>http://cs.wikipedia.org/wiki/Soubor:%C5%98%C3%ADp,_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9"/>
              </a:rPr>
              <a:t>rotunda_svat%C3%A9ho_Ji%C5%99%C3%AD.jpg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6)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10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10"/>
              </a:rPr>
              <a:t>upload.wikimedia.org/wikipedia/commons/1/18/Valvb%C3%A5ge.png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7)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11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11"/>
              </a:rPr>
              <a:t>upload.wikimedia.org/wikipedia/commons/thumb/4/4d/Romansky_sloh.jpg/220px-Romansky_sloh.jpg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6,7)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12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12"/>
              </a:rPr>
              <a:t>upload.wikimedia.org/wikipedia/commons/thumb/e/ec/Bazilika_Svat%C3%A9ho_Ji%C5%99%C3%AD.jpg/400px-Bazilika_Svat%C3%A9ho_Ji%C5%99%C3%AD.jpg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6,7)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13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13"/>
              </a:rPr>
              <a:t>nd04.jxs.cz/299/687/f727dd530c_74890829_o2.jpg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6,7)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14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14"/>
              </a:rPr>
              <a:t>nd03.jxs.cz/715/425/7fe3e3d087_56037244_o2.jpg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6,7)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3838</TotalTime>
  <Words>1261</Words>
  <Application>Microsoft Office PowerPoint</Application>
  <PresentationFormat>Předvádění na obrazovce (16:9)</PresentationFormat>
  <Paragraphs>225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72.1 Velkomoravská říše</vt:lpstr>
      <vt:lpstr>72.2 Co už víš?</vt:lpstr>
      <vt:lpstr>7.3 Jaké si řekneme nové termíny a názvy?</vt:lpstr>
      <vt:lpstr>72.4 Co si řekneme nového?</vt:lpstr>
      <vt:lpstr>Prezentace aplikace PowerPoint</vt:lpstr>
      <vt:lpstr>72.6 Něco navíc pro šikovné</vt:lpstr>
      <vt:lpstr>72.7 CLIL</vt:lpstr>
      <vt:lpstr>72.8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349</cp:revision>
  <dcterms:created xsi:type="dcterms:W3CDTF">2010-10-18T18:21:56Z</dcterms:created>
  <dcterms:modified xsi:type="dcterms:W3CDTF">2013-01-29T18:57:21Z</dcterms:modified>
</cp:coreProperties>
</file>