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3" r:id="rId3"/>
    <p:sldId id="274" r:id="rId4"/>
    <p:sldId id="267" r:id="rId5"/>
    <p:sldId id="275" r:id="rId6"/>
    <p:sldId id="261" r:id="rId7"/>
    <p:sldId id="276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3300"/>
    <a:srgbClr val="006600"/>
    <a:srgbClr val="FF9966"/>
    <a:srgbClr val="FFFF66"/>
    <a:srgbClr val="660066"/>
    <a:srgbClr val="FF0066"/>
    <a:srgbClr val="003366"/>
    <a:srgbClr val="CC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>
        <p:scale>
          <a:sx n="91" d="100"/>
          <a:sy n="91" d="100"/>
        </p:scale>
        <p:origin x="-76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7.gif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batar.cz/images/pohadkove_obrazky/konstantin_filosof.jpg" TargetMode="External"/><Relationship Id="rId13" Type="http://schemas.openxmlformats.org/officeDocument/2006/relationships/hyperlink" Target="http://nd04.jxs.cz/299/687/f727dd530c_74890829_o2.jpg" TargetMode="External"/><Relationship Id="rId3" Type="http://schemas.openxmlformats.org/officeDocument/2006/relationships/hyperlink" Target="http://nd04.jxs.cz/786/879/e772d0a996_68370208_o2.jpg" TargetMode="External"/><Relationship Id="rId7" Type="http://schemas.openxmlformats.org/officeDocument/2006/relationships/hyperlink" Target="http://lingvistika.mysteria.cz/rusko_soubory/hlaholice.gif" TargetMode="External"/><Relationship Id="rId12" Type="http://schemas.openxmlformats.org/officeDocument/2006/relationships/hyperlink" Target="http://upload.wikimedia.org/wikipedia/commons/thumb/e/ec/Bazilika_Svat%C3%A9ho_Ji%C5%99%C3%AD.jpg/400px-Bazilika_Svat%C3%A9ho_Ji%C5%99%C3%AD.jpg" TargetMode="External"/><Relationship Id="rId2" Type="http://schemas.openxmlformats.org/officeDocument/2006/relationships/hyperlink" Target="http://www.ceskatelevize.cz/specialy/nejvetsicech/img/historie/mapa2b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ravacizmoravy.estranky.cz/img/picture/31/mojmir-ii..gif" TargetMode="External"/><Relationship Id="rId11" Type="http://schemas.openxmlformats.org/officeDocument/2006/relationships/hyperlink" Target="http://upload.wikimedia.org/wikipedia/commons/thumb/4/4d/Romansky_sloh.jpg/220px-Romansky_sloh.jpg" TargetMode="External"/><Relationship Id="rId5" Type="http://schemas.openxmlformats.org/officeDocument/2006/relationships/hyperlink" Target="http://t0.gstatic.com/images?q=tbn:ANd9GcTTO6JicJbv7KZLLM8jVzQnwBdd4aIpm5q5og6cD3mkJr2swNm4jgv3cj53" TargetMode="External"/><Relationship Id="rId10" Type="http://schemas.openxmlformats.org/officeDocument/2006/relationships/hyperlink" Target="http://upload.wikimedia.org/wikipedia/commons/1/18/Valvb%C3%A5ge.png" TargetMode="External"/><Relationship Id="rId4" Type="http://schemas.openxmlformats.org/officeDocument/2006/relationships/hyperlink" Target="http://old.kniznica-rv.sk/publikacie/images/rastislav.gif" TargetMode="External"/><Relationship Id="rId9" Type="http://schemas.openxmlformats.org/officeDocument/2006/relationships/hyperlink" Target="http://cs.wikipedia.org/wiki/Soubor:%C5%98%C3%ADp,_rotunda_svat%C3%A9ho_Ji%C5%99%C3%AD.jpg" TargetMode="External"/><Relationship Id="rId14" Type="http://schemas.openxmlformats.org/officeDocument/2006/relationships/hyperlink" Target="http://nd03.jxs.cz/715/425/7fe3e3d087_56037244_o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ovéPole 103"/>
          <p:cNvSpPr txBox="1"/>
          <p:nvPr/>
        </p:nvSpPr>
        <p:spPr>
          <a:xfrm>
            <a:off x="7762669" y="1667584"/>
            <a:ext cx="1143263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II.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894 – 906/7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5688364" y="1667584"/>
            <a:ext cx="1043876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Svatopluk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871 – 894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635896" y="1707654"/>
            <a:ext cx="1043876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Rastislav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846 – 870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1547664" y="1707654"/>
            <a:ext cx="1080744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830? - 846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79512" y="2499742"/>
            <a:ext cx="655949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0 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52699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72.1 Velkomoravská říše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526514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/>
          <p:cNvSpPr txBox="1"/>
          <p:nvPr/>
        </p:nvSpPr>
        <p:spPr>
          <a:xfrm>
            <a:off x="3653927" y="257163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52000" y="3096000"/>
            <a:ext cx="864096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-420000" flipH="1">
            <a:off x="493862" y="2844000"/>
            <a:ext cx="57321" cy="43540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25910" y="2844000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01974" y="2861653"/>
            <a:ext cx="57321" cy="43540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2861652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2861652"/>
            <a:ext cx="57321" cy="43540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2861652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2861652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2880000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403648" y="3363838"/>
            <a:ext cx="257369" cy="108012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říchod Keltů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95536" y="3363838"/>
            <a:ext cx="257369" cy="1131966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přích. Germánů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131840" y="3384000"/>
            <a:ext cx="257369" cy="1059958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přích. Slovanů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4788024" y="2283718"/>
            <a:ext cx="1080120" cy="257369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Mojmírovci</a:t>
            </a:r>
          </a:p>
        </p:txBody>
      </p:sp>
      <p:cxnSp>
        <p:nvCxnSpPr>
          <p:cNvPr id="85" name="Přímá spojnice se šipkou 84"/>
          <p:cNvCxnSpPr>
            <a:endCxn id="83" idx="0"/>
          </p:cNvCxnSpPr>
          <p:nvPr/>
        </p:nvCxnSpPr>
        <p:spPr>
          <a:xfrm>
            <a:off x="5148064" y="2571750"/>
            <a:ext cx="405060" cy="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rot="-420000" flipH="1">
            <a:off x="3950246" y="2880000"/>
            <a:ext cx="57321" cy="43540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3851920" y="3420008"/>
            <a:ext cx="257369" cy="95194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Sámova  říše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Přímá spojnice se šipkou 71"/>
          <p:cNvCxnSpPr/>
          <p:nvPr/>
        </p:nvCxnSpPr>
        <p:spPr>
          <a:xfrm>
            <a:off x="5580112" y="2571750"/>
            <a:ext cx="2520280" cy="0"/>
          </a:xfrm>
          <a:prstGeom prst="straightConnector1">
            <a:avLst/>
          </a:prstGeom>
          <a:ln w="38100">
            <a:solidFill>
              <a:srgbClr val="FF99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5927687" y="2283718"/>
            <a:ext cx="1951872" cy="257369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12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anovníci rodu Přemyslovců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773607" y="2580134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349671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25735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3077863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501799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229991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37435" y="257175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257175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6309" y="2571750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985307" y="257175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286165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286165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82494" y="286165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5496473" y="2861653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286165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286165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257175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1300</a:t>
            </a:r>
          </a:p>
        </p:txBody>
      </p:sp>
      <p:cxnSp>
        <p:nvCxnSpPr>
          <p:cNvPr id="52" name="Přímá spojnice 51"/>
          <p:cNvCxnSpPr/>
          <p:nvPr/>
        </p:nvCxnSpPr>
        <p:spPr>
          <a:xfrm rot="-420000" flipH="1">
            <a:off x="5064425" y="2861653"/>
            <a:ext cx="57321" cy="43540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5394751" y="3363838"/>
            <a:ext cx="257369" cy="108012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České knížectví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865434" y="3363838"/>
            <a:ext cx="426646" cy="116796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Velkomoravská </a:t>
            </a:r>
          </a:p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říše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Přímá spojnice 58"/>
          <p:cNvCxnSpPr/>
          <p:nvPr/>
        </p:nvCxnSpPr>
        <p:spPr>
          <a:xfrm rot="-420000" flipH="1">
            <a:off x="7406630" y="2861653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7338967" y="3363838"/>
            <a:ext cx="257369" cy="1152128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České království</a:t>
            </a:r>
            <a:endParaRPr lang="de-DE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Přímá spojnice 62"/>
          <p:cNvCxnSpPr/>
          <p:nvPr/>
        </p:nvCxnSpPr>
        <p:spPr>
          <a:xfrm rot="-420000" flipH="1">
            <a:off x="8054702" y="2861653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ázek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44012"/>
            <a:ext cx="733114" cy="91115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71" name="Šipka doleva 70"/>
          <p:cNvSpPr/>
          <p:nvPr/>
        </p:nvSpPr>
        <p:spPr>
          <a:xfrm rot="10800000">
            <a:off x="1691680" y="1131590"/>
            <a:ext cx="1080120" cy="720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7" name="Obrázek 7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131590"/>
            <a:ext cx="733114" cy="84511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8" name="Obrázek 7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39561"/>
            <a:ext cx="733114" cy="92005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82" name="Obrázek 8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46" y="1144421"/>
            <a:ext cx="733114" cy="923273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01" name="TextovéPole 100"/>
          <p:cNvSpPr txBox="1"/>
          <p:nvPr/>
        </p:nvSpPr>
        <p:spPr>
          <a:xfrm>
            <a:off x="261973" y="987574"/>
            <a:ext cx="318924" cy="116796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/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Mojmírovci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Šipka doleva 101"/>
          <p:cNvSpPr/>
          <p:nvPr/>
        </p:nvSpPr>
        <p:spPr>
          <a:xfrm rot="10800000">
            <a:off x="5868144" y="1131591"/>
            <a:ext cx="1080120" cy="720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Šipka doleva 102"/>
          <p:cNvSpPr/>
          <p:nvPr/>
        </p:nvSpPr>
        <p:spPr>
          <a:xfrm rot="10800000">
            <a:off x="3779912" y="1131590"/>
            <a:ext cx="1080120" cy="720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5" name="Přímá spojnice 104"/>
          <p:cNvCxnSpPr/>
          <p:nvPr/>
        </p:nvCxnSpPr>
        <p:spPr>
          <a:xfrm rot="-420000" flipH="1">
            <a:off x="5606430" y="2861653"/>
            <a:ext cx="57321" cy="43540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5" grpId="0" animBg="1"/>
      <p:bldP spid="73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45588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Velkomoravská říše, Mojmír I., Rastislav,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Konstantin a Metoděj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dobu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způsob života ve Velkomoravské říši.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8000" y="3744000"/>
            <a:ext cx="5436104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SÁMO A SÁMOVA ŘÍŠE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viz mapka Sámovy říše         + centrum říše        )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Sámo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kupec z Franské říše, schopný vojevůdce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sjednotil Slovany v boji proti kočovným Avarům, kteří napadli naše území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zemí ubránili → Sámo se stává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vládcem slovanských kmenů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drazili i útok franského krále Dagoberta (viz mapka        směry útoku Dagoberta)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Sámově smrti r. 658 nebo r. 659 se říše rozpadá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059582"/>
            <a:ext cx="5444119" cy="260840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PŘÍCHOD SLOVANŮ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5. stol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n. l.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přichází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naše území kmeny Slovanů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(období stěhování národů 4. – 6. stol. n. l.)→ přichází z dnešní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západní Ukrajiny a východního Polska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vytlačili Germány → někteří odešli nebo postupem času jejich potomci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splynuli se Slovany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pastevci a zemědělci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usazovali se blízko řek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ovořili pravděpodobně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praslovanštinou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měli tkát látky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ejich pracovní nástroje byly převážně dřevěné (železo bylo drahé)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rovozovali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směnný obchod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vyznávali pohanské náboženství (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pohané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uznávali více bohů)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Příchodem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lovanů na naše území začíná historické období nazývané středověk.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4128" y="1059582"/>
            <a:ext cx="3153602" cy="259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796136" y="3723878"/>
            <a:ext cx="3081293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05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STŘEDOVĚK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 z dlouhých dějinných období lidstva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očátek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středověku je datován rozpadem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západní části Římské říše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(cca r. 476)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středověku je datován kolem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roku 1492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byla objevena  Amerika</a:t>
            </a:r>
          </a:p>
        </p:txBody>
      </p:sp>
      <p:sp>
        <p:nvSpPr>
          <p:cNvPr id="4" name="Šipka doprava 3"/>
          <p:cNvSpPr>
            <a:spLocks noChangeAspect="1"/>
          </p:cNvSpPr>
          <p:nvPr/>
        </p:nvSpPr>
        <p:spPr>
          <a:xfrm>
            <a:off x="3635897" y="4659982"/>
            <a:ext cx="218039" cy="108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ál 7"/>
          <p:cNvSpPr/>
          <p:nvPr/>
        </p:nvSpPr>
        <p:spPr>
          <a:xfrm>
            <a:off x="3492000" y="3816000"/>
            <a:ext cx="216000" cy="108000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ál 12"/>
          <p:cNvSpPr/>
          <p:nvPr/>
        </p:nvSpPr>
        <p:spPr>
          <a:xfrm>
            <a:off x="4680000" y="3816000"/>
            <a:ext cx="216000" cy="108000"/>
          </a:xfrm>
          <a:prstGeom prst="ellipse">
            <a:avLst/>
          </a:prstGeom>
          <a:solidFill>
            <a:srgbClr val="FF99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71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131572"/>
            <a:ext cx="4212000" cy="376754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32981" y="1772836"/>
            <a:ext cx="4270721" cy="26853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VELKOMORAVSKÁ ŘÍŠE</a:t>
            </a:r>
          </a:p>
          <a:p>
            <a:pPr>
              <a:spcAft>
                <a:spcPts val="6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první státní útvar na našem území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9. stol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n. l.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převzala vůdčí úlohu na našem území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Morava a část dnešního Slovenska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rvní kníže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I.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porazil slovenského knížete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Pribinu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upevnil tak svou vládu nad říší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Rastislava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byla již Velká Morava mocným státem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pohanské náboženství (více bohů) začalo být vytlačováno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křesťanstvím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(uznáván pouze jeden Bůh)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křesťané se na znamení víry nechávají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pokřtít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(přijímají křest)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Rastislav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požádal císaře Byzantské říše, aby na VM poslal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učitele víry –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přišli dva bratři ze Soluně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Konstantin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(Cyril)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Metoděj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(měli kázat ve praslovanštině)</a:t>
            </a:r>
          </a:p>
        </p:txBody>
      </p:sp>
    </p:spTree>
    <p:extLst>
      <p:ext uri="{BB962C8B-B14F-4D97-AF65-F5344CB8AC3E}">
        <p14:creationId xmlns:p14="http://schemas.microsoft.com/office/powerpoint/2010/main" val="22424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627534"/>
            <a:ext cx="1944000" cy="2461105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00622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79512" y="987574"/>
            <a:ext cx="5127173" cy="330993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tIns="108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KONSTANTIN (Cyril) A METODĚJ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863 vyslal byzantský císař na VM dva kněze –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Konstantina a Metoděje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pocházeli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 Soluně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(území dnešního Řecka)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řivedli s sebou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pomocníky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ti učili prostý lid řemeslům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rozvoj řemesel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(rozvoj šperkařství, řezbářství, hrnčířství, oděvy, obuv a zpracování skla)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ázali praslovansky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(obyčejný lid kázání rozuměl)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Konstantin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sestavil slovanské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písmo – hlaholice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staroslověnštiny přeložil i část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Bible</a:t>
            </a:r>
          </a:p>
          <a:p>
            <a:pPr>
              <a:spcAft>
                <a:spcPts val="12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za pomoci Rastislava převedli většinu národa na křesťanskou víru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vlády 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Svatopluka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Metoděj umírá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jeho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žáci vyhnáni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bohoslužby opět v latině → proto se ujalo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latinské písmo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latinka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1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Zánik Velkomoravské říše</a:t>
            </a:r>
            <a:endParaRPr lang="cs-CZ" sz="1200" b="1" u="sng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 smrti Svatopluka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II. 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říše čelila nájezdům kočovných Maďarů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→ kolem r.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906 se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rozpadla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668344" y="3102228"/>
            <a:ext cx="1497526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Konstantin a Metoděj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6016" y="2859782"/>
            <a:ext cx="2790791" cy="216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699792" y="4589135"/>
            <a:ext cx="1940431" cy="43088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nejstarší slovanská abeceda</a:t>
            </a:r>
          </a:p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hlaholice</a:t>
            </a: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890538" y="2283718"/>
            <a:ext cx="3265638" cy="307777"/>
          </a:xfrm>
          <a:prstGeom prst="rect">
            <a:avLst/>
          </a:prstGeom>
          <a:solidFill>
            <a:srgbClr val="CCFFCC"/>
          </a:solidFill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 víš o životě Konstantina a Metoděje?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2715766"/>
            <a:ext cx="488736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 přineslo působení Konstantina a Metoděje Velké Moravě?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1831925"/>
            <a:ext cx="3873113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Jaký je rozdíl mezi křesťanstvím a pohanstvím?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555526"/>
            <a:ext cx="2304000" cy="2060883"/>
          </a:xfrm>
          <a:prstGeom prst="rect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483518"/>
            <a:ext cx="330411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72.5 </a:t>
            </a:r>
            <a:r>
              <a:rPr lang="cs-CZ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 si pamatujete?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291140" y="2355726"/>
            <a:ext cx="1385316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Velkomoravská říše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219822"/>
            <a:ext cx="2952328" cy="176400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419872" y="3075806"/>
            <a:ext cx="3759299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Proč na našem území převládlo písmo latinka?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66247" y="967829"/>
            <a:ext cx="469378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Kdy a kde se rozkládal první státní útvar na našem území?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915816" y="1419622"/>
            <a:ext cx="3241080" cy="307777"/>
          </a:xfrm>
          <a:prstGeom prst="rect">
            <a:avLst/>
          </a:prstGeom>
          <a:solidFill>
            <a:srgbClr val="CCFFCC"/>
          </a:solidFill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Která knížata vládla na Velké Moravě?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8328" y="2860022"/>
            <a:ext cx="1706160" cy="216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3181" y="3472022"/>
            <a:ext cx="1285083" cy="154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7466962" y="4731990"/>
            <a:ext cx="1497526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Konstantin a Metoděj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216975" y="4758412"/>
            <a:ext cx="731289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Rastislav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46611" y="3795886"/>
            <a:ext cx="2151551" cy="707886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je to?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6780" y="3472022"/>
            <a:ext cx="1245517" cy="154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4586310" y="4731990"/>
            <a:ext cx="777778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I.</a:t>
            </a:r>
          </a:p>
        </p:txBody>
      </p:sp>
    </p:spTree>
    <p:extLst>
      <p:ext uri="{BB962C8B-B14F-4D97-AF65-F5344CB8AC3E}">
        <p14:creationId xmlns:p14="http://schemas.microsoft.com/office/powerpoint/2010/main" val="36829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03798"/>
            <a:ext cx="2064000" cy="154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059582"/>
            <a:ext cx="1656184" cy="181275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7534"/>
            <a:ext cx="2484000" cy="195408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" name="TextovéPole 2"/>
          <p:cNvSpPr txBox="1"/>
          <p:nvPr/>
        </p:nvSpPr>
        <p:spPr>
          <a:xfrm>
            <a:off x="328044" y="1347614"/>
            <a:ext cx="1795684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ROMÁNSKÝ SLOH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4659982"/>
            <a:ext cx="5976251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typické znaky románského slohu patří půlkruhový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nelomený oblouk.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147974"/>
            <a:ext cx="1920000" cy="144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7" name="TextovéPole 16"/>
          <p:cNvSpPr txBox="1"/>
          <p:nvPr/>
        </p:nvSpPr>
        <p:spPr>
          <a:xfrm>
            <a:off x="6657445" y="4659982"/>
            <a:ext cx="2307043" cy="41549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ománská Rotunda sv. Jiří na Řípu</a:t>
            </a:r>
          </a:p>
          <a:p>
            <a:pPr algn="ctr"/>
            <a:r>
              <a:rPr lang="pl-PL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edna z nejstarších doch. staveb ČR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915816" y="2643758"/>
            <a:ext cx="1292340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nelomenný oblouk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549265" y="3867894"/>
            <a:ext cx="1806905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trojitý </a:t>
            </a:r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nelomený 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oblouk </a:t>
            </a:r>
          </a:p>
          <a:p>
            <a:pPr algn="ctr"/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družená okna</a:t>
            </a:r>
          </a:p>
          <a:p>
            <a:pPr algn="ctr"/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pl-PL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Zdíkově 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paláci </a:t>
            </a:r>
            <a:r>
              <a:rPr lang="pl-PL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Olomouci</a:t>
            </a:r>
            <a:endParaRPr lang="pl-PL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627534"/>
            <a:ext cx="1656000" cy="248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2" name="TextovéPole 21"/>
          <p:cNvSpPr txBox="1"/>
          <p:nvPr/>
        </p:nvSpPr>
        <p:spPr>
          <a:xfrm>
            <a:off x="6371907" y="2660308"/>
            <a:ext cx="1800493" cy="41549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rad Landštejn</a:t>
            </a:r>
          </a:p>
          <a:p>
            <a:pPr algn="ctr"/>
            <a:r>
              <a:rPr lang="pl-PL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edaleko Jindřichova Hradce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788024" y="3219822"/>
            <a:ext cx="1247457" cy="41549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Bazilika sv. Jiří </a:t>
            </a:r>
          </a:p>
          <a:p>
            <a:pPr algn="ctr"/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Pražském hradě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2" y="1923678"/>
            <a:ext cx="1939848" cy="248403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608133" cy="477054"/>
          </a:xfrm>
        </p:spPr>
        <p:txBody>
          <a:bodyPr wrap="none">
            <a:spAutoFit/>
          </a:bodyPr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72.7 CLIL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472022"/>
            <a:ext cx="2064000" cy="154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19622"/>
            <a:ext cx="1656184" cy="181275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7534"/>
            <a:ext cx="2484000" cy="195408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" name="TextovéPole 2"/>
          <p:cNvSpPr txBox="1"/>
          <p:nvPr/>
        </p:nvSpPr>
        <p:spPr>
          <a:xfrm>
            <a:off x="328044" y="987574"/>
            <a:ext cx="2997680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ROMANESQUE ARCHITECTURE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147974"/>
            <a:ext cx="2112000" cy="158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7" name="TextovéPole 16"/>
          <p:cNvSpPr txBox="1"/>
          <p:nvPr/>
        </p:nvSpPr>
        <p:spPr>
          <a:xfrm>
            <a:off x="6204013" y="4803998"/>
            <a:ext cx="2941831" cy="2616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Romanesque rotunda of </a:t>
            </a:r>
            <a:r>
              <a:rPr lang="en-US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st.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Jiří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Říp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hill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349223" y="2958212"/>
            <a:ext cx="862737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round arch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442880" y="4587974"/>
            <a:ext cx="1380507" cy="2616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succes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ion of arches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627534"/>
            <a:ext cx="1656000" cy="248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2" name="TextovéPole 21"/>
          <p:cNvSpPr txBox="1"/>
          <p:nvPr/>
        </p:nvSpPr>
        <p:spPr>
          <a:xfrm>
            <a:off x="6520986" y="2660308"/>
            <a:ext cx="1502334" cy="41549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Landštejn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Cast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algn="ctr"/>
            <a:r>
              <a:rPr lang="en-US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near </a:t>
            </a:r>
            <a:r>
              <a:rPr lang="en-US" sz="1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Jindřichův</a:t>
            </a:r>
            <a:r>
              <a:rPr lang="en-US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Hradec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453794" y="3219822"/>
            <a:ext cx="1915910" cy="2616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St. George's Basilica, Prague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2" y="1923678"/>
            <a:ext cx="1939848" cy="248403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179512" y="3982293"/>
            <a:ext cx="1989391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Rotunda is any building </a:t>
            </a:r>
          </a:p>
          <a:p>
            <a:pPr>
              <a:spcAft>
                <a:spcPts val="600"/>
              </a:spcAft>
            </a:pPr>
            <a:r>
              <a:rPr lang="en-US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 a circular ground plan</a:t>
            </a:r>
          </a:p>
        </p:txBody>
      </p:sp>
    </p:spTree>
    <p:extLst>
      <p:ext uri="{BB962C8B-B14F-4D97-AF65-F5344CB8AC3E}">
        <p14:creationId xmlns:p14="http://schemas.microsoft.com/office/powerpoint/2010/main" val="1289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45279"/>
              </p:ext>
            </p:extLst>
          </p:nvPr>
        </p:nvGraphicFramePr>
        <p:xfrm>
          <a:off x="179512" y="1419622"/>
          <a:ext cx="7185180" cy="323009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584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Který velkomoravský kníže pozval Konstantina a Metoděje?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Svatopluk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Rastislav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Sámo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Konstantin sestavil nové písmo: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hlaholice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azbuka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latinka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maminka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Zánik Velké Moravy způsobil vpád: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Slovanů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Avarů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Maďarů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Němců</a:t>
                      </a: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Na Velké Moravě se mluvilo: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staroslověnsky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německy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latinsky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praslovansky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8" y="1511375"/>
            <a:ext cx="77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www.ceskatelevize.cz/specialy/nejvetsicech/img/historie/mapa2b.gif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nd04.jxs.cz/786/879/e772d0a996_68370208_o2.jpg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old.kniznica-rv.sk/publikacie/images/rastislav.gif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1,5)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t0.gstatic.com/images?q=tbn:ANd9GcTTO6JicJbv7KZLLM8jVzQnwBdd4aIpm5q5og6cD3mkJr2swNm4jgv3cj53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http://www.moravacizmoravy.estranky.cz/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img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picture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/31/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  <a:hlinkClick r:id="rId6"/>
              </a:rPr>
              <a:t>mojmir-ii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..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lingvistika.mysteria.cz/rusko_soubory/hlaholice.gif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www.abatar.cz/images/pohadkove_obrazky/konstantin_filosof.jpg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http://cs.wikipedia.org/wiki/Soubor:%C5%98%C3%ADp,_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rotunda_svat%C3%A9ho_Ji%C5%99%C3%AD.jpg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upload.wikimedia.org/wikipedia/commons/1/18/Valvb%C3%A5ge.png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upload.wikimedia.org/wikipedia/commons/thumb/4/4d/Romansky_sloh.jpg/220px-Romansky_sloh.jpg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6,7)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upload.wikimedia.org/wikipedia/commons/thumb/e/ec/Bazilika_Svat%C3%A9ho_Ji%C5%99%C3%AD.jpg/400px-Bazilika_Svat%C3%A9ho_Ji%C5%99%C3%AD.jpg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6,7)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3"/>
              </a:rPr>
              <a:t>nd04.jxs.cz/299/687/f727dd530c_74890829_o2.jpg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6,7)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4"/>
              </a:rPr>
              <a:t>nd03.jxs.cz/715/425/7fe3e3d087_56037244_o2.jpg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6,7)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1261</Words>
  <Application>Microsoft Office PowerPoint</Application>
  <PresentationFormat>Předvádění na obrazovce (16:9)</PresentationFormat>
  <Paragraphs>225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72.1 Velkomoravská říše</vt:lpstr>
      <vt:lpstr>72.2 Co už víš?</vt:lpstr>
      <vt:lpstr>7.3 Jaké si řekneme nové termíny a názvy?</vt:lpstr>
      <vt:lpstr>72.4 Co si řekneme nového?</vt:lpstr>
      <vt:lpstr>Prezentace aplikace PowerPoint</vt:lpstr>
      <vt:lpstr>72.6 Něco navíc pro šikovné</vt:lpstr>
      <vt:lpstr>72.7 CLIL</vt:lpstr>
      <vt:lpstr>72.8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349</cp:revision>
  <dcterms:created xsi:type="dcterms:W3CDTF">2010-10-18T18:21:56Z</dcterms:created>
  <dcterms:modified xsi:type="dcterms:W3CDTF">2013-01-29T18:57:21Z</dcterms:modified>
</cp:coreProperties>
</file>