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71" r:id="rId3"/>
    <p:sldId id="259" r:id="rId4"/>
    <p:sldId id="267" r:id="rId5"/>
    <p:sldId id="272" r:id="rId6"/>
    <p:sldId id="261" r:id="rId7"/>
    <p:sldId id="262" r:id="rId8"/>
    <p:sldId id="268" r:id="rId9"/>
    <p:sldId id="265" r:id="rId10"/>
    <p:sldId id="266" r:id="rId1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9966"/>
    <a:srgbClr val="FFFF66"/>
    <a:srgbClr val="660066"/>
    <a:srgbClr val="FF0066"/>
    <a:srgbClr val="003366"/>
    <a:srgbClr val="CC3300"/>
    <a:srgbClr val="FF9900"/>
    <a:srgbClr val="CC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1020" y="-23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smtClean="0"/>
              <a:t>Elektronická učebnice - Základní škola Děčín VI, Na Stráni 879/2, příspěvková organizace</a:t>
            </a:r>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33583E-89BF-4ECB-AA3F-75DD3E829E63}" type="datetimeFigureOut">
              <a:rPr lang="cs-CZ" smtClean="0"/>
              <a:pPr/>
              <a:t>29.1.2013</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771979-99DB-4828-878C-66DC5CF305D5}" type="slidenum">
              <a:rPr lang="cs-CZ" smtClean="0"/>
              <a:pPr/>
              <a:t>‹#›</a:t>
            </a:fld>
            <a:endParaRPr lang="cs-CZ"/>
          </a:p>
        </p:txBody>
      </p:sp>
    </p:spTree>
    <p:extLst>
      <p:ext uri="{BB962C8B-B14F-4D97-AF65-F5344CB8AC3E}">
        <p14:creationId xmlns:p14="http://schemas.microsoft.com/office/powerpoint/2010/main" val="376763028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smtClean="0"/>
              <a:t>Elektronická učebnice - Základní škola Děčín VI, Na Stráni 879/2, příspěvková organizace</a:t>
            </a: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527786-DE88-4C02-A0B7-082242F2B663}" type="datetimeFigureOut">
              <a:rPr lang="cs-CZ" smtClean="0"/>
              <a:pPr/>
              <a:t>29.1.2013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757F8-8F25-4CF1-88DC-C9C420F53004}" type="slidenum">
              <a:rPr lang="cs-CZ" smtClean="0"/>
              <a:pPr/>
              <a:t>‹#›</a:t>
            </a:fld>
            <a:endParaRPr lang="cs-CZ"/>
          </a:p>
        </p:txBody>
      </p:sp>
    </p:spTree>
    <p:extLst>
      <p:ext uri="{BB962C8B-B14F-4D97-AF65-F5344CB8AC3E}">
        <p14:creationId xmlns:p14="http://schemas.microsoft.com/office/powerpoint/2010/main" val="73621211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r>
              <a:rPr lang="cs-CZ" dirty="0" smtClean="0"/>
              <a:t>Víte, kdo</a:t>
            </a:r>
            <a:r>
              <a:rPr lang="cs-CZ" baseline="0" dirty="0" smtClean="0"/>
              <a:t> způsobuje angínu, chřipku, nebo neštovice?</a:t>
            </a:r>
          </a:p>
          <a:p>
            <a:endParaRPr lang="cs-CZ" dirty="0"/>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1</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2</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3</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4</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r>
              <a:rPr lang="cs-CZ" dirty="0" smtClean="0"/>
              <a:t>Víte, kdo</a:t>
            </a:r>
            <a:r>
              <a:rPr lang="cs-CZ" baseline="0" dirty="0" smtClean="0"/>
              <a:t> způsobuje angínu, chřipku, nebo neštovice?</a:t>
            </a:r>
          </a:p>
          <a:p>
            <a:endParaRPr lang="cs-CZ" dirty="0"/>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5</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6</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7</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8</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F946E6A-BCBB-4397-B238-D9666C12CA33}" type="datetime1">
              <a:rPr lang="cs-CZ" smtClean="0"/>
              <a:pPr/>
              <a:t>29.1.2013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984DB5B-C4F9-421B-B915-96C77EBC177D}" type="datetime1">
              <a:rPr lang="cs-CZ" smtClean="0"/>
              <a:pPr/>
              <a:t>29.1.2013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1027F35-795A-4B52-AF4B-8AF9D6F591C2}" type="datetime1">
              <a:rPr lang="cs-CZ" smtClean="0"/>
              <a:pPr/>
              <a:t>29.1.2013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B4B4C2E-6E06-4E9C-9D85-8F31E0E288E6}" type="datetime1">
              <a:rPr lang="cs-CZ" smtClean="0"/>
              <a:pPr/>
              <a:t>29.1.2013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F4ABC8E-B95F-4149-9A9A-D11A584EB29D}" type="datetime1">
              <a:rPr lang="cs-CZ" smtClean="0"/>
              <a:pPr/>
              <a:t>29.1.2013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9A0DED4-D2BA-48CB-B2B6-1875E7FDB29C}" type="datetime1">
              <a:rPr lang="cs-CZ" smtClean="0"/>
              <a:pPr/>
              <a:t>29.1.2013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829A91E-1CCF-40B7-8986-DCBC22B998A1}" type="datetime1">
              <a:rPr lang="cs-CZ" smtClean="0"/>
              <a:pPr/>
              <a:t>29.1.2013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59ECEE0F-07E8-4FA4-BC5E-B1097BC39F9A}" type="datetime1">
              <a:rPr lang="cs-CZ" smtClean="0"/>
              <a:pPr/>
              <a:t>29.1.2013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0561AB1-11DE-4681-8765-EB93C13598AF}" type="datetime1">
              <a:rPr lang="cs-CZ" smtClean="0"/>
              <a:pPr/>
              <a:t>29.1.2013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F688AF0-EED2-4674-8E08-6CB36054DDEB}" type="datetime1">
              <a:rPr lang="cs-CZ" smtClean="0"/>
              <a:pPr/>
              <a:t>29.1.2013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ECB1AB8-A318-494C-B197-385F53BD80D4}" type="datetime1">
              <a:rPr lang="cs-CZ" smtClean="0"/>
              <a:pPr/>
              <a:t>29.1.2013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3ACAF81-B0B1-45DF-898B-A867B8150E23}" type="datetime1">
              <a:rPr lang="cs-CZ" smtClean="0"/>
              <a:pPr/>
              <a:t>29.1.2013</a:t>
            </a:fld>
            <a:endParaRPr lang="cs-CZ"/>
          </a:p>
        </p:txBody>
      </p:sp>
      <p:sp>
        <p:nvSpPr>
          <p:cNvPr id="5" name="Zástupný symbol pro zápatí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5059B0-F0F3-4110-8E3E-B7F9093C10A3}"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cs.wikipedia.org/wiki/Soubor:%C5%98%C3%ADp,_rotunda_svat%C3%A9ho_Ji%C5%99%C3%AD.jpg" TargetMode="External"/><Relationship Id="rId3" Type="http://schemas.openxmlformats.org/officeDocument/2006/relationships/hyperlink" Target="http://www.moraviamagna.cz/mapky/images/map_samov.gif" TargetMode="External"/><Relationship Id="rId7" Type="http://schemas.openxmlformats.org/officeDocument/2006/relationships/hyperlink" Target="http://malotridka.ic.cz/gallery/historie14.jpg" TargetMode="External"/><Relationship Id="rId12" Type="http://schemas.openxmlformats.org/officeDocument/2006/relationships/hyperlink" Target="http://malotridka.ic.cz/gallery/historie05.jpg" TargetMode="External"/><Relationship Id="rId2" Type="http://schemas.openxmlformats.org/officeDocument/2006/relationships/hyperlink" Target="http://www.mojebrno.wz.cz/inka--morava-samova-rise-samo.jpg" TargetMode="External"/><Relationship Id="rId1" Type="http://schemas.openxmlformats.org/officeDocument/2006/relationships/slideLayout" Target="../slideLayouts/slideLayout7.xml"/><Relationship Id="rId6" Type="http://schemas.openxmlformats.org/officeDocument/2006/relationships/hyperlink" Target="http://turistickyatlas.cz/galery/Hora_%C5%98ip.jpg" TargetMode="External"/><Relationship Id="rId11" Type="http://schemas.openxmlformats.org/officeDocument/2006/relationships/hyperlink" Target="http://malotridka.ic.cz/gallery/historie18.jpg" TargetMode="External"/><Relationship Id="rId5" Type="http://schemas.openxmlformats.org/officeDocument/2006/relationships/hyperlink" Target="http://server.gzastavka.cz/~mzobliva/praotec.jpg" TargetMode="External"/><Relationship Id="rId10" Type="http://schemas.openxmlformats.org/officeDocument/2006/relationships/hyperlink" Target="http://malotridka.ic.cz/gallery/historie10.jpg" TargetMode="External"/><Relationship Id="rId4" Type="http://schemas.openxmlformats.org/officeDocument/2006/relationships/hyperlink" Target="http://img9.ct24.cz/cache/616x347/article/38/3775/377486.jpg?1342636492" TargetMode="External"/><Relationship Id="rId9" Type="http://schemas.openxmlformats.org/officeDocument/2006/relationships/hyperlink" Target="http://www.dobre-knihy.cz/images_obsah/sp1264427030alois-jirasek.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ovéPole 16"/>
          <p:cNvSpPr txBox="1"/>
          <p:nvPr/>
        </p:nvSpPr>
        <p:spPr>
          <a:xfrm>
            <a:off x="3556011" y="2562458"/>
            <a:ext cx="655949" cy="369332"/>
          </a:xfrm>
          <a:prstGeom prst="rect">
            <a:avLst/>
          </a:prstGeom>
          <a:solidFill>
            <a:srgbClr val="CCFFCC"/>
          </a:solidFill>
        </p:spPr>
        <p:txBody>
          <a:bodyPr wrap="none" rtlCol="0">
            <a:spAutoFit/>
          </a:bodyPr>
          <a:lstStyle/>
          <a:p>
            <a:r>
              <a:rPr lang="cs-CZ" b="1" dirty="0" smtClean="0">
                <a:solidFill>
                  <a:srgbClr val="C00000"/>
                </a:solidFill>
              </a:rPr>
              <a:t>0 n.l.</a:t>
            </a:r>
            <a:endParaRPr lang="de-DE" b="1" dirty="0" smtClean="0">
              <a:solidFill>
                <a:srgbClr val="C00000"/>
              </a:solidFill>
            </a:endParaRPr>
          </a:p>
        </p:txBody>
      </p:sp>
      <p:sp>
        <p:nvSpPr>
          <p:cNvPr id="2" name="Nadpis 1"/>
          <p:cNvSpPr>
            <a:spLocks noGrp="1"/>
          </p:cNvSpPr>
          <p:nvPr>
            <p:ph type="ctrTitle"/>
          </p:nvPr>
        </p:nvSpPr>
        <p:spPr>
          <a:xfrm>
            <a:off x="0" y="504000"/>
            <a:ext cx="6539611" cy="477054"/>
          </a:xfrm>
        </p:spPr>
        <p:txBody>
          <a:bodyPr wrap="none">
            <a:spAutoFit/>
          </a:bodyPr>
          <a:lstStyle/>
          <a:p>
            <a:pPr algn="l"/>
            <a:r>
              <a:rPr lang="cs-CZ" sz="2500" b="1" dirty="0" smtClean="0">
                <a:latin typeface="Times New Roman" pitchFamily="18" charset="0"/>
                <a:cs typeface="Times New Roman" pitchFamily="18" charset="0"/>
              </a:rPr>
              <a:t>71.1 Slované a období po rozpadu Sámovy říše</a:t>
            </a:r>
            <a:endParaRPr lang="cs-CZ" sz="2500" b="1" dirty="0">
              <a:latin typeface="Times New Roman" pitchFamily="18" charset="0"/>
              <a:cs typeface="Times New Roman" pitchFamily="18" charset="0"/>
            </a:endParaRPr>
          </a:p>
        </p:txBody>
      </p:sp>
      <p:sp>
        <p:nvSpPr>
          <p:cNvPr id="24" name="TextovéPole 2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000" dirty="0">
                <a:solidFill>
                  <a:schemeClr val="accent3">
                    <a:lumMod val="50000"/>
                  </a:schemeClr>
                </a:solidFill>
                <a:latin typeface="Times New Roman" pitchFamily="18" charset="0"/>
                <a:cs typeface="Times New Roman" pitchFamily="18" charset="0"/>
              </a:rPr>
              <a:t> </a:t>
            </a:r>
            <a:r>
              <a:rPr lang="cs-CZ" sz="1000" dirty="0" smtClean="0">
                <a:solidFill>
                  <a:schemeClr val="accent3">
                    <a:lumMod val="50000"/>
                  </a:schemeClr>
                </a:solidFill>
                <a:latin typeface="Times New Roman" pitchFamily="18" charset="0"/>
                <a:cs typeface="Times New Roman" pitchFamily="18" charset="0"/>
              </a:rPr>
              <a:t>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sp>
        <p:nvSpPr>
          <p:cNvPr id="5" name="TextovéPole 4"/>
          <p:cNvSpPr txBox="1"/>
          <p:nvPr/>
        </p:nvSpPr>
        <p:spPr>
          <a:xfrm>
            <a:off x="0" y="4527947"/>
            <a:ext cx="9144000" cy="615553"/>
          </a:xfrm>
          <a:prstGeom prst="rect">
            <a:avLst/>
          </a:prstGeom>
          <a:solidFill>
            <a:schemeClr val="accent6">
              <a:lumMod val="40000"/>
              <a:lumOff val="60000"/>
            </a:schemeClr>
          </a:solidFill>
        </p:spPr>
        <p:txBody>
          <a:bodyPr wrap="square" rtlCol="0">
            <a:spAutoFit/>
          </a:bodyPr>
          <a:lstStyle/>
          <a:p>
            <a:endParaRPr lang="cs-CZ" sz="1200" dirty="0" smtClean="0">
              <a:solidFill>
                <a:schemeClr val="accent3">
                  <a:lumMod val="50000"/>
                </a:schemeClr>
              </a:solidFill>
              <a:latin typeface="Times New Roman" pitchFamily="18" charset="0"/>
              <a:cs typeface="Times New Roman" pitchFamily="18" charset="0"/>
            </a:endParaRPr>
          </a:p>
          <a:p>
            <a:r>
              <a:rPr lang="cs-CZ" sz="1200" dirty="0" smtClean="0">
                <a:solidFill>
                  <a:schemeClr val="accent3">
                    <a:lumMod val="50000"/>
                  </a:schemeClr>
                </a:solidFill>
                <a:latin typeface="Times New Roman" pitchFamily="18" charset="0"/>
                <a:cs typeface="Times New Roman" pitchFamily="18" charset="0"/>
              </a:rPr>
              <a:t>Autor:</a:t>
            </a:r>
            <a:r>
              <a:rPr lang="cs-CZ" sz="1200" b="1" dirty="0" smtClean="0">
                <a:solidFill>
                  <a:schemeClr val="accent3">
                    <a:lumMod val="50000"/>
                  </a:schemeClr>
                </a:solidFill>
                <a:latin typeface="Times New Roman" pitchFamily="18" charset="0"/>
                <a:cs typeface="Times New Roman" pitchFamily="18" charset="0"/>
              </a:rPr>
              <a:t> Mgr. Alena Horová</a:t>
            </a:r>
          </a:p>
          <a:p>
            <a:endParaRPr lang="cs-CZ" sz="1000" dirty="0">
              <a:latin typeface="Times New Roman" pitchFamily="18" charset="0"/>
              <a:cs typeface="Times New Roman" pitchFamily="18" charset="0"/>
            </a:endParaRPr>
          </a:p>
        </p:txBody>
      </p:sp>
      <p:pic>
        <p:nvPicPr>
          <p:cNvPr id="6" name="obrázek 5" descr="Image"/>
          <p:cNvPicPr/>
          <p:nvPr/>
        </p:nvPicPr>
        <p:blipFill>
          <a:blip r:embed="rId3">
            <a:extLst>
              <a:ext uri="{28A0092B-C50C-407E-A947-70E740481C1C}">
                <a14:useLocalDpi xmlns:a14="http://schemas.microsoft.com/office/drawing/2010/main" val="0"/>
              </a:ext>
            </a:extLst>
          </a:blip>
          <a:srcRect/>
          <a:stretch>
            <a:fillRect/>
          </a:stretch>
        </p:blipFill>
        <p:spPr bwMode="auto">
          <a:xfrm>
            <a:off x="6114281" y="4526514"/>
            <a:ext cx="3029719" cy="612000"/>
          </a:xfrm>
          <a:prstGeom prst="rect">
            <a:avLst/>
          </a:prstGeom>
          <a:noFill/>
          <a:ln>
            <a:noFill/>
          </a:ln>
        </p:spPr>
      </p:pic>
      <p:sp>
        <p:nvSpPr>
          <p:cNvPr id="10" name="TextovéPole 9"/>
          <p:cNvSpPr txBox="1"/>
          <p:nvPr/>
        </p:nvSpPr>
        <p:spPr>
          <a:xfrm>
            <a:off x="323528" y="2571635"/>
            <a:ext cx="342009" cy="288147"/>
          </a:xfrm>
          <a:prstGeom prst="rect">
            <a:avLst/>
          </a:prstGeom>
          <a:solidFill>
            <a:srgbClr val="CCFFCC">
              <a:alpha val="0"/>
            </a:srgbClr>
          </a:solidFill>
        </p:spPr>
        <p:txBody>
          <a:bodyPr wrap="none" lIns="36000" tIns="36000" rIns="36000" bIns="36000" rtlCol="0">
            <a:spAutoFit/>
          </a:bodyPr>
          <a:lstStyle/>
          <a:p>
            <a:pPr algn="ctr"/>
            <a:r>
              <a:rPr lang="pl-PL" sz="1400" b="1" dirty="0" smtClean="0">
                <a:latin typeface="Times New Roman" pitchFamily="18" charset="0"/>
                <a:cs typeface="Times New Roman" pitchFamily="18" charset="0"/>
              </a:rPr>
              <a:t>600</a:t>
            </a:r>
          </a:p>
        </p:txBody>
      </p:sp>
      <p:cxnSp>
        <p:nvCxnSpPr>
          <p:cNvPr id="4" name="Přímá spojnice se šipkou 3"/>
          <p:cNvCxnSpPr/>
          <p:nvPr/>
        </p:nvCxnSpPr>
        <p:spPr>
          <a:xfrm>
            <a:off x="252000" y="3096000"/>
            <a:ext cx="864096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rot="-420000" flipH="1">
            <a:off x="493862" y="2844000"/>
            <a:ext cx="57321" cy="435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rot="-420000" flipH="1">
            <a:off x="925910" y="2844000"/>
            <a:ext cx="57321" cy="435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rot="-420000" flipH="1">
            <a:off x="1501974" y="2861653"/>
            <a:ext cx="57321" cy="435401"/>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rot="-420000" flipH="1">
            <a:off x="2078038" y="2861652"/>
            <a:ext cx="57321" cy="435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rot="-420000" flipH="1">
            <a:off x="3230166" y="2861652"/>
            <a:ext cx="57321" cy="435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rot="-420000" flipH="1">
            <a:off x="2654102" y="2861652"/>
            <a:ext cx="57321" cy="435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rot="-420000" flipH="1">
            <a:off x="3806230" y="2861652"/>
            <a:ext cx="57321" cy="435401"/>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Přímá spojnice 29"/>
          <p:cNvCxnSpPr/>
          <p:nvPr/>
        </p:nvCxnSpPr>
        <p:spPr>
          <a:xfrm rot="-420000" flipH="1">
            <a:off x="4382294" y="2880000"/>
            <a:ext cx="57321" cy="435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ovéPole 40"/>
          <p:cNvSpPr txBox="1"/>
          <p:nvPr/>
        </p:nvSpPr>
        <p:spPr>
          <a:xfrm>
            <a:off x="1403648" y="3363838"/>
            <a:ext cx="257369" cy="1080120"/>
          </a:xfrm>
          <a:prstGeom prst="rect">
            <a:avLst/>
          </a:prstGeom>
          <a:solidFill>
            <a:schemeClr val="bg1"/>
          </a:solidFill>
          <a:ln w="25400">
            <a:solidFill>
              <a:srgbClr val="00B050"/>
            </a:solidFill>
          </a:ln>
        </p:spPr>
        <p:txBody>
          <a:bodyPr vert="vert" wrap="square" lIns="36000" tIns="36000" rIns="36000" bIns="36000" rtlCol="0">
            <a:spAutoFit/>
          </a:bodyPr>
          <a:lstStyle/>
          <a:p>
            <a:r>
              <a:rPr lang="cs-CZ" sz="1200" b="1" dirty="0" smtClean="0"/>
              <a:t> </a:t>
            </a:r>
            <a:r>
              <a:rPr lang="cs-CZ" sz="1100" b="1" dirty="0">
                <a:latin typeface="Times New Roman" pitchFamily="18" charset="0"/>
                <a:cs typeface="Times New Roman" pitchFamily="18" charset="0"/>
              </a:rPr>
              <a:t>p</a:t>
            </a:r>
            <a:r>
              <a:rPr lang="cs-CZ" sz="1100" b="1" dirty="0" smtClean="0">
                <a:latin typeface="Times New Roman" pitchFamily="18" charset="0"/>
                <a:cs typeface="Times New Roman" pitchFamily="18" charset="0"/>
              </a:rPr>
              <a:t>říchod Keltů</a:t>
            </a:r>
            <a:endParaRPr lang="de-DE" sz="1100" b="1" dirty="0" smtClean="0">
              <a:latin typeface="Times New Roman" pitchFamily="18" charset="0"/>
              <a:cs typeface="Times New Roman" pitchFamily="18" charset="0"/>
            </a:endParaRPr>
          </a:p>
        </p:txBody>
      </p:sp>
      <p:sp>
        <p:nvSpPr>
          <p:cNvPr id="53" name="TextovéPole 52"/>
          <p:cNvSpPr txBox="1"/>
          <p:nvPr/>
        </p:nvSpPr>
        <p:spPr>
          <a:xfrm>
            <a:off x="3707904" y="3363838"/>
            <a:ext cx="257369" cy="1131966"/>
          </a:xfrm>
          <a:prstGeom prst="rect">
            <a:avLst/>
          </a:prstGeom>
          <a:solidFill>
            <a:schemeClr val="bg1"/>
          </a:solidFill>
          <a:ln w="25400">
            <a:solidFill>
              <a:srgbClr val="00B050"/>
            </a:solidFill>
          </a:ln>
        </p:spPr>
        <p:txBody>
          <a:bodyPr vert="vert" wrap="square" lIns="36000" tIns="36000" rIns="36000" bIns="36000" rtlCol="0">
            <a:spAutoFit/>
          </a:bodyPr>
          <a:lstStyle/>
          <a:p>
            <a:r>
              <a:rPr lang="cs-CZ" sz="1200" b="1" dirty="0" smtClean="0"/>
              <a:t> </a:t>
            </a:r>
            <a:r>
              <a:rPr lang="cs-CZ" sz="1100" b="1" dirty="0" smtClean="0">
                <a:latin typeface="Times New Roman" pitchFamily="18" charset="0"/>
                <a:cs typeface="Times New Roman" pitchFamily="18" charset="0"/>
              </a:rPr>
              <a:t>přích. Germánů</a:t>
            </a:r>
            <a:endParaRPr lang="de-DE" sz="1100" b="1" dirty="0" smtClean="0">
              <a:latin typeface="Times New Roman" pitchFamily="18" charset="0"/>
              <a:cs typeface="Times New Roman" pitchFamily="18" charset="0"/>
            </a:endParaRPr>
          </a:p>
        </p:txBody>
      </p:sp>
      <p:sp>
        <p:nvSpPr>
          <p:cNvPr id="54" name="TextovéPole 53"/>
          <p:cNvSpPr txBox="1"/>
          <p:nvPr/>
        </p:nvSpPr>
        <p:spPr>
          <a:xfrm>
            <a:off x="6690895" y="3384000"/>
            <a:ext cx="257369" cy="1059958"/>
          </a:xfrm>
          <a:prstGeom prst="rect">
            <a:avLst/>
          </a:prstGeom>
          <a:solidFill>
            <a:schemeClr val="bg1"/>
          </a:solidFill>
          <a:ln w="25400">
            <a:solidFill>
              <a:srgbClr val="00B050"/>
            </a:solidFill>
          </a:ln>
        </p:spPr>
        <p:txBody>
          <a:bodyPr vert="vert" wrap="square" lIns="36000" tIns="36000" rIns="36000" bIns="36000" rtlCol="0">
            <a:spAutoFit/>
          </a:bodyPr>
          <a:lstStyle/>
          <a:p>
            <a:r>
              <a:rPr lang="cs-CZ" sz="1200" b="1" dirty="0" smtClean="0"/>
              <a:t> </a:t>
            </a:r>
            <a:r>
              <a:rPr lang="cs-CZ" sz="1100" b="1" dirty="0" smtClean="0">
                <a:latin typeface="Times New Roman" pitchFamily="18" charset="0"/>
                <a:cs typeface="Times New Roman" pitchFamily="18" charset="0"/>
              </a:rPr>
              <a:t>přích. Slovanů</a:t>
            </a:r>
            <a:endParaRPr lang="de-DE" sz="1100" b="1" dirty="0" smtClean="0">
              <a:latin typeface="Times New Roman" pitchFamily="18" charset="0"/>
              <a:cs typeface="Times New Roman" pitchFamily="18" charset="0"/>
            </a:endParaRPr>
          </a:p>
        </p:txBody>
      </p:sp>
      <p:sp>
        <p:nvSpPr>
          <p:cNvPr id="65" name="TextovéPole 64"/>
          <p:cNvSpPr txBox="1"/>
          <p:nvPr/>
        </p:nvSpPr>
        <p:spPr>
          <a:xfrm>
            <a:off x="2051721" y="915566"/>
            <a:ext cx="1080120" cy="504056"/>
          </a:xfrm>
          <a:prstGeom prst="rect">
            <a:avLst/>
          </a:prstGeom>
          <a:solidFill>
            <a:srgbClr val="CCFFCC">
              <a:alpha val="0"/>
            </a:srgbClr>
          </a:solidFill>
        </p:spPr>
        <p:txBody>
          <a:bodyPr wrap="square" lIns="36000" tIns="36000" rIns="36000" bIns="36000" rtlCol="0">
            <a:spAutoFit/>
          </a:bodyPr>
          <a:lstStyle/>
          <a:p>
            <a:pPr algn="ctr"/>
            <a:r>
              <a:rPr lang="pl-PL" sz="1400" b="1" dirty="0">
                <a:solidFill>
                  <a:srgbClr val="003366"/>
                </a:solidFill>
                <a:latin typeface="Times New Roman" pitchFamily="18" charset="0"/>
                <a:cs typeface="Times New Roman" pitchFamily="18" charset="0"/>
              </a:rPr>
              <a:t>D</a:t>
            </a:r>
            <a:r>
              <a:rPr lang="pl-PL" sz="1400" b="1" dirty="0" smtClean="0">
                <a:solidFill>
                  <a:srgbClr val="003366"/>
                </a:solidFill>
                <a:latin typeface="Times New Roman" pitchFamily="18" charset="0"/>
                <a:cs typeface="Times New Roman" pitchFamily="18" charset="0"/>
              </a:rPr>
              <a:t>oba železná</a:t>
            </a:r>
          </a:p>
          <a:p>
            <a:pPr algn="ctr"/>
            <a:r>
              <a:rPr lang="pl-PL" sz="1400" b="1" dirty="0" smtClean="0">
                <a:solidFill>
                  <a:srgbClr val="003366"/>
                </a:solidFill>
                <a:latin typeface="Times New Roman" pitchFamily="18" charset="0"/>
                <a:cs typeface="Times New Roman" pitchFamily="18" charset="0"/>
              </a:rPr>
              <a:t>Keltové</a:t>
            </a:r>
          </a:p>
        </p:txBody>
      </p:sp>
      <p:cxnSp>
        <p:nvCxnSpPr>
          <p:cNvPr id="85" name="Přímá spojnice se šipkou 84"/>
          <p:cNvCxnSpPr/>
          <p:nvPr/>
        </p:nvCxnSpPr>
        <p:spPr>
          <a:xfrm>
            <a:off x="1619672" y="1419622"/>
            <a:ext cx="2088232" cy="0"/>
          </a:xfrm>
          <a:prstGeom prst="straightConnector1">
            <a:avLst/>
          </a:prstGeom>
          <a:ln w="38100">
            <a:solidFill>
              <a:srgbClr val="003366"/>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91"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123728" y="1484787"/>
            <a:ext cx="936000" cy="1086963"/>
          </a:xfrm>
          <a:prstGeom prst="rect">
            <a:avLst/>
          </a:prstGeom>
          <a:noFill/>
          <a:ln w="31750">
            <a:solidFill>
              <a:srgbClr val="00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172400" y="1491630"/>
            <a:ext cx="720000" cy="1136413"/>
          </a:xfrm>
          <a:prstGeom prst="rect">
            <a:avLst/>
          </a:prstGeom>
          <a:noFill/>
          <a:ln w="31750">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0" name="Přímá spojnice 59"/>
          <p:cNvCxnSpPr/>
          <p:nvPr/>
        </p:nvCxnSpPr>
        <p:spPr>
          <a:xfrm rot="-420000" flipH="1">
            <a:off x="7478638" y="2880000"/>
            <a:ext cx="57321" cy="435401"/>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62" name="TextovéPole 61"/>
          <p:cNvSpPr txBox="1"/>
          <p:nvPr/>
        </p:nvSpPr>
        <p:spPr>
          <a:xfrm>
            <a:off x="7380312" y="3348000"/>
            <a:ext cx="257369" cy="1095958"/>
          </a:xfrm>
          <a:prstGeom prst="rect">
            <a:avLst/>
          </a:prstGeom>
          <a:solidFill>
            <a:schemeClr val="bg1"/>
          </a:solidFill>
          <a:ln w="25400">
            <a:solidFill>
              <a:srgbClr val="00B050"/>
            </a:solidFill>
          </a:ln>
        </p:spPr>
        <p:txBody>
          <a:bodyPr vert="vert" wrap="square" lIns="36000" tIns="36000" rIns="36000" bIns="36000" rtlCol="0">
            <a:spAutoFit/>
          </a:bodyPr>
          <a:lstStyle/>
          <a:p>
            <a:r>
              <a:rPr lang="cs-CZ" sz="1200" b="1" dirty="0" smtClean="0"/>
              <a:t> </a:t>
            </a:r>
            <a:r>
              <a:rPr lang="cs-CZ" sz="1100" b="1" dirty="0" smtClean="0">
                <a:latin typeface="Times New Roman" pitchFamily="18" charset="0"/>
                <a:cs typeface="Times New Roman" pitchFamily="18" charset="0"/>
              </a:rPr>
              <a:t>Sámova  říše</a:t>
            </a:r>
            <a:endParaRPr lang="de-DE" sz="1100" b="1" dirty="0" smtClean="0">
              <a:latin typeface="Times New Roman" pitchFamily="18" charset="0"/>
              <a:cs typeface="Times New Roman" pitchFamily="18" charset="0"/>
            </a:endParaRPr>
          </a:p>
        </p:txBody>
      </p:sp>
      <p:cxnSp>
        <p:nvCxnSpPr>
          <p:cNvPr id="32" name="Přímá spojnice se šipkou 31"/>
          <p:cNvCxnSpPr/>
          <p:nvPr/>
        </p:nvCxnSpPr>
        <p:spPr>
          <a:xfrm flipH="1">
            <a:off x="6876256" y="1419622"/>
            <a:ext cx="2016224" cy="0"/>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72" name="Přímá spojnice se šipkou 71"/>
          <p:cNvCxnSpPr/>
          <p:nvPr/>
        </p:nvCxnSpPr>
        <p:spPr>
          <a:xfrm flipV="1">
            <a:off x="3995936" y="1411238"/>
            <a:ext cx="2808312" cy="8384"/>
          </a:xfrm>
          <a:prstGeom prst="straightConnector1">
            <a:avLst/>
          </a:prstGeom>
          <a:ln w="38100">
            <a:solidFill>
              <a:srgbClr val="66006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3" name="TextovéPole 72"/>
          <p:cNvSpPr txBox="1"/>
          <p:nvPr/>
        </p:nvSpPr>
        <p:spPr>
          <a:xfrm>
            <a:off x="4788024" y="916032"/>
            <a:ext cx="1064961" cy="503590"/>
          </a:xfrm>
          <a:prstGeom prst="rect">
            <a:avLst/>
          </a:prstGeom>
          <a:solidFill>
            <a:srgbClr val="CCFFCC">
              <a:alpha val="0"/>
            </a:srgbClr>
          </a:solidFill>
        </p:spPr>
        <p:txBody>
          <a:bodyPr wrap="none" lIns="36000" tIns="36000" rIns="36000" bIns="36000" rtlCol="0">
            <a:spAutoFit/>
          </a:bodyPr>
          <a:lstStyle/>
          <a:p>
            <a:pPr algn="ctr"/>
            <a:r>
              <a:rPr lang="pl-PL" sz="1400" b="1" dirty="0">
                <a:solidFill>
                  <a:srgbClr val="660066"/>
                </a:solidFill>
                <a:latin typeface="Times New Roman" pitchFamily="18" charset="0"/>
                <a:cs typeface="Times New Roman" pitchFamily="18" charset="0"/>
              </a:rPr>
              <a:t>D</a:t>
            </a:r>
            <a:r>
              <a:rPr lang="pl-PL" sz="1400" b="1" dirty="0" smtClean="0">
                <a:solidFill>
                  <a:srgbClr val="660066"/>
                </a:solidFill>
                <a:latin typeface="Times New Roman" pitchFamily="18" charset="0"/>
                <a:cs typeface="Times New Roman" pitchFamily="18" charset="0"/>
              </a:rPr>
              <a:t>oba římská</a:t>
            </a:r>
          </a:p>
          <a:p>
            <a:pPr algn="ctr"/>
            <a:r>
              <a:rPr lang="pl-PL" sz="1400" b="1" dirty="0" smtClean="0">
                <a:solidFill>
                  <a:srgbClr val="660066"/>
                </a:solidFill>
                <a:latin typeface="Times New Roman" pitchFamily="18" charset="0"/>
                <a:cs typeface="Times New Roman" pitchFamily="18" charset="0"/>
              </a:rPr>
              <a:t>Germáni</a:t>
            </a:r>
          </a:p>
        </p:txBody>
      </p:sp>
      <p:sp>
        <p:nvSpPr>
          <p:cNvPr id="75" name="TextovéPole 74"/>
          <p:cNvSpPr txBox="1"/>
          <p:nvPr/>
        </p:nvSpPr>
        <p:spPr>
          <a:xfrm>
            <a:off x="7254279" y="916032"/>
            <a:ext cx="1278161" cy="503590"/>
          </a:xfrm>
          <a:prstGeom prst="rect">
            <a:avLst/>
          </a:prstGeom>
          <a:solidFill>
            <a:srgbClr val="CCFFCC">
              <a:alpha val="0"/>
            </a:srgbClr>
          </a:solidFill>
        </p:spPr>
        <p:txBody>
          <a:bodyPr wrap="none" lIns="36000" tIns="36000" rIns="36000" bIns="36000" rtlCol="0">
            <a:spAutoFit/>
          </a:bodyPr>
          <a:lstStyle/>
          <a:p>
            <a:pPr algn="ctr"/>
            <a:r>
              <a:rPr lang="pl-PL" sz="1400" b="1" dirty="0" smtClean="0">
                <a:solidFill>
                  <a:srgbClr val="FF0066"/>
                </a:solidFill>
                <a:latin typeface="Times New Roman" pitchFamily="18" charset="0"/>
                <a:cs typeface="Times New Roman" pitchFamily="18" charset="0"/>
              </a:rPr>
              <a:t>Středověk</a:t>
            </a:r>
          </a:p>
          <a:p>
            <a:pPr algn="ctr"/>
            <a:r>
              <a:rPr lang="pl-PL" sz="1400" b="1" dirty="0" smtClean="0">
                <a:solidFill>
                  <a:srgbClr val="FF0066"/>
                </a:solidFill>
                <a:latin typeface="Times New Roman" pitchFamily="18" charset="0"/>
                <a:cs typeface="Times New Roman" pitchFamily="18" charset="0"/>
              </a:rPr>
              <a:t>Slované a Sámo</a:t>
            </a:r>
          </a:p>
        </p:txBody>
      </p:sp>
      <p:pic>
        <p:nvPicPr>
          <p:cNvPr id="76"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60032" y="1500475"/>
            <a:ext cx="864000" cy="1071275"/>
          </a:xfrm>
          <a:prstGeom prst="rect">
            <a:avLst/>
          </a:prstGeom>
          <a:noFill/>
          <a:ln w="31750">
            <a:solidFill>
              <a:srgbClr val="66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660232" y="1563638"/>
            <a:ext cx="1404008" cy="968797"/>
          </a:xfrm>
          <a:prstGeom prst="rect">
            <a:avLst/>
          </a:prstGeom>
          <a:noFill/>
          <a:ln w="31750">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ovéPole 55"/>
          <p:cNvSpPr txBox="1"/>
          <p:nvPr/>
        </p:nvSpPr>
        <p:spPr>
          <a:xfrm>
            <a:off x="773607" y="2580134"/>
            <a:ext cx="342009" cy="288147"/>
          </a:xfrm>
          <a:prstGeom prst="rect">
            <a:avLst/>
          </a:prstGeom>
          <a:solidFill>
            <a:srgbClr val="CCFFCC">
              <a:alpha val="0"/>
            </a:srgbClr>
          </a:solidFill>
        </p:spPr>
        <p:txBody>
          <a:bodyPr wrap="none" lIns="36000" tIns="36000" rIns="36000" bIns="36000" rtlCol="0">
            <a:spAutoFit/>
          </a:bodyPr>
          <a:lstStyle/>
          <a:p>
            <a:pPr algn="ctr"/>
            <a:r>
              <a:rPr lang="pl-PL" sz="1400" b="1" dirty="0">
                <a:latin typeface="Times New Roman" pitchFamily="18" charset="0"/>
                <a:cs typeface="Times New Roman" pitchFamily="18" charset="0"/>
              </a:rPr>
              <a:t>5</a:t>
            </a:r>
            <a:r>
              <a:rPr lang="pl-PL" sz="1400" b="1" dirty="0" smtClean="0">
                <a:latin typeface="Times New Roman" pitchFamily="18" charset="0"/>
                <a:cs typeface="Times New Roman" pitchFamily="18" charset="0"/>
              </a:rPr>
              <a:t>00</a:t>
            </a:r>
          </a:p>
        </p:txBody>
      </p:sp>
      <p:sp>
        <p:nvSpPr>
          <p:cNvPr id="57" name="TextovéPole 56"/>
          <p:cNvSpPr txBox="1"/>
          <p:nvPr/>
        </p:nvSpPr>
        <p:spPr>
          <a:xfrm>
            <a:off x="1349671" y="2571750"/>
            <a:ext cx="342009" cy="288147"/>
          </a:xfrm>
          <a:prstGeom prst="rect">
            <a:avLst/>
          </a:prstGeom>
          <a:solidFill>
            <a:srgbClr val="CCFFCC">
              <a:alpha val="0"/>
            </a:srgbClr>
          </a:solidFill>
        </p:spPr>
        <p:txBody>
          <a:bodyPr wrap="none" lIns="36000" tIns="36000" rIns="36000" bIns="36000" rtlCol="0">
            <a:spAutoFit/>
          </a:bodyPr>
          <a:lstStyle/>
          <a:p>
            <a:pPr algn="ctr"/>
            <a:r>
              <a:rPr lang="pl-PL" sz="1400" b="1" dirty="0">
                <a:latin typeface="Times New Roman" pitchFamily="18" charset="0"/>
                <a:cs typeface="Times New Roman" pitchFamily="18" charset="0"/>
              </a:rPr>
              <a:t>4</a:t>
            </a:r>
            <a:r>
              <a:rPr lang="pl-PL" sz="1400" b="1" dirty="0" smtClean="0">
                <a:latin typeface="Times New Roman" pitchFamily="18" charset="0"/>
                <a:cs typeface="Times New Roman" pitchFamily="18" charset="0"/>
              </a:rPr>
              <a:t>00</a:t>
            </a:r>
          </a:p>
        </p:txBody>
      </p:sp>
      <p:sp>
        <p:nvSpPr>
          <p:cNvPr id="67" name="TextovéPole 66"/>
          <p:cNvSpPr txBox="1"/>
          <p:nvPr/>
        </p:nvSpPr>
        <p:spPr>
          <a:xfrm>
            <a:off x="1925735" y="2571750"/>
            <a:ext cx="342009" cy="288147"/>
          </a:xfrm>
          <a:prstGeom prst="rect">
            <a:avLst/>
          </a:prstGeom>
          <a:solidFill>
            <a:srgbClr val="CCFFCC">
              <a:alpha val="0"/>
            </a:srgbClr>
          </a:solidFill>
        </p:spPr>
        <p:txBody>
          <a:bodyPr wrap="none" lIns="36000" tIns="36000" rIns="36000" bIns="36000" rtlCol="0">
            <a:spAutoFit/>
          </a:bodyPr>
          <a:lstStyle/>
          <a:p>
            <a:pPr algn="ctr"/>
            <a:r>
              <a:rPr lang="pl-PL" sz="1400" b="1" dirty="0">
                <a:latin typeface="Times New Roman" pitchFamily="18" charset="0"/>
                <a:cs typeface="Times New Roman" pitchFamily="18" charset="0"/>
              </a:rPr>
              <a:t>3</a:t>
            </a:r>
            <a:r>
              <a:rPr lang="pl-PL" sz="1400" b="1" dirty="0" smtClean="0">
                <a:latin typeface="Times New Roman" pitchFamily="18" charset="0"/>
                <a:cs typeface="Times New Roman" pitchFamily="18" charset="0"/>
              </a:rPr>
              <a:t>00</a:t>
            </a:r>
          </a:p>
        </p:txBody>
      </p:sp>
      <p:sp>
        <p:nvSpPr>
          <p:cNvPr id="68" name="TextovéPole 67"/>
          <p:cNvSpPr txBox="1"/>
          <p:nvPr/>
        </p:nvSpPr>
        <p:spPr>
          <a:xfrm>
            <a:off x="3077863" y="2571750"/>
            <a:ext cx="342009" cy="288147"/>
          </a:xfrm>
          <a:prstGeom prst="rect">
            <a:avLst/>
          </a:prstGeom>
          <a:solidFill>
            <a:srgbClr val="CCFFCC">
              <a:alpha val="0"/>
            </a:srgbClr>
          </a:solidFill>
        </p:spPr>
        <p:txBody>
          <a:bodyPr wrap="none" lIns="36000" tIns="36000" rIns="36000" bIns="36000" rtlCol="0">
            <a:spAutoFit/>
          </a:bodyPr>
          <a:lstStyle/>
          <a:p>
            <a:pPr algn="ctr"/>
            <a:r>
              <a:rPr lang="pl-PL" sz="1400" b="1" dirty="0">
                <a:latin typeface="Times New Roman" pitchFamily="18" charset="0"/>
                <a:cs typeface="Times New Roman" pitchFamily="18" charset="0"/>
              </a:rPr>
              <a:t>1</a:t>
            </a:r>
            <a:r>
              <a:rPr lang="pl-PL" sz="1400" b="1" dirty="0" smtClean="0">
                <a:latin typeface="Times New Roman" pitchFamily="18" charset="0"/>
                <a:cs typeface="Times New Roman" pitchFamily="18" charset="0"/>
              </a:rPr>
              <a:t>00</a:t>
            </a:r>
          </a:p>
        </p:txBody>
      </p:sp>
      <p:sp>
        <p:nvSpPr>
          <p:cNvPr id="70" name="TextovéPole 69"/>
          <p:cNvSpPr txBox="1"/>
          <p:nvPr/>
        </p:nvSpPr>
        <p:spPr>
          <a:xfrm>
            <a:off x="2501799" y="2571750"/>
            <a:ext cx="342009" cy="288147"/>
          </a:xfrm>
          <a:prstGeom prst="rect">
            <a:avLst/>
          </a:prstGeom>
          <a:solidFill>
            <a:srgbClr val="CCFFCC">
              <a:alpha val="0"/>
            </a:srgbClr>
          </a:solidFill>
        </p:spPr>
        <p:txBody>
          <a:bodyPr wrap="none" lIns="36000" tIns="36000" rIns="36000" bIns="36000" rtlCol="0">
            <a:spAutoFit/>
          </a:bodyPr>
          <a:lstStyle/>
          <a:p>
            <a:pPr algn="ctr"/>
            <a:r>
              <a:rPr lang="pl-PL" sz="1400" b="1" dirty="0">
                <a:latin typeface="Times New Roman" pitchFamily="18" charset="0"/>
                <a:cs typeface="Times New Roman" pitchFamily="18" charset="0"/>
              </a:rPr>
              <a:t>2</a:t>
            </a:r>
            <a:r>
              <a:rPr lang="pl-PL" sz="1400" b="1" dirty="0" smtClean="0">
                <a:latin typeface="Times New Roman" pitchFamily="18" charset="0"/>
                <a:cs typeface="Times New Roman" pitchFamily="18" charset="0"/>
              </a:rPr>
              <a:t>00</a:t>
            </a:r>
          </a:p>
        </p:txBody>
      </p:sp>
      <p:sp>
        <p:nvSpPr>
          <p:cNvPr id="74" name="TextovéPole 73"/>
          <p:cNvSpPr txBox="1"/>
          <p:nvPr/>
        </p:nvSpPr>
        <p:spPr>
          <a:xfrm>
            <a:off x="4806055" y="2571750"/>
            <a:ext cx="342009" cy="288147"/>
          </a:xfrm>
          <a:prstGeom prst="rect">
            <a:avLst/>
          </a:prstGeom>
          <a:solidFill>
            <a:srgbClr val="CCFFCC">
              <a:alpha val="0"/>
            </a:srgbClr>
          </a:solidFill>
        </p:spPr>
        <p:txBody>
          <a:bodyPr wrap="none" lIns="36000" tIns="36000" rIns="36000" bIns="36000" rtlCol="0">
            <a:spAutoFit/>
          </a:bodyPr>
          <a:lstStyle/>
          <a:p>
            <a:pPr algn="ctr"/>
            <a:r>
              <a:rPr lang="pl-PL" sz="1400" b="1" dirty="0">
                <a:latin typeface="Times New Roman" pitchFamily="18" charset="0"/>
                <a:cs typeface="Times New Roman" pitchFamily="18" charset="0"/>
              </a:rPr>
              <a:t>2</a:t>
            </a:r>
            <a:r>
              <a:rPr lang="pl-PL" sz="1400" b="1" dirty="0" smtClean="0">
                <a:latin typeface="Times New Roman" pitchFamily="18" charset="0"/>
                <a:cs typeface="Times New Roman" pitchFamily="18" charset="0"/>
              </a:rPr>
              <a:t>00</a:t>
            </a:r>
          </a:p>
        </p:txBody>
      </p:sp>
      <p:sp>
        <p:nvSpPr>
          <p:cNvPr id="80" name="TextovéPole 79"/>
          <p:cNvSpPr txBox="1"/>
          <p:nvPr/>
        </p:nvSpPr>
        <p:spPr>
          <a:xfrm>
            <a:off x="4229991" y="2571750"/>
            <a:ext cx="342009" cy="288147"/>
          </a:xfrm>
          <a:prstGeom prst="rect">
            <a:avLst/>
          </a:prstGeom>
          <a:solidFill>
            <a:srgbClr val="CCFFCC">
              <a:alpha val="0"/>
            </a:srgbClr>
          </a:solidFill>
        </p:spPr>
        <p:txBody>
          <a:bodyPr wrap="none" lIns="36000" tIns="36000" rIns="36000" bIns="36000" rtlCol="0">
            <a:spAutoFit/>
          </a:bodyPr>
          <a:lstStyle/>
          <a:p>
            <a:pPr algn="ctr"/>
            <a:r>
              <a:rPr lang="pl-PL" sz="1400" b="1" dirty="0">
                <a:latin typeface="Times New Roman" pitchFamily="18" charset="0"/>
                <a:cs typeface="Times New Roman" pitchFamily="18" charset="0"/>
              </a:rPr>
              <a:t>1</a:t>
            </a:r>
            <a:r>
              <a:rPr lang="pl-PL" sz="1400" b="1" dirty="0" smtClean="0">
                <a:latin typeface="Times New Roman" pitchFamily="18" charset="0"/>
                <a:cs typeface="Times New Roman" pitchFamily="18" charset="0"/>
              </a:rPr>
              <a:t>00</a:t>
            </a:r>
          </a:p>
        </p:txBody>
      </p:sp>
      <p:sp>
        <p:nvSpPr>
          <p:cNvPr id="81" name="TextovéPole 80"/>
          <p:cNvSpPr txBox="1"/>
          <p:nvPr/>
        </p:nvSpPr>
        <p:spPr>
          <a:xfrm>
            <a:off x="7182319" y="2571750"/>
            <a:ext cx="342009" cy="288147"/>
          </a:xfrm>
          <a:prstGeom prst="rect">
            <a:avLst/>
          </a:prstGeom>
          <a:solidFill>
            <a:srgbClr val="CCFFCC">
              <a:alpha val="0"/>
            </a:srgbClr>
          </a:solidFill>
        </p:spPr>
        <p:txBody>
          <a:bodyPr wrap="none" lIns="36000" tIns="36000" rIns="36000" bIns="36000" rtlCol="0">
            <a:spAutoFit/>
          </a:bodyPr>
          <a:lstStyle/>
          <a:p>
            <a:pPr algn="ctr"/>
            <a:r>
              <a:rPr lang="pl-PL" sz="1400" b="1" dirty="0" smtClean="0">
                <a:latin typeface="Times New Roman" pitchFamily="18" charset="0"/>
                <a:cs typeface="Times New Roman" pitchFamily="18" charset="0"/>
              </a:rPr>
              <a:t>600</a:t>
            </a:r>
          </a:p>
        </p:txBody>
      </p:sp>
      <p:sp>
        <p:nvSpPr>
          <p:cNvPr id="83" name="TextovéPole 82"/>
          <p:cNvSpPr txBox="1"/>
          <p:nvPr/>
        </p:nvSpPr>
        <p:spPr>
          <a:xfrm>
            <a:off x="5382119" y="2571750"/>
            <a:ext cx="342009" cy="288147"/>
          </a:xfrm>
          <a:prstGeom prst="rect">
            <a:avLst/>
          </a:prstGeom>
          <a:solidFill>
            <a:srgbClr val="CCFFCC">
              <a:alpha val="0"/>
            </a:srgbClr>
          </a:solidFill>
        </p:spPr>
        <p:txBody>
          <a:bodyPr wrap="none" lIns="36000" tIns="36000" rIns="36000" bIns="36000" rtlCol="0">
            <a:spAutoFit/>
          </a:bodyPr>
          <a:lstStyle/>
          <a:p>
            <a:pPr algn="ctr"/>
            <a:r>
              <a:rPr lang="pl-PL" sz="1400" b="1" dirty="0">
                <a:latin typeface="Times New Roman" pitchFamily="18" charset="0"/>
                <a:cs typeface="Times New Roman" pitchFamily="18" charset="0"/>
              </a:rPr>
              <a:t>3</a:t>
            </a:r>
            <a:r>
              <a:rPr lang="pl-PL" sz="1400" b="1" dirty="0" smtClean="0">
                <a:latin typeface="Times New Roman" pitchFamily="18" charset="0"/>
                <a:cs typeface="Times New Roman" pitchFamily="18" charset="0"/>
              </a:rPr>
              <a:t>00</a:t>
            </a:r>
          </a:p>
        </p:txBody>
      </p:sp>
      <p:sp>
        <p:nvSpPr>
          <p:cNvPr id="84" name="TextovéPole 83"/>
          <p:cNvSpPr txBox="1"/>
          <p:nvPr/>
        </p:nvSpPr>
        <p:spPr>
          <a:xfrm>
            <a:off x="6606255" y="2571750"/>
            <a:ext cx="342009" cy="288147"/>
          </a:xfrm>
          <a:prstGeom prst="rect">
            <a:avLst/>
          </a:prstGeom>
          <a:solidFill>
            <a:srgbClr val="CCFFCC">
              <a:alpha val="0"/>
            </a:srgbClr>
          </a:solidFill>
        </p:spPr>
        <p:txBody>
          <a:bodyPr wrap="none" lIns="36000" tIns="36000" rIns="36000" bIns="36000" rtlCol="0">
            <a:spAutoFit/>
          </a:bodyPr>
          <a:lstStyle/>
          <a:p>
            <a:pPr algn="ctr"/>
            <a:r>
              <a:rPr lang="pl-PL" sz="1400" b="1" dirty="0">
                <a:latin typeface="Times New Roman" pitchFamily="18" charset="0"/>
                <a:cs typeface="Times New Roman" pitchFamily="18" charset="0"/>
              </a:rPr>
              <a:t>5</a:t>
            </a:r>
            <a:r>
              <a:rPr lang="pl-PL" sz="1400" b="1" dirty="0" smtClean="0">
                <a:latin typeface="Times New Roman" pitchFamily="18" charset="0"/>
                <a:cs typeface="Times New Roman" pitchFamily="18" charset="0"/>
              </a:rPr>
              <a:t>00</a:t>
            </a:r>
          </a:p>
        </p:txBody>
      </p:sp>
      <p:sp>
        <p:nvSpPr>
          <p:cNvPr id="86" name="TextovéPole 85"/>
          <p:cNvSpPr txBox="1"/>
          <p:nvPr/>
        </p:nvSpPr>
        <p:spPr>
          <a:xfrm>
            <a:off x="6030191" y="2571750"/>
            <a:ext cx="342009" cy="288147"/>
          </a:xfrm>
          <a:prstGeom prst="rect">
            <a:avLst/>
          </a:prstGeom>
          <a:solidFill>
            <a:srgbClr val="CCFFCC">
              <a:alpha val="0"/>
            </a:srgbClr>
          </a:solidFill>
        </p:spPr>
        <p:txBody>
          <a:bodyPr wrap="none" lIns="36000" tIns="36000" rIns="36000" bIns="36000" rtlCol="0">
            <a:spAutoFit/>
          </a:bodyPr>
          <a:lstStyle/>
          <a:p>
            <a:pPr algn="ctr"/>
            <a:r>
              <a:rPr lang="pl-PL" sz="1400" b="1" dirty="0">
                <a:latin typeface="Times New Roman" pitchFamily="18" charset="0"/>
                <a:cs typeface="Times New Roman" pitchFamily="18" charset="0"/>
              </a:rPr>
              <a:t>4</a:t>
            </a:r>
            <a:r>
              <a:rPr lang="pl-PL" sz="1400" b="1" dirty="0" smtClean="0">
                <a:latin typeface="Times New Roman" pitchFamily="18" charset="0"/>
                <a:cs typeface="Times New Roman" pitchFamily="18" charset="0"/>
              </a:rPr>
              <a:t>00</a:t>
            </a:r>
          </a:p>
        </p:txBody>
      </p:sp>
      <p:cxnSp>
        <p:nvCxnSpPr>
          <p:cNvPr id="87" name="Přímá spojnice 86"/>
          <p:cNvCxnSpPr/>
          <p:nvPr/>
        </p:nvCxnSpPr>
        <p:spPr>
          <a:xfrm rot="-420000" flipH="1">
            <a:off x="4958358" y="2861653"/>
            <a:ext cx="57321" cy="435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Přímá spojnice 87"/>
          <p:cNvCxnSpPr/>
          <p:nvPr/>
        </p:nvCxnSpPr>
        <p:spPr>
          <a:xfrm rot="-420000" flipH="1">
            <a:off x="5534422" y="2861653"/>
            <a:ext cx="57321" cy="435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Přímá spojnice 91"/>
          <p:cNvCxnSpPr/>
          <p:nvPr/>
        </p:nvCxnSpPr>
        <p:spPr>
          <a:xfrm rot="-420000" flipH="1">
            <a:off x="6182494" y="2861653"/>
            <a:ext cx="57321" cy="435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Přímá spojnice 93"/>
          <p:cNvCxnSpPr/>
          <p:nvPr/>
        </p:nvCxnSpPr>
        <p:spPr>
          <a:xfrm rot="-420000" flipH="1">
            <a:off x="6758558" y="2861653"/>
            <a:ext cx="57321" cy="435401"/>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5" name="Přímá spojnice 94"/>
          <p:cNvCxnSpPr/>
          <p:nvPr/>
        </p:nvCxnSpPr>
        <p:spPr>
          <a:xfrm rot="-420000" flipH="1">
            <a:off x="7982694" y="2861653"/>
            <a:ext cx="57321" cy="435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Přímá spojnice 95"/>
          <p:cNvCxnSpPr/>
          <p:nvPr/>
        </p:nvCxnSpPr>
        <p:spPr>
          <a:xfrm rot="-420000" flipH="1">
            <a:off x="7334622" y="2861653"/>
            <a:ext cx="57321" cy="435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ovéPole 96"/>
          <p:cNvSpPr txBox="1"/>
          <p:nvPr/>
        </p:nvSpPr>
        <p:spPr>
          <a:xfrm>
            <a:off x="7830391" y="2571750"/>
            <a:ext cx="342009" cy="288147"/>
          </a:xfrm>
          <a:prstGeom prst="rect">
            <a:avLst/>
          </a:prstGeom>
          <a:solidFill>
            <a:srgbClr val="CCFFCC">
              <a:alpha val="0"/>
            </a:srgbClr>
          </a:solidFill>
        </p:spPr>
        <p:txBody>
          <a:bodyPr wrap="none" lIns="36000" tIns="36000" rIns="36000" bIns="36000" rtlCol="0">
            <a:spAutoFit/>
          </a:bodyPr>
          <a:lstStyle/>
          <a:p>
            <a:pPr algn="ctr"/>
            <a:r>
              <a:rPr lang="pl-PL" sz="1400" b="1" dirty="0">
                <a:latin typeface="Times New Roman" pitchFamily="18" charset="0"/>
                <a:cs typeface="Times New Roman" pitchFamily="18" charset="0"/>
              </a:rPr>
              <a:t>7</a:t>
            </a:r>
            <a:r>
              <a:rPr lang="pl-PL" sz="1400" b="1" dirty="0" smtClean="0">
                <a:latin typeface="Times New Roman" pitchFamily="18" charset="0"/>
                <a:cs typeface="Times New Roman" pitchFamily="18" charset="0"/>
              </a:rPr>
              <a:t>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inVertical)">
                                      <p:cBhvr>
                                        <p:cTn id="10" dur="1000"/>
                                        <p:tgtEl>
                                          <p:spTgt spid="6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barn(inVertical)">
                                      <p:cBhvr>
                                        <p:cTn id="13" dur="1000"/>
                                        <p:tgtEl>
                                          <p:spTgt spid="7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barn(inVertical)">
                                      <p:cBhvr>
                                        <p:cTn id="16" dur="1000"/>
                                        <p:tgtEl>
                                          <p:spTgt spid="7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10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barn(inVertical)">
                                      <p:cBhvr>
                                        <p:cTn id="22" dur="1000"/>
                                        <p:tgtEl>
                                          <p:spTgt spid="5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barn(inVertical)">
                                      <p:cBhvr>
                                        <p:cTn id="25" dur="1000"/>
                                        <p:tgtEl>
                                          <p:spTgt spid="6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barn(inVertical)">
                                      <p:cBhvr>
                                        <p:cTn id="28" dur="1000"/>
                                        <p:tgtEl>
                                          <p:spTgt spid="6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barn(inVertical)">
                                      <p:cBhvr>
                                        <p:cTn id="31" dur="1000"/>
                                        <p:tgtEl>
                                          <p:spTgt spid="7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barn(inVertical)">
                                      <p:cBhvr>
                                        <p:cTn id="34" dur="1000"/>
                                        <p:tgtEl>
                                          <p:spTgt spid="7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barn(inVertical)">
                                      <p:cBhvr>
                                        <p:cTn id="37" dur="1000"/>
                                        <p:tgtEl>
                                          <p:spTgt spid="8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barn(inVertical)">
                                      <p:cBhvr>
                                        <p:cTn id="40" dur="1000"/>
                                        <p:tgtEl>
                                          <p:spTgt spid="8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barn(inVertical)">
                                      <p:cBhvr>
                                        <p:cTn id="43" dur="1000"/>
                                        <p:tgtEl>
                                          <p:spTgt spid="8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84"/>
                                        </p:tgtEl>
                                        <p:attrNameLst>
                                          <p:attrName>style.visibility</p:attrName>
                                        </p:attrNameLst>
                                      </p:cBhvr>
                                      <p:to>
                                        <p:strVal val="visible"/>
                                      </p:to>
                                    </p:set>
                                    <p:animEffect transition="in" filter="barn(inVertical)">
                                      <p:cBhvr>
                                        <p:cTn id="46" dur="1000"/>
                                        <p:tgtEl>
                                          <p:spTgt spid="8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barn(inVertical)">
                                      <p:cBhvr>
                                        <p:cTn id="49" dur="1000"/>
                                        <p:tgtEl>
                                          <p:spTgt spid="86"/>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97"/>
                                        </p:tgtEl>
                                        <p:attrNameLst>
                                          <p:attrName>style.visibility</p:attrName>
                                        </p:attrNameLst>
                                      </p:cBhvr>
                                      <p:to>
                                        <p:strVal val="visible"/>
                                      </p:to>
                                    </p:set>
                                    <p:animEffect transition="in" filter="barn(inVertical)">
                                      <p:cBhvr>
                                        <p:cTn id="52"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5" grpId="0" animBg="1"/>
      <p:bldP spid="73" grpId="0" animBg="1"/>
      <p:bldP spid="75" grpId="0" animBg="1"/>
      <p:bldP spid="56" grpId="0" animBg="1"/>
      <p:bldP spid="57" grpId="0" animBg="1"/>
      <p:bldP spid="67" grpId="0" animBg="1"/>
      <p:bldP spid="68" grpId="0" animBg="1"/>
      <p:bldP spid="70" grpId="0" animBg="1"/>
      <p:bldP spid="74" grpId="0" animBg="1"/>
      <p:bldP spid="80" grpId="0" animBg="1"/>
      <p:bldP spid="81" grpId="0" animBg="1"/>
      <p:bldP spid="83" grpId="0" animBg="1"/>
      <p:bldP spid="84" grpId="0" animBg="1"/>
      <p:bldP spid="86" grpId="0" animBg="1"/>
      <p:bldP spid="9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sp>
        <p:nvSpPr>
          <p:cNvPr id="3" name="Nadpis 1"/>
          <p:cNvSpPr txBox="1">
            <a:spLocks/>
          </p:cNvSpPr>
          <p:nvPr/>
        </p:nvSpPr>
        <p:spPr>
          <a:xfrm>
            <a:off x="20150" y="498603"/>
            <a:ext cx="3831769" cy="59406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71.10 Anotace</a:t>
            </a:r>
            <a:endParaRPr lang="cs-CZ" sz="2500" b="1" dirty="0">
              <a:latin typeface="Times New Roman" pitchFamily="18" charset="0"/>
              <a:cs typeface="Times New Roman" pitchFamily="18"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2786234090"/>
              </p:ext>
            </p:extLst>
          </p:nvPr>
        </p:nvGraphicFramePr>
        <p:xfrm>
          <a:off x="1043608" y="1275606"/>
          <a:ext cx="7272808" cy="3249978"/>
        </p:xfrm>
        <a:graphic>
          <a:graphicData uri="http://schemas.openxmlformats.org/drawingml/2006/table">
            <a:tbl>
              <a:tblPr firstRow="1" bandRow="1">
                <a:tableStyleId>{10A1B5D5-9B99-4C35-A422-299274C87663}</a:tableStyleId>
              </a:tblPr>
              <a:tblGrid>
                <a:gridCol w="1907305"/>
                <a:gridCol w="5365503"/>
              </a:tblGrid>
              <a:tr h="545574">
                <a:tc>
                  <a:txBody>
                    <a:bodyPr/>
                    <a:lstStyle/>
                    <a:p>
                      <a:r>
                        <a:rPr lang="cs-CZ" dirty="0" smtClean="0">
                          <a:latin typeface="Times New Roman" pitchFamily="18" charset="0"/>
                          <a:cs typeface="Times New Roman" pitchFamily="18" charset="0"/>
                        </a:rPr>
                        <a:t>Autor</a:t>
                      </a:r>
                      <a:endParaRPr lang="cs-CZ"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latin typeface="Times New Roman" pitchFamily="18" charset="0"/>
                          <a:cs typeface="Times New Roman" pitchFamily="18" charset="0"/>
                        </a:rPr>
                        <a:t>Mgr. </a:t>
                      </a:r>
                      <a:r>
                        <a:rPr lang="cs-CZ" smtClean="0">
                          <a:latin typeface="Times New Roman" pitchFamily="18" charset="0"/>
                          <a:cs typeface="Times New Roman" pitchFamily="18" charset="0"/>
                        </a:rPr>
                        <a:t>Alena</a:t>
                      </a:r>
                      <a:r>
                        <a:rPr lang="cs-CZ" baseline="0" smtClean="0">
                          <a:latin typeface="Times New Roman" pitchFamily="18" charset="0"/>
                          <a:cs typeface="Times New Roman" pitchFamily="18" charset="0"/>
                        </a:rPr>
                        <a:t> Horová</a:t>
                      </a:r>
                      <a:endParaRPr lang="cs-CZ" smtClean="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Období</a:t>
                      </a:r>
                      <a:endParaRPr lang="cs-CZ" dirty="0">
                        <a:latin typeface="Times New Roman" pitchFamily="18" charset="0"/>
                        <a:cs typeface="Times New Roman" pitchFamily="18" charset="0"/>
                      </a:endParaRPr>
                    </a:p>
                  </a:txBody>
                  <a:tcPr/>
                </a:tc>
                <a:tc>
                  <a:txBody>
                    <a:bodyPr/>
                    <a:lstStyle/>
                    <a:p>
                      <a:r>
                        <a:rPr lang="cs-CZ" smtClean="0">
                          <a:latin typeface="Times New Roman" pitchFamily="18" charset="0"/>
                          <a:cs typeface="Times New Roman" pitchFamily="18" charset="0"/>
                        </a:rPr>
                        <a:t>07</a:t>
                      </a:r>
                      <a:r>
                        <a:rPr lang="cs-CZ" baseline="0" smtClean="0">
                          <a:latin typeface="Times New Roman" pitchFamily="18" charset="0"/>
                          <a:cs typeface="Times New Roman" pitchFamily="18" charset="0"/>
                        </a:rPr>
                        <a:t> – 12/2012</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Ročník</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4. ročník</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Klíčová slova</a:t>
                      </a:r>
                      <a:endParaRPr lang="cs-CZ" dirty="0">
                        <a:latin typeface="Times New Roman" pitchFamily="18" charset="0"/>
                        <a:cs typeface="Times New Roman" pitchFamily="18" charset="0"/>
                      </a:endParaRPr>
                    </a:p>
                  </a:txBody>
                  <a:tcPr/>
                </a:tc>
                <a:tc>
                  <a:txBody>
                    <a:bodyPr/>
                    <a:lstStyle/>
                    <a:p>
                      <a:r>
                        <a:rPr lang="cs-CZ" baseline="0" dirty="0" smtClean="0">
                          <a:latin typeface="Times New Roman" pitchFamily="18" charset="0"/>
                          <a:cs typeface="Times New Roman" pitchFamily="18" charset="0"/>
                        </a:rPr>
                        <a:t>Středověk, Slované, Sámo, Sámova říše, staré pověsti české</a:t>
                      </a:r>
                      <a:endParaRPr lang="cs-CZ" dirty="0">
                        <a:latin typeface="Times New Roman" pitchFamily="18" charset="0"/>
                        <a:cs typeface="Times New Roman" pitchFamily="18" charset="0"/>
                      </a:endParaRPr>
                    </a:p>
                  </a:txBody>
                  <a:tcPr/>
                </a:tc>
              </a:tr>
              <a:tr h="958020">
                <a:tc>
                  <a:txBody>
                    <a:bodyPr/>
                    <a:lstStyle/>
                    <a:p>
                      <a:r>
                        <a:rPr lang="cs-CZ" dirty="0" smtClean="0">
                          <a:latin typeface="Times New Roman" pitchFamily="18" charset="0"/>
                          <a:cs typeface="Times New Roman" pitchFamily="18" charset="0"/>
                        </a:rPr>
                        <a:t>Anotace</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Prezentace popisující dobu</a:t>
                      </a:r>
                      <a:r>
                        <a:rPr lang="cs-CZ" baseline="0" dirty="0" smtClean="0">
                          <a:latin typeface="Times New Roman" pitchFamily="18" charset="0"/>
                          <a:cs typeface="Times New Roman" pitchFamily="18" charset="0"/>
                        </a:rPr>
                        <a:t> a způsob života Slovanů, vznik a existenci říše kupce Sáma. Staré pověsti české.</a:t>
                      </a:r>
                    </a:p>
                  </a:txBody>
                  <a:tcPr/>
                </a:tc>
              </a:tr>
            </a:tbl>
          </a:graphicData>
        </a:graphic>
      </p:graphicFrame>
    </p:spTree>
    <p:extLst>
      <p:ext uri="{BB962C8B-B14F-4D97-AF65-F5344CB8AC3E}">
        <p14:creationId xmlns:p14="http://schemas.microsoft.com/office/powerpoint/2010/main" val="3775481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504000"/>
            <a:ext cx="2233304" cy="477054"/>
          </a:xfrm>
        </p:spPr>
        <p:txBody>
          <a:bodyPr wrap="none">
            <a:spAutoFit/>
          </a:bodyPr>
          <a:lstStyle/>
          <a:p>
            <a:pPr algn="l"/>
            <a:r>
              <a:rPr lang="cs-CZ" sz="2500" b="1" dirty="0" smtClean="0">
                <a:latin typeface="Times New Roman" pitchFamily="18" charset="0"/>
                <a:cs typeface="Times New Roman" pitchFamily="18" charset="0"/>
              </a:rPr>
              <a:t>71.2 Co už víš?</a:t>
            </a:r>
            <a:endParaRPr lang="cs-CZ" sz="2500" b="1" dirty="0">
              <a:latin typeface="Times New Roman" pitchFamily="18" charset="0"/>
              <a:cs typeface="Times New Roman" pitchFamily="18" charset="0"/>
            </a:endParaRPr>
          </a:p>
        </p:txBody>
      </p:sp>
      <p:sp>
        <p:nvSpPr>
          <p:cNvPr id="21" name="TextovéPole 20"/>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pPr lvl="0"/>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rgbClr val="9BBB59">
                    <a:lumMod val="50000"/>
                  </a:srgbClr>
                </a:solidFill>
                <a:latin typeface="Times New Roman" pitchFamily="18" charset="0"/>
                <a:cs typeface="Times New Roman" pitchFamily="18" charset="0"/>
              </a:rPr>
              <a:t>Svět </a:t>
            </a:r>
            <a:r>
              <a:rPr lang="cs-CZ" sz="1600" b="1" dirty="0">
                <a:solidFill>
                  <a:srgbClr val="9BBB59">
                    <a:lumMod val="50000"/>
                  </a:srgbClr>
                </a:solidFill>
                <a:latin typeface="Times New Roman" pitchFamily="18" charset="0"/>
                <a:cs typeface="Times New Roman" pitchFamily="18" charset="0"/>
              </a:rPr>
              <a:t>kolem nás</a:t>
            </a:r>
          </a:p>
          <a:p>
            <a:endParaRPr lang="cs-CZ" sz="1000" dirty="0">
              <a:latin typeface="Times New Roman" pitchFamily="18" charset="0"/>
              <a:cs typeface="Times New Roman" pitchFamily="18" charset="0"/>
            </a:endParaRPr>
          </a:p>
        </p:txBody>
      </p:sp>
      <p:cxnSp>
        <p:nvCxnSpPr>
          <p:cNvPr id="15" name="Přímá spojnice 14"/>
          <p:cNvCxnSpPr/>
          <p:nvPr/>
        </p:nvCxnSpPr>
        <p:spPr>
          <a:xfrm>
            <a:off x="7308304" y="206769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ovéPole 3"/>
          <p:cNvSpPr txBox="1"/>
          <p:nvPr/>
        </p:nvSpPr>
        <p:spPr>
          <a:xfrm>
            <a:off x="179512" y="987574"/>
            <a:ext cx="4663456" cy="2748239"/>
          </a:xfrm>
          <a:prstGeom prst="rect">
            <a:avLst/>
          </a:prstGeom>
          <a:solidFill>
            <a:schemeClr val="bg1"/>
          </a:solidFill>
          <a:ln w="31750">
            <a:solidFill>
              <a:srgbClr val="C00000"/>
            </a:solidFill>
          </a:ln>
        </p:spPr>
        <p:txBody>
          <a:bodyPr wrap="none" tIns="108000" rtlCol="0">
            <a:spAutoFit/>
          </a:bodyPr>
          <a:lstStyle/>
          <a:p>
            <a:pPr>
              <a:spcBef>
                <a:spcPts val="600"/>
              </a:spcBef>
              <a:spcAft>
                <a:spcPts val="600"/>
              </a:spcAft>
            </a:pPr>
            <a:r>
              <a:rPr lang="cs-CZ" sz="1200" b="1" u="sng" dirty="0" smtClean="0">
                <a:solidFill>
                  <a:srgbClr val="C00000"/>
                </a:solidFill>
                <a:latin typeface="Times New Roman" pitchFamily="18" charset="0"/>
                <a:cs typeface="Times New Roman" pitchFamily="18" charset="0"/>
              </a:rPr>
              <a:t>KELTOVÉ NA NAŠEM ÚZEMÍ</a:t>
            </a:r>
            <a:endParaRPr lang="cs-CZ" sz="1200" b="1" u="sng" dirty="0" smtClean="0">
              <a:solidFill>
                <a:schemeClr val="accent3">
                  <a:lumMod val="50000"/>
                </a:schemeClr>
              </a:solidFill>
              <a:latin typeface="Times New Roman" pitchFamily="18" charset="0"/>
              <a:cs typeface="Times New Roman" pitchFamily="18" charset="0"/>
            </a:endParaRPr>
          </a:p>
          <a:p>
            <a:pPr marL="171450" indent="-171450">
              <a:buFont typeface="Wingdings" pitchFamily="2" charset="2"/>
              <a:buChar char="Ø"/>
            </a:pPr>
            <a:r>
              <a:rPr lang="cs-CZ" sz="1200" dirty="0" smtClean="0">
                <a:solidFill>
                  <a:schemeClr val="accent3">
                    <a:lumMod val="50000"/>
                  </a:schemeClr>
                </a:solidFill>
                <a:latin typeface="Times New Roman" pitchFamily="18" charset="0"/>
                <a:cs typeface="Times New Roman" pitchFamily="18" charset="0"/>
              </a:rPr>
              <a:t>kolem </a:t>
            </a:r>
            <a:r>
              <a:rPr lang="cs-CZ" sz="1200" b="1" dirty="0" smtClean="0">
                <a:solidFill>
                  <a:schemeClr val="accent3">
                    <a:lumMod val="50000"/>
                  </a:schemeClr>
                </a:solidFill>
                <a:latin typeface="Times New Roman" pitchFamily="18" charset="0"/>
                <a:cs typeface="Times New Roman" pitchFamily="18" charset="0"/>
              </a:rPr>
              <a:t>roku 400 př. n. l. </a:t>
            </a:r>
            <a:r>
              <a:rPr lang="cs-CZ" sz="1200" dirty="0" smtClean="0">
                <a:solidFill>
                  <a:schemeClr val="accent3">
                    <a:lumMod val="50000"/>
                  </a:schemeClr>
                </a:solidFill>
                <a:latin typeface="Times New Roman" pitchFamily="18" charset="0"/>
                <a:cs typeface="Times New Roman" pitchFamily="18" charset="0"/>
              </a:rPr>
              <a:t>přišli na naše území Keltové</a:t>
            </a: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p</a:t>
            </a:r>
            <a:r>
              <a:rPr lang="cs-CZ" sz="1200" dirty="0" smtClean="0">
                <a:solidFill>
                  <a:schemeClr val="accent3">
                    <a:lumMod val="50000"/>
                  </a:schemeClr>
                </a:solidFill>
                <a:latin typeface="Times New Roman" pitchFamily="18" charset="0"/>
                <a:cs typeface="Times New Roman" pitchFamily="18" charset="0"/>
              </a:rPr>
              <a:t>rvní obyvatelé našeho území, o kterých máme písemné doklady</a:t>
            </a:r>
          </a:p>
          <a:p>
            <a:pPr marL="171450" indent="-171450">
              <a:spcAft>
                <a:spcPts val="600"/>
              </a:spcAft>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j</a:t>
            </a:r>
            <a:r>
              <a:rPr lang="cs-CZ" sz="1200" dirty="0" smtClean="0">
                <a:solidFill>
                  <a:schemeClr val="accent3">
                    <a:lumMod val="50000"/>
                  </a:schemeClr>
                </a:solidFill>
                <a:latin typeface="Times New Roman" pitchFamily="18" charset="0"/>
                <a:cs typeface="Times New Roman" pitchFamily="18" charset="0"/>
              </a:rPr>
              <a:t>eden z keltských kmenů – </a:t>
            </a:r>
            <a:r>
              <a:rPr lang="cs-CZ" sz="1200" b="1" dirty="0" smtClean="0">
                <a:solidFill>
                  <a:schemeClr val="accent3">
                    <a:lumMod val="50000"/>
                  </a:schemeClr>
                </a:solidFill>
                <a:latin typeface="Times New Roman" pitchFamily="18" charset="0"/>
                <a:cs typeface="Times New Roman" pitchFamily="18" charset="0"/>
              </a:rPr>
              <a:t>Bójové</a:t>
            </a:r>
            <a:r>
              <a:rPr lang="cs-CZ" sz="1200" dirty="0" smtClean="0">
                <a:solidFill>
                  <a:schemeClr val="accent3">
                    <a:lumMod val="50000"/>
                  </a:schemeClr>
                </a:solidFill>
                <a:latin typeface="Times New Roman" pitchFamily="18" charset="0"/>
                <a:cs typeface="Times New Roman" pitchFamily="18" charset="0"/>
              </a:rPr>
              <a:t> – od nich název </a:t>
            </a:r>
            <a:r>
              <a:rPr lang="cs-CZ" sz="1200" b="1" dirty="0" smtClean="0">
                <a:solidFill>
                  <a:schemeClr val="accent3">
                    <a:lumMod val="50000"/>
                  </a:schemeClr>
                </a:solidFill>
                <a:latin typeface="Times New Roman" pitchFamily="18" charset="0"/>
                <a:cs typeface="Times New Roman" pitchFamily="18" charset="0"/>
              </a:rPr>
              <a:t>Bohemia</a:t>
            </a:r>
            <a:r>
              <a:rPr lang="cs-CZ" sz="1200" dirty="0" smtClean="0">
                <a:solidFill>
                  <a:schemeClr val="accent3">
                    <a:lumMod val="50000"/>
                  </a:schemeClr>
                </a:solidFill>
                <a:latin typeface="Times New Roman" pitchFamily="18" charset="0"/>
                <a:cs typeface="Times New Roman" pitchFamily="18" charset="0"/>
              </a:rPr>
              <a:t> (Čechy)</a:t>
            </a: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b</a:t>
            </a:r>
            <a:r>
              <a:rPr lang="cs-CZ" sz="1200" dirty="0" smtClean="0">
                <a:solidFill>
                  <a:schemeClr val="accent3">
                    <a:lumMod val="50000"/>
                  </a:schemeClr>
                </a:solidFill>
                <a:latin typeface="Times New Roman" pitchFamily="18" charset="0"/>
                <a:cs typeface="Times New Roman" pitchFamily="18" charset="0"/>
              </a:rPr>
              <a:t>yli velmi zruční → dokázali zpracovávat bronz, železo, sklo </a:t>
            </a:r>
          </a:p>
          <a:p>
            <a:r>
              <a:rPr lang="cs-CZ" sz="1200" dirty="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    → vyráběli nástroje, které se od dnešních lišily jen velmi málo </a:t>
            </a:r>
          </a:p>
          <a:p>
            <a:r>
              <a:rPr lang="cs-CZ" sz="1200" dirty="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    (nůžky, hrábě, sošky, konvice…)</a:t>
            </a:r>
            <a:endParaRPr lang="cs-CZ" sz="1200" dirty="0">
              <a:solidFill>
                <a:schemeClr val="accent3">
                  <a:lumMod val="50000"/>
                </a:schemeClr>
              </a:solidFill>
              <a:latin typeface="Times New Roman" pitchFamily="18" charset="0"/>
              <a:cs typeface="Times New Roman" pitchFamily="18" charset="0"/>
            </a:endParaRP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z</a:t>
            </a:r>
            <a:r>
              <a:rPr lang="cs-CZ" sz="1200" dirty="0" smtClean="0">
                <a:solidFill>
                  <a:schemeClr val="accent3">
                    <a:lumMod val="50000"/>
                  </a:schemeClr>
                </a:solidFill>
                <a:latin typeface="Times New Roman" pitchFamily="18" charset="0"/>
                <a:cs typeface="Times New Roman" pitchFamily="18" charset="0"/>
              </a:rPr>
              <a:t>nali hrnčířský kruh </a:t>
            </a: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j</a:t>
            </a:r>
            <a:r>
              <a:rPr lang="cs-CZ" sz="1200" dirty="0" smtClean="0">
                <a:solidFill>
                  <a:schemeClr val="accent3">
                    <a:lumMod val="50000"/>
                  </a:schemeClr>
                </a:solidFill>
                <a:latin typeface="Times New Roman" pitchFamily="18" charset="0"/>
                <a:cs typeface="Times New Roman" pitchFamily="18" charset="0"/>
              </a:rPr>
              <a:t>ako první na našem území razili vlastní mince</a:t>
            </a: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d</a:t>
            </a:r>
            <a:r>
              <a:rPr lang="cs-CZ" sz="1200" dirty="0" smtClean="0">
                <a:solidFill>
                  <a:schemeClr val="accent3">
                    <a:lumMod val="50000"/>
                  </a:schemeClr>
                </a:solidFill>
                <a:latin typeface="Times New Roman" pitchFamily="18" charset="0"/>
                <a:cs typeface="Times New Roman" pitchFamily="18" charset="0"/>
              </a:rPr>
              <a:t>obří obchodníci – při obchodování platili penězi </a:t>
            </a:r>
          </a:p>
          <a:p>
            <a:r>
              <a:rPr lang="cs-CZ" sz="1200" dirty="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   (do té doby pouze výměnný obchod)</a:t>
            </a:r>
          </a:p>
          <a:p>
            <a:pPr marL="171450" indent="-171450">
              <a:spcAft>
                <a:spcPts val="300"/>
              </a:spcAft>
              <a:buFont typeface="Wingdings" pitchFamily="2" charset="2"/>
              <a:buChar char="Ø"/>
            </a:pPr>
            <a:r>
              <a:rPr lang="cs-CZ" sz="1200" dirty="0" smtClean="0">
                <a:solidFill>
                  <a:schemeClr val="accent3">
                    <a:lumMod val="50000"/>
                  </a:schemeClr>
                </a:solidFill>
                <a:latin typeface="Times New Roman" pitchFamily="18" charset="0"/>
                <a:cs typeface="Times New Roman" pitchFamily="18" charset="0"/>
              </a:rPr>
              <a:t> centrem života, obchodu a výroby byla opevněná sídliště </a:t>
            </a:r>
            <a:r>
              <a:rPr lang="cs-CZ" sz="1200" b="1" dirty="0" smtClean="0">
                <a:solidFill>
                  <a:schemeClr val="accent3">
                    <a:lumMod val="50000"/>
                  </a:schemeClr>
                </a:solidFill>
                <a:latin typeface="Times New Roman" pitchFamily="18" charset="0"/>
                <a:cs typeface="Times New Roman" pitchFamily="18" charset="0"/>
              </a:rPr>
              <a:t>→ oppida</a:t>
            </a: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v</a:t>
            </a:r>
            <a:r>
              <a:rPr lang="cs-CZ" sz="1200" dirty="0" smtClean="0">
                <a:solidFill>
                  <a:schemeClr val="accent3">
                    <a:lumMod val="50000"/>
                  </a:schemeClr>
                </a:solidFill>
                <a:latin typeface="Times New Roman" pitchFamily="18" charset="0"/>
                <a:cs typeface="Times New Roman" pitchFamily="18" charset="0"/>
              </a:rPr>
              <a:t> průběhu </a:t>
            </a:r>
            <a:r>
              <a:rPr lang="cs-CZ" sz="1200" b="1" dirty="0" smtClean="0">
                <a:solidFill>
                  <a:schemeClr val="accent3">
                    <a:lumMod val="50000"/>
                  </a:schemeClr>
                </a:solidFill>
                <a:latin typeface="Times New Roman" pitchFamily="18" charset="0"/>
                <a:cs typeface="Times New Roman" pitchFamily="18" charset="0"/>
              </a:rPr>
              <a:t>1. století n. l. </a:t>
            </a:r>
            <a:r>
              <a:rPr lang="cs-CZ" sz="1200" dirty="0" smtClean="0">
                <a:solidFill>
                  <a:schemeClr val="accent3">
                    <a:lumMod val="50000"/>
                  </a:schemeClr>
                </a:solidFill>
                <a:latin typeface="Times New Roman" pitchFamily="18" charset="0"/>
                <a:cs typeface="Times New Roman" pitchFamily="18" charset="0"/>
              </a:rPr>
              <a:t>byli Keltové vytlačeni kmeny </a:t>
            </a:r>
            <a:r>
              <a:rPr lang="cs-CZ" sz="1200" b="1" dirty="0" smtClean="0">
                <a:solidFill>
                  <a:schemeClr val="accent3">
                    <a:lumMod val="50000"/>
                  </a:schemeClr>
                </a:solidFill>
                <a:latin typeface="Times New Roman" pitchFamily="18" charset="0"/>
                <a:cs typeface="Times New Roman" pitchFamily="18" charset="0"/>
              </a:rPr>
              <a:t>Germánů</a:t>
            </a:r>
          </a:p>
        </p:txBody>
      </p:sp>
      <p:sp>
        <p:nvSpPr>
          <p:cNvPr id="14" name="TextovéPole 13"/>
          <p:cNvSpPr txBox="1"/>
          <p:nvPr/>
        </p:nvSpPr>
        <p:spPr>
          <a:xfrm>
            <a:off x="5220072" y="3864527"/>
            <a:ext cx="3557384" cy="1155495"/>
          </a:xfrm>
          <a:prstGeom prst="rect">
            <a:avLst/>
          </a:prstGeom>
          <a:solidFill>
            <a:schemeClr val="bg1"/>
          </a:solidFill>
          <a:ln w="31750">
            <a:solidFill>
              <a:srgbClr val="C00000"/>
            </a:solidFill>
          </a:ln>
        </p:spPr>
        <p:txBody>
          <a:bodyPr wrap="none" tIns="108000" rtlCol="0">
            <a:spAutoFit/>
          </a:bodyPr>
          <a:lstStyle/>
          <a:p>
            <a:pPr>
              <a:spcBef>
                <a:spcPts val="600"/>
              </a:spcBef>
              <a:spcAft>
                <a:spcPts val="600"/>
              </a:spcAft>
            </a:pPr>
            <a:r>
              <a:rPr lang="cs-CZ" sz="1200" b="1" u="sng" dirty="0" smtClean="0">
                <a:solidFill>
                  <a:srgbClr val="C00000"/>
                </a:solidFill>
                <a:latin typeface="Times New Roman" pitchFamily="18" charset="0"/>
                <a:cs typeface="Times New Roman" pitchFamily="18" charset="0"/>
              </a:rPr>
              <a:t>KMENY GERMÁNŮ</a:t>
            </a:r>
            <a:endParaRPr lang="cs-CZ" sz="1200" b="1" dirty="0" smtClean="0">
              <a:solidFill>
                <a:srgbClr val="C00000"/>
              </a:solidFill>
              <a:latin typeface="Times New Roman" pitchFamily="18" charset="0"/>
              <a:cs typeface="Times New Roman" pitchFamily="18" charset="0"/>
            </a:endParaRPr>
          </a:p>
          <a:p>
            <a:pPr marL="171450" indent="-171450">
              <a:buFont typeface="Wingdings" pitchFamily="2" charset="2"/>
              <a:buChar char="Ø"/>
            </a:pPr>
            <a:r>
              <a:rPr lang="cs-CZ" sz="1200" dirty="0" smtClean="0">
                <a:solidFill>
                  <a:schemeClr val="accent3">
                    <a:lumMod val="50000"/>
                  </a:schemeClr>
                </a:solidFill>
                <a:latin typeface="Times New Roman" pitchFamily="18" charset="0"/>
                <a:cs typeface="Times New Roman" pitchFamily="18" charset="0"/>
              </a:rPr>
              <a:t>Germáni zakládají na našem území říši Markomanů</a:t>
            </a: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m</a:t>
            </a:r>
            <a:r>
              <a:rPr lang="cs-CZ" sz="1200" dirty="0" smtClean="0">
                <a:solidFill>
                  <a:schemeClr val="accent3">
                    <a:lumMod val="50000"/>
                  </a:schemeClr>
                </a:solidFill>
                <a:latin typeface="Times New Roman" pitchFamily="18" charset="0"/>
                <a:cs typeface="Times New Roman" pitchFamily="18" charset="0"/>
              </a:rPr>
              <a:t>éně kulturně vyspělí než Keltové</a:t>
            </a: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v</a:t>
            </a:r>
            <a:r>
              <a:rPr lang="cs-CZ" sz="1200" dirty="0" smtClean="0">
                <a:solidFill>
                  <a:schemeClr val="accent3">
                    <a:lumMod val="50000"/>
                  </a:schemeClr>
                </a:solidFill>
                <a:latin typeface="Times New Roman" pitchFamily="18" charset="0"/>
                <a:cs typeface="Times New Roman" pitchFamily="18" charset="0"/>
              </a:rPr>
              <a:t> době stěhování národů (5. – 6. století) </a:t>
            </a:r>
          </a:p>
          <a:p>
            <a:r>
              <a:rPr lang="cs-CZ" sz="1200" dirty="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    přišli na naše území </a:t>
            </a:r>
            <a:r>
              <a:rPr lang="cs-CZ" sz="1200" b="1" dirty="0" smtClean="0">
                <a:solidFill>
                  <a:schemeClr val="accent3">
                    <a:lumMod val="50000"/>
                  </a:schemeClr>
                </a:solidFill>
                <a:latin typeface="Times New Roman" pitchFamily="18" charset="0"/>
                <a:cs typeface="Times New Roman" pitchFamily="18" charset="0"/>
              </a:rPr>
              <a:t>Slované</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40336" y="809080"/>
            <a:ext cx="2556000" cy="1330622"/>
          </a:xfrm>
          <a:prstGeom prst="rect">
            <a:avLst/>
          </a:prstGeom>
          <a:noFill/>
          <a:ln w="3175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ovéPole 17"/>
          <p:cNvSpPr txBox="1"/>
          <p:nvPr/>
        </p:nvSpPr>
        <p:spPr>
          <a:xfrm>
            <a:off x="2999261" y="4830420"/>
            <a:ext cx="1463862" cy="261610"/>
          </a:xfrm>
          <a:prstGeom prst="rect">
            <a:avLst/>
          </a:prstGeom>
          <a:solidFill>
            <a:srgbClr val="CCFFCC">
              <a:alpha val="0"/>
            </a:srgbClr>
          </a:solidFill>
        </p:spPr>
        <p:txBody>
          <a:bodyPr wrap="none" rtlCol="0">
            <a:spAutoFit/>
          </a:bodyPr>
          <a:lstStyle/>
          <a:p>
            <a:pPr algn="ctr"/>
            <a:r>
              <a:rPr lang="pl-PL" sz="1100" b="1" dirty="0">
                <a:solidFill>
                  <a:srgbClr val="C00000"/>
                </a:solidFill>
                <a:latin typeface="Times New Roman" pitchFamily="18" charset="0"/>
                <a:cs typeface="Times New Roman" pitchFamily="18" charset="0"/>
              </a:rPr>
              <a:t>g</a:t>
            </a:r>
            <a:r>
              <a:rPr lang="pl-PL" sz="1100" b="1" dirty="0" smtClean="0">
                <a:solidFill>
                  <a:srgbClr val="C00000"/>
                </a:solidFill>
                <a:latin typeface="Times New Roman" pitchFamily="18" charset="0"/>
                <a:cs typeface="Times New Roman" pitchFamily="18" charset="0"/>
              </a:rPr>
              <a:t>ermánská keramika</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16472" y="2279608"/>
            <a:ext cx="2304000" cy="1372262"/>
          </a:xfrm>
          <a:prstGeom prst="rect">
            <a:avLst/>
          </a:prstGeom>
          <a:noFill/>
          <a:ln w="3175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ovéPole 16"/>
          <p:cNvSpPr txBox="1"/>
          <p:nvPr/>
        </p:nvSpPr>
        <p:spPr>
          <a:xfrm>
            <a:off x="5247245" y="2238132"/>
            <a:ext cx="1181735" cy="261610"/>
          </a:xfrm>
          <a:prstGeom prst="rect">
            <a:avLst/>
          </a:prstGeom>
          <a:solidFill>
            <a:srgbClr val="CCFFCC">
              <a:alpha val="0"/>
            </a:srgbClr>
          </a:solidFill>
        </p:spPr>
        <p:txBody>
          <a:bodyPr wrap="none" rtlCol="0">
            <a:spAutoFit/>
          </a:bodyPr>
          <a:lstStyle/>
          <a:p>
            <a:pPr algn="ctr"/>
            <a:r>
              <a:rPr lang="pl-PL" sz="1100" b="1" dirty="0">
                <a:solidFill>
                  <a:srgbClr val="C00000"/>
                </a:solidFill>
                <a:latin typeface="Times New Roman" pitchFamily="18" charset="0"/>
                <a:cs typeface="Times New Roman" pitchFamily="18" charset="0"/>
              </a:rPr>
              <a:t>k</a:t>
            </a:r>
            <a:r>
              <a:rPr lang="pl-PL" sz="1100" b="1" dirty="0" smtClean="0">
                <a:solidFill>
                  <a:srgbClr val="C00000"/>
                </a:solidFill>
                <a:latin typeface="Times New Roman" pitchFamily="18" charset="0"/>
                <a:cs typeface="Times New Roman" pitchFamily="18" charset="0"/>
              </a:rPr>
              <a:t>eltské oppidum</a:t>
            </a:r>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42853" y="3868022"/>
            <a:ext cx="2044971" cy="1152000"/>
          </a:xfrm>
          <a:prstGeom prst="rect">
            <a:avLst/>
          </a:prstGeom>
          <a:noFill/>
          <a:ln w="3175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0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7164288" cy="594066"/>
          </a:xfrm>
        </p:spPr>
        <p:txBody>
          <a:bodyPr>
            <a:normAutofit/>
          </a:bodyPr>
          <a:lstStyle/>
          <a:p>
            <a:pPr algn="l"/>
            <a:r>
              <a:rPr lang="cs-CZ" sz="2500" b="1" dirty="0" smtClean="0">
                <a:latin typeface="Times New Roman" pitchFamily="18" charset="0"/>
                <a:cs typeface="Times New Roman" pitchFamily="18" charset="0"/>
              </a:rPr>
              <a:t>71.3 Jaké si řekneme nové termíny a názvy?</a:t>
            </a:r>
            <a:endParaRPr lang="cs-CZ" sz="2500" b="1" dirty="0">
              <a:latin typeface="Times New Roman" pitchFamily="18" charset="0"/>
              <a:cs typeface="Times New Roman" pitchFamily="18" charset="0"/>
            </a:endParaRPr>
          </a:p>
        </p:txBody>
      </p:sp>
      <p:sp>
        <p:nvSpPr>
          <p:cNvPr id="18" name="TextovéPole 17"/>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sp>
        <p:nvSpPr>
          <p:cNvPr id="5" name="TextovéPole 4"/>
          <p:cNvSpPr txBox="1"/>
          <p:nvPr/>
        </p:nvSpPr>
        <p:spPr>
          <a:xfrm>
            <a:off x="108000" y="3744000"/>
            <a:ext cx="5436104" cy="1277273"/>
          </a:xfrm>
          <a:prstGeom prst="rect">
            <a:avLst/>
          </a:prstGeom>
          <a:solidFill>
            <a:schemeClr val="bg1"/>
          </a:solidFill>
          <a:ln w="31750">
            <a:solidFill>
              <a:srgbClr val="C00000"/>
            </a:solidFill>
          </a:ln>
        </p:spPr>
        <p:txBody>
          <a:bodyPr wrap="none" rtlCol="0">
            <a:spAutoFit/>
          </a:bodyPr>
          <a:lstStyle/>
          <a:p>
            <a:pPr>
              <a:spcAft>
                <a:spcPts val="600"/>
              </a:spcAft>
            </a:pPr>
            <a:r>
              <a:rPr lang="cs-CZ" sz="1200" b="1" u="sng" dirty="0" smtClean="0">
                <a:solidFill>
                  <a:schemeClr val="accent3">
                    <a:lumMod val="50000"/>
                  </a:schemeClr>
                </a:solidFill>
                <a:latin typeface="Times New Roman" pitchFamily="18" charset="0"/>
                <a:cs typeface="Times New Roman" pitchFamily="18" charset="0"/>
              </a:rPr>
              <a:t>SÁMO A SÁMOVA ŘÍŠE</a:t>
            </a:r>
            <a:r>
              <a:rPr lang="cs-CZ" sz="1200" dirty="0" smtClean="0">
                <a:solidFill>
                  <a:schemeClr val="accent3">
                    <a:lumMod val="50000"/>
                  </a:schemeClr>
                </a:solidFill>
                <a:latin typeface="Times New Roman" pitchFamily="18" charset="0"/>
                <a:cs typeface="Times New Roman" pitchFamily="18" charset="0"/>
              </a:rPr>
              <a:t> (viz mapka Sámovy říše         + centrum říše        )</a:t>
            </a:r>
            <a:endParaRPr lang="cs-CZ" sz="1200" b="1" u="sng" dirty="0" smtClean="0">
              <a:solidFill>
                <a:schemeClr val="accent3">
                  <a:lumMod val="50000"/>
                </a:schemeClr>
              </a:solidFill>
              <a:latin typeface="Times New Roman" pitchFamily="18" charset="0"/>
              <a:cs typeface="Times New Roman" pitchFamily="18" charset="0"/>
            </a:endParaRPr>
          </a:p>
          <a:p>
            <a:r>
              <a:rPr lang="cs-CZ" sz="1200" b="1" dirty="0" smtClean="0">
                <a:solidFill>
                  <a:schemeClr val="accent3">
                    <a:lumMod val="50000"/>
                  </a:schemeClr>
                </a:solidFill>
                <a:latin typeface="Times New Roman" pitchFamily="18" charset="0"/>
                <a:cs typeface="Times New Roman" pitchFamily="18" charset="0"/>
              </a:rPr>
              <a:t>Sámo</a:t>
            </a:r>
            <a:r>
              <a:rPr lang="cs-CZ" sz="1200" dirty="0" smtClean="0">
                <a:solidFill>
                  <a:schemeClr val="accent3">
                    <a:lumMod val="50000"/>
                  </a:schemeClr>
                </a:solidFill>
                <a:latin typeface="Times New Roman" pitchFamily="18" charset="0"/>
                <a:cs typeface="Times New Roman" pitchFamily="18" charset="0"/>
              </a:rPr>
              <a:t> = kupec z Franské říše, schopný vojevůdce</a:t>
            </a:r>
          </a:p>
          <a:p>
            <a:r>
              <a:rPr lang="cs-CZ" sz="1200" b="1" dirty="0" smtClean="0">
                <a:solidFill>
                  <a:schemeClr val="accent3">
                    <a:lumMod val="50000"/>
                  </a:schemeClr>
                </a:solidFill>
                <a:latin typeface="Times New Roman" pitchFamily="18" charset="0"/>
                <a:cs typeface="Times New Roman" pitchFamily="18" charset="0"/>
              </a:rPr>
              <a:t>→ sjednotil Slovany v boji proti kočovným Avarům, kteří napadli naše území</a:t>
            </a: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ú</a:t>
            </a:r>
            <a:r>
              <a:rPr lang="cs-CZ" sz="1200" dirty="0" smtClean="0">
                <a:solidFill>
                  <a:schemeClr val="accent3">
                    <a:lumMod val="50000"/>
                  </a:schemeClr>
                </a:solidFill>
                <a:latin typeface="Times New Roman" pitchFamily="18" charset="0"/>
                <a:cs typeface="Times New Roman" pitchFamily="18" charset="0"/>
              </a:rPr>
              <a:t>zemí ubránili → Sámo se stává </a:t>
            </a:r>
            <a:r>
              <a:rPr lang="cs-CZ" sz="1200" b="1" dirty="0" smtClean="0">
                <a:solidFill>
                  <a:schemeClr val="accent3">
                    <a:lumMod val="50000"/>
                  </a:schemeClr>
                </a:solidFill>
                <a:latin typeface="Times New Roman" pitchFamily="18" charset="0"/>
                <a:cs typeface="Times New Roman" pitchFamily="18" charset="0"/>
              </a:rPr>
              <a:t>vládcem slovanských kmenů</a:t>
            </a: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o</a:t>
            </a:r>
            <a:r>
              <a:rPr lang="cs-CZ" sz="1200" dirty="0" smtClean="0">
                <a:solidFill>
                  <a:schemeClr val="accent3">
                    <a:lumMod val="50000"/>
                  </a:schemeClr>
                </a:solidFill>
                <a:latin typeface="Times New Roman" pitchFamily="18" charset="0"/>
                <a:cs typeface="Times New Roman" pitchFamily="18" charset="0"/>
              </a:rPr>
              <a:t>drazili i útok franského krále Dagoberta (viz mapka        směry útoku Dagoberta)</a:t>
            </a: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p</a:t>
            </a:r>
            <a:r>
              <a:rPr lang="cs-CZ" sz="1200" dirty="0" smtClean="0">
                <a:solidFill>
                  <a:schemeClr val="accent3">
                    <a:lumMod val="50000"/>
                  </a:schemeClr>
                </a:solidFill>
                <a:latin typeface="Times New Roman" pitchFamily="18" charset="0"/>
                <a:cs typeface="Times New Roman" pitchFamily="18" charset="0"/>
              </a:rPr>
              <a:t>o Sámově smrti r. 658 nebo r. 659 se říše rozpadá</a:t>
            </a:r>
          </a:p>
        </p:txBody>
      </p:sp>
      <p:sp>
        <p:nvSpPr>
          <p:cNvPr id="6" name="TextovéPole 5"/>
          <p:cNvSpPr txBox="1"/>
          <p:nvPr/>
        </p:nvSpPr>
        <p:spPr>
          <a:xfrm>
            <a:off x="107504" y="1059582"/>
            <a:ext cx="5444119" cy="2608406"/>
          </a:xfrm>
          <a:prstGeom prst="rect">
            <a:avLst/>
          </a:prstGeom>
          <a:solidFill>
            <a:schemeClr val="bg1"/>
          </a:solidFill>
          <a:ln w="31750">
            <a:solidFill>
              <a:srgbClr val="C00000"/>
            </a:solidFill>
          </a:ln>
        </p:spPr>
        <p:txBody>
          <a:bodyPr wrap="none" rtlCol="0">
            <a:spAutoFit/>
          </a:bodyPr>
          <a:lstStyle/>
          <a:p>
            <a:pPr>
              <a:spcAft>
                <a:spcPts val="600"/>
              </a:spcAft>
            </a:pPr>
            <a:r>
              <a:rPr lang="cs-CZ" sz="1200" b="1" u="sng" dirty="0" smtClean="0">
                <a:solidFill>
                  <a:schemeClr val="accent3">
                    <a:lumMod val="50000"/>
                  </a:schemeClr>
                </a:solidFill>
                <a:latin typeface="Times New Roman" pitchFamily="18" charset="0"/>
                <a:cs typeface="Times New Roman" pitchFamily="18" charset="0"/>
              </a:rPr>
              <a:t>PŘÍCHOD SLOVANŮ</a:t>
            </a: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a</a:t>
            </a:r>
            <a:r>
              <a:rPr lang="cs-CZ" sz="1200" dirty="0" smtClean="0">
                <a:solidFill>
                  <a:schemeClr val="accent3">
                    <a:lumMod val="50000"/>
                  </a:schemeClr>
                </a:solidFill>
                <a:latin typeface="Times New Roman" pitchFamily="18" charset="0"/>
                <a:cs typeface="Times New Roman" pitchFamily="18" charset="0"/>
              </a:rPr>
              <a:t>si </a:t>
            </a:r>
            <a:r>
              <a:rPr lang="cs-CZ" sz="1200" b="1" dirty="0" smtClean="0">
                <a:solidFill>
                  <a:schemeClr val="accent3">
                    <a:lumMod val="50000"/>
                  </a:schemeClr>
                </a:solidFill>
                <a:latin typeface="Times New Roman" pitchFamily="18" charset="0"/>
                <a:cs typeface="Times New Roman" pitchFamily="18" charset="0"/>
              </a:rPr>
              <a:t>v 5. stol</a:t>
            </a:r>
            <a:r>
              <a:rPr lang="cs-CZ" sz="1200" b="1" dirty="0">
                <a:solidFill>
                  <a:schemeClr val="accent3">
                    <a:lumMod val="50000"/>
                  </a:schemeClr>
                </a:solidFill>
                <a:latin typeface="Times New Roman" pitchFamily="18" charset="0"/>
                <a:cs typeface="Times New Roman" pitchFamily="18" charset="0"/>
              </a:rPr>
              <a:t>.</a:t>
            </a:r>
            <a:r>
              <a:rPr lang="cs-CZ" sz="1200" b="1" dirty="0" smtClean="0">
                <a:solidFill>
                  <a:schemeClr val="accent3">
                    <a:lumMod val="50000"/>
                  </a:schemeClr>
                </a:solidFill>
                <a:latin typeface="Times New Roman" pitchFamily="18" charset="0"/>
                <a:cs typeface="Times New Roman" pitchFamily="18" charset="0"/>
              </a:rPr>
              <a:t> </a:t>
            </a:r>
            <a:r>
              <a:rPr lang="cs-CZ" sz="1200" b="1" dirty="0">
                <a:solidFill>
                  <a:schemeClr val="accent3">
                    <a:lumMod val="50000"/>
                  </a:schemeClr>
                </a:solidFill>
                <a:latin typeface="Times New Roman" pitchFamily="18" charset="0"/>
                <a:cs typeface="Times New Roman" pitchFamily="18" charset="0"/>
              </a:rPr>
              <a:t>n. l. </a:t>
            </a:r>
            <a:r>
              <a:rPr lang="cs-CZ" sz="1200" b="1" dirty="0" smtClean="0">
                <a:solidFill>
                  <a:schemeClr val="accent3">
                    <a:lumMod val="50000"/>
                  </a:schemeClr>
                </a:solidFill>
                <a:latin typeface="Times New Roman" pitchFamily="18" charset="0"/>
                <a:cs typeface="Times New Roman" pitchFamily="18" charset="0"/>
              </a:rPr>
              <a:t>přichází </a:t>
            </a:r>
            <a:r>
              <a:rPr lang="cs-CZ" sz="1200" dirty="0" smtClean="0">
                <a:solidFill>
                  <a:schemeClr val="accent3">
                    <a:lumMod val="50000"/>
                  </a:schemeClr>
                </a:solidFill>
                <a:latin typeface="Times New Roman" pitchFamily="18" charset="0"/>
                <a:cs typeface="Times New Roman" pitchFamily="18" charset="0"/>
              </a:rPr>
              <a:t>na naše území kmeny Slovanů </a:t>
            </a:r>
          </a:p>
          <a:p>
            <a:r>
              <a:rPr lang="cs-CZ" sz="1200" dirty="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  (období stěhování národů 4. – 6. stol. n. l.)→ přichází z dnešní </a:t>
            </a:r>
          </a:p>
          <a:p>
            <a:r>
              <a:rPr lang="cs-CZ" sz="1200" dirty="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   západní Ukrajiny a východního Polska</a:t>
            </a:r>
          </a:p>
          <a:p>
            <a:pPr marL="171450" indent="-171450">
              <a:buFont typeface="Wingdings" pitchFamily="2" charset="2"/>
              <a:buChar char="Ø"/>
            </a:pPr>
            <a:r>
              <a:rPr lang="cs-CZ" sz="1200" dirty="0" smtClean="0">
                <a:solidFill>
                  <a:schemeClr val="accent3">
                    <a:lumMod val="50000"/>
                  </a:schemeClr>
                </a:solidFill>
                <a:latin typeface="Times New Roman" pitchFamily="18" charset="0"/>
                <a:cs typeface="Times New Roman" pitchFamily="18" charset="0"/>
              </a:rPr>
              <a:t>vytlačili Germány → někteří odešli nebo postupem času jejich potomci </a:t>
            </a:r>
          </a:p>
          <a:p>
            <a:r>
              <a:rPr lang="cs-CZ" sz="1200" dirty="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   splynuli se Slovany</a:t>
            </a:r>
            <a:endParaRPr lang="cs-CZ" sz="1200" dirty="0">
              <a:solidFill>
                <a:schemeClr val="accent3">
                  <a:lumMod val="50000"/>
                </a:schemeClr>
              </a:solidFill>
              <a:latin typeface="Times New Roman" pitchFamily="18" charset="0"/>
              <a:cs typeface="Times New Roman" pitchFamily="18" charset="0"/>
            </a:endParaRP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b</a:t>
            </a:r>
            <a:r>
              <a:rPr lang="cs-CZ" sz="1200" dirty="0" smtClean="0">
                <a:solidFill>
                  <a:schemeClr val="accent3">
                    <a:lumMod val="50000"/>
                  </a:schemeClr>
                </a:solidFill>
                <a:latin typeface="Times New Roman" pitchFamily="18" charset="0"/>
                <a:cs typeface="Times New Roman" pitchFamily="18" charset="0"/>
              </a:rPr>
              <a:t>yli </a:t>
            </a:r>
            <a:r>
              <a:rPr lang="cs-CZ" sz="1200" b="1" dirty="0" smtClean="0">
                <a:solidFill>
                  <a:schemeClr val="accent3">
                    <a:lumMod val="50000"/>
                  </a:schemeClr>
                </a:solidFill>
                <a:latin typeface="Times New Roman" pitchFamily="18" charset="0"/>
                <a:cs typeface="Times New Roman" pitchFamily="18" charset="0"/>
              </a:rPr>
              <a:t>pastevci a zemědělci </a:t>
            </a:r>
            <a:r>
              <a:rPr lang="cs-CZ" sz="1200" dirty="0" smtClean="0">
                <a:solidFill>
                  <a:schemeClr val="accent3">
                    <a:lumMod val="50000"/>
                  </a:schemeClr>
                </a:solidFill>
                <a:latin typeface="Times New Roman" pitchFamily="18" charset="0"/>
                <a:cs typeface="Times New Roman" pitchFamily="18" charset="0"/>
              </a:rPr>
              <a:t>– usazovali se blízko řek</a:t>
            </a: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h</a:t>
            </a:r>
            <a:r>
              <a:rPr lang="cs-CZ" sz="1200" dirty="0" smtClean="0">
                <a:solidFill>
                  <a:schemeClr val="accent3">
                    <a:lumMod val="50000"/>
                  </a:schemeClr>
                </a:solidFill>
                <a:latin typeface="Times New Roman" pitchFamily="18" charset="0"/>
                <a:cs typeface="Times New Roman" pitchFamily="18" charset="0"/>
              </a:rPr>
              <a:t>ovořili pravděpodobně </a:t>
            </a:r>
            <a:r>
              <a:rPr lang="cs-CZ" sz="1200" b="1" dirty="0" smtClean="0">
                <a:solidFill>
                  <a:schemeClr val="accent3">
                    <a:lumMod val="50000"/>
                  </a:schemeClr>
                </a:solidFill>
                <a:latin typeface="Times New Roman" pitchFamily="18" charset="0"/>
                <a:cs typeface="Times New Roman" pitchFamily="18" charset="0"/>
              </a:rPr>
              <a:t>praslovanštinou</a:t>
            </a: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u</a:t>
            </a:r>
            <a:r>
              <a:rPr lang="cs-CZ" sz="1200" dirty="0" smtClean="0">
                <a:solidFill>
                  <a:schemeClr val="accent3">
                    <a:lumMod val="50000"/>
                  </a:schemeClr>
                </a:solidFill>
                <a:latin typeface="Times New Roman" pitchFamily="18" charset="0"/>
                <a:cs typeface="Times New Roman" pitchFamily="18" charset="0"/>
              </a:rPr>
              <a:t>měli tkát látky</a:t>
            </a: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j</a:t>
            </a:r>
            <a:r>
              <a:rPr lang="cs-CZ" sz="1200" dirty="0" smtClean="0">
                <a:solidFill>
                  <a:schemeClr val="accent3">
                    <a:lumMod val="50000"/>
                  </a:schemeClr>
                </a:solidFill>
                <a:latin typeface="Times New Roman" pitchFamily="18" charset="0"/>
                <a:cs typeface="Times New Roman" pitchFamily="18" charset="0"/>
              </a:rPr>
              <a:t>ejich pracovní nástroje byly převážně dřevěné (železo bylo drahé)</a:t>
            </a: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p</a:t>
            </a:r>
            <a:r>
              <a:rPr lang="cs-CZ" sz="1200" dirty="0" smtClean="0">
                <a:solidFill>
                  <a:schemeClr val="accent3">
                    <a:lumMod val="50000"/>
                  </a:schemeClr>
                </a:solidFill>
                <a:latin typeface="Times New Roman" pitchFamily="18" charset="0"/>
                <a:cs typeface="Times New Roman" pitchFamily="18" charset="0"/>
              </a:rPr>
              <a:t>rovozovali </a:t>
            </a:r>
            <a:r>
              <a:rPr lang="cs-CZ" sz="1200" b="1" dirty="0" smtClean="0">
                <a:solidFill>
                  <a:schemeClr val="accent3">
                    <a:lumMod val="50000"/>
                  </a:schemeClr>
                </a:solidFill>
                <a:latin typeface="Times New Roman" pitchFamily="18" charset="0"/>
                <a:cs typeface="Times New Roman" pitchFamily="18" charset="0"/>
              </a:rPr>
              <a:t>směnný obchod</a:t>
            </a:r>
          </a:p>
          <a:p>
            <a:pPr marL="171450" indent="-171450">
              <a:spcAft>
                <a:spcPts val="300"/>
              </a:spcAft>
              <a:buFont typeface="Wingdings" pitchFamily="2" charset="2"/>
              <a:buChar char="Ø"/>
            </a:pPr>
            <a:r>
              <a:rPr lang="cs-CZ" sz="1200" dirty="0" smtClean="0">
                <a:solidFill>
                  <a:schemeClr val="accent3">
                    <a:lumMod val="50000"/>
                  </a:schemeClr>
                </a:solidFill>
                <a:latin typeface="Times New Roman" pitchFamily="18" charset="0"/>
                <a:cs typeface="Times New Roman" pitchFamily="18" charset="0"/>
              </a:rPr>
              <a:t>vyznávali pohanské náboženství </a:t>
            </a:r>
            <a:r>
              <a:rPr lang="cs-CZ" sz="1200" dirty="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(byli </a:t>
            </a:r>
            <a:r>
              <a:rPr lang="cs-CZ" sz="1200" b="1" dirty="0" smtClean="0">
                <a:solidFill>
                  <a:schemeClr val="accent3">
                    <a:lumMod val="50000"/>
                  </a:schemeClr>
                </a:solidFill>
                <a:latin typeface="Times New Roman" pitchFamily="18" charset="0"/>
                <a:cs typeface="Times New Roman" pitchFamily="18" charset="0"/>
              </a:rPr>
              <a:t>pohané</a:t>
            </a:r>
            <a:r>
              <a:rPr lang="cs-CZ" sz="1200" dirty="0" smtClean="0">
                <a:solidFill>
                  <a:schemeClr val="accent3">
                    <a:lumMod val="50000"/>
                  </a:schemeClr>
                </a:solidFill>
                <a:latin typeface="Times New Roman" pitchFamily="18" charset="0"/>
                <a:cs typeface="Times New Roman" pitchFamily="18" charset="0"/>
              </a:rPr>
              <a:t>) → </a:t>
            </a:r>
            <a:r>
              <a:rPr lang="cs-CZ" sz="1200" b="1" dirty="0" smtClean="0">
                <a:solidFill>
                  <a:schemeClr val="accent3">
                    <a:lumMod val="50000"/>
                  </a:schemeClr>
                </a:solidFill>
                <a:latin typeface="Times New Roman" pitchFamily="18" charset="0"/>
                <a:cs typeface="Times New Roman" pitchFamily="18" charset="0"/>
              </a:rPr>
              <a:t>uznávali více bohů</a:t>
            </a:r>
          </a:p>
          <a:p>
            <a:r>
              <a:rPr lang="cs-CZ" sz="1200" b="1" dirty="0" smtClean="0">
                <a:solidFill>
                  <a:schemeClr val="accent3">
                    <a:lumMod val="50000"/>
                  </a:schemeClr>
                </a:solidFill>
                <a:latin typeface="Times New Roman" pitchFamily="18" charset="0"/>
                <a:cs typeface="Times New Roman" pitchFamily="18" charset="0"/>
              </a:rPr>
              <a:t>Příchodem </a:t>
            </a:r>
            <a:r>
              <a:rPr lang="cs-CZ" sz="1200" b="1" dirty="0">
                <a:solidFill>
                  <a:schemeClr val="accent3">
                    <a:lumMod val="50000"/>
                  </a:schemeClr>
                </a:solidFill>
                <a:latin typeface="Times New Roman" pitchFamily="18" charset="0"/>
                <a:cs typeface="Times New Roman" pitchFamily="18" charset="0"/>
              </a:rPr>
              <a:t>S</a:t>
            </a:r>
            <a:r>
              <a:rPr lang="cs-CZ" sz="1200" b="1" dirty="0" smtClean="0">
                <a:solidFill>
                  <a:schemeClr val="accent3">
                    <a:lumMod val="50000"/>
                  </a:schemeClr>
                </a:solidFill>
                <a:latin typeface="Times New Roman" pitchFamily="18" charset="0"/>
                <a:cs typeface="Times New Roman" pitchFamily="18" charset="0"/>
              </a:rPr>
              <a:t>lovanů na naše území začíná historické období nazývané středověk.</a:t>
            </a:r>
            <a:endParaRPr lang="cs-CZ" sz="1200" b="1" dirty="0">
              <a:solidFill>
                <a:schemeClr val="accent3">
                  <a:lumMod val="50000"/>
                </a:schemeClr>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24128" y="1059582"/>
            <a:ext cx="3153602" cy="2592000"/>
          </a:xfrm>
          <a:prstGeom prst="rect">
            <a:avLst/>
          </a:prstGeom>
          <a:noFill/>
          <a:ln w="3175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ovéPole 8"/>
          <p:cNvSpPr txBox="1"/>
          <p:nvPr/>
        </p:nvSpPr>
        <p:spPr>
          <a:xfrm>
            <a:off x="5796136" y="3723878"/>
            <a:ext cx="3081293" cy="1277273"/>
          </a:xfrm>
          <a:prstGeom prst="rect">
            <a:avLst/>
          </a:prstGeom>
          <a:solidFill>
            <a:schemeClr val="bg1"/>
          </a:solidFill>
          <a:ln w="31750">
            <a:solidFill>
              <a:srgbClr val="C00000"/>
            </a:solidFill>
          </a:ln>
        </p:spPr>
        <p:txBody>
          <a:bodyPr wrap="none" rtlCol="0">
            <a:spAutoFit/>
          </a:bodyPr>
          <a:lstStyle/>
          <a:p>
            <a:pPr>
              <a:spcAft>
                <a:spcPts val="600"/>
              </a:spcAft>
            </a:pPr>
            <a:r>
              <a:rPr lang="cs-CZ" sz="1050" b="1" u="sng" dirty="0" smtClean="0">
                <a:solidFill>
                  <a:schemeClr val="accent3">
                    <a:lumMod val="50000"/>
                  </a:schemeClr>
                </a:solidFill>
                <a:latin typeface="Times New Roman" pitchFamily="18" charset="0"/>
                <a:cs typeface="Times New Roman" pitchFamily="18" charset="0"/>
              </a:rPr>
              <a:t>STŘEDOVĚK</a:t>
            </a:r>
          </a:p>
          <a:p>
            <a:r>
              <a:rPr lang="cs-CZ" sz="1200" dirty="0" smtClean="0">
                <a:solidFill>
                  <a:schemeClr val="accent3">
                    <a:lumMod val="50000"/>
                  </a:schemeClr>
                </a:solidFill>
                <a:latin typeface="Times New Roman" pitchFamily="18" charset="0"/>
                <a:cs typeface="Times New Roman" pitchFamily="18" charset="0"/>
              </a:rPr>
              <a:t>= </a:t>
            </a:r>
            <a:r>
              <a:rPr lang="cs-CZ" sz="1200" b="1" dirty="0" smtClean="0">
                <a:solidFill>
                  <a:schemeClr val="accent3">
                    <a:lumMod val="50000"/>
                  </a:schemeClr>
                </a:solidFill>
                <a:latin typeface="Times New Roman" pitchFamily="18" charset="0"/>
                <a:cs typeface="Times New Roman" pitchFamily="18" charset="0"/>
              </a:rPr>
              <a:t>jedno z dlouhých dějinných období lidstva</a:t>
            </a:r>
          </a:p>
          <a:p>
            <a:pPr marL="171450" indent="-171450">
              <a:buFontTx/>
              <a:buChar char="-"/>
            </a:pPr>
            <a:r>
              <a:rPr lang="cs-CZ" sz="1200" b="1" dirty="0">
                <a:solidFill>
                  <a:schemeClr val="accent3">
                    <a:lumMod val="50000"/>
                  </a:schemeClr>
                </a:solidFill>
                <a:latin typeface="Times New Roman" pitchFamily="18" charset="0"/>
                <a:cs typeface="Times New Roman" pitchFamily="18" charset="0"/>
              </a:rPr>
              <a:t>p</a:t>
            </a:r>
            <a:r>
              <a:rPr lang="cs-CZ" sz="1200" b="1" dirty="0" smtClean="0">
                <a:solidFill>
                  <a:schemeClr val="accent3">
                    <a:lumMod val="50000"/>
                  </a:schemeClr>
                </a:solidFill>
                <a:latin typeface="Times New Roman" pitchFamily="18" charset="0"/>
                <a:cs typeface="Times New Roman" pitchFamily="18" charset="0"/>
              </a:rPr>
              <a:t>očátek</a:t>
            </a:r>
            <a:r>
              <a:rPr lang="cs-CZ" sz="1200" dirty="0" smtClean="0">
                <a:solidFill>
                  <a:schemeClr val="accent3">
                    <a:lumMod val="50000"/>
                  </a:schemeClr>
                </a:solidFill>
                <a:latin typeface="Times New Roman" pitchFamily="18" charset="0"/>
                <a:cs typeface="Times New Roman" pitchFamily="18" charset="0"/>
              </a:rPr>
              <a:t> středověku je datován rozpadem </a:t>
            </a:r>
          </a:p>
          <a:p>
            <a:r>
              <a:rPr lang="cs-CZ" sz="1200" dirty="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    západní části Římské říše </a:t>
            </a:r>
            <a:r>
              <a:rPr lang="cs-CZ" sz="1200" b="1" dirty="0" smtClean="0">
                <a:solidFill>
                  <a:schemeClr val="accent3">
                    <a:lumMod val="50000"/>
                  </a:schemeClr>
                </a:solidFill>
                <a:latin typeface="Times New Roman" pitchFamily="18" charset="0"/>
                <a:cs typeface="Times New Roman" pitchFamily="18" charset="0"/>
              </a:rPr>
              <a:t>(cca r. 476)</a:t>
            </a:r>
          </a:p>
          <a:p>
            <a:pPr marL="171450" indent="-171450">
              <a:buFontTx/>
              <a:buChar char="-"/>
            </a:pPr>
            <a:r>
              <a:rPr lang="cs-CZ" sz="1200" b="1" dirty="0" smtClean="0">
                <a:solidFill>
                  <a:schemeClr val="accent3">
                    <a:lumMod val="50000"/>
                  </a:schemeClr>
                </a:solidFill>
                <a:latin typeface="Times New Roman" pitchFamily="18" charset="0"/>
                <a:cs typeface="Times New Roman" pitchFamily="18" charset="0"/>
              </a:rPr>
              <a:t>konec</a:t>
            </a:r>
            <a:r>
              <a:rPr lang="cs-CZ" sz="1200" dirty="0" smtClean="0">
                <a:solidFill>
                  <a:schemeClr val="accent3">
                    <a:lumMod val="50000"/>
                  </a:schemeClr>
                </a:solidFill>
                <a:latin typeface="Times New Roman" pitchFamily="18" charset="0"/>
                <a:cs typeface="Times New Roman" pitchFamily="18" charset="0"/>
              </a:rPr>
              <a:t> středověku je datován kolem </a:t>
            </a:r>
          </a:p>
          <a:p>
            <a:r>
              <a:rPr lang="cs-CZ" sz="1200" b="1" dirty="0">
                <a:solidFill>
                  <a:schemeClr val="accent3">
                    <a:lumMod val="50000"/>
                  </a:schemeClr>
                </a:solidFill>
                <a:latin typeface="Times New Roman" pitchFamily="18" charset="0"/>
                <a:cs typeface="Times New Roman" pitchFamily="18" charset="0"/>
              </a:rPr>
              <a:t> </a:t>
            </a:r>
            <a:r>
              <a:rPr lang="cs-CZ" sz="1200" b="1" dirty="0" smtClean="0">
                <a:solidFill>
                  <a:schemeClr val="accent3">
                    <a:lumMod val="50000"/>
                  </a:schemeClr>
                </a:solidFill>
                <a:latin typeface="Times New Roman" pitchFamily="18" charset="0"/>
                <a:cs typeface="Times New Roman" pitchFamily="18" charset="0"/>
              </a:rPr>
              <a:t>    roku 1492 </a:t>
            </a:r>
            <a:r>
              <a:rPr lang="cs-CZ" sz="1200" dirty="0" smtClean="0">
                <a:solidFill>
                  <a:schemeClr val="accent3">
                    <a:lumMod val="50000"/>
                  </a:schemeClr>
                </a:solidFill>
                <a:latin typeface="Times New Roman" pitchFamily="18" charset="0"/>
                <a:cs typeface="Times New Roman" pitchFamily="18" charset="0"/>
              </a:rPr>
              <a:t>→ byla objevena  Amerika</a:t>
            </a:r>
          </a:p>
        </p:txBody>
      </p:sp>
      <p:sp>
        <p:nvSpPr>
          <p:cNvPr id="4" name="Šipka doprava 3"/>
          <p:cNvSpPr>
            <a:spLocks noChangeAspect="1"/>
          </p:cNvSpPr>
          <p:nvPr/>
        </p:nvSpPr>
        <p:spPr>
          <a:xfrm>
            <a:off x="3635897" y="4659982"/>
            <a:ext cx="218039" cy="1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Ovál 7"/>
          <p:cNvSpPr/>
          <p:nvPr/>
        </p:nvSpPr>
        <p:spPr>
          <a:xfrm>
            <a:off x="3492000" y="3816000"/>
            <a:ext cx="216000" cy="108000"/>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Ovál 12"/>
          <p:cNvSpPr/>
          <p:nvPr/>
        </p:nvSpPr>
        <p:spPr>
          <a:xfrm>
            <a:off x="4680000" y="3816000"/>
            <a:ext cx="216000" cy="108000"/>
          </a:xfrm>
          <a:prstGeom prst="ellipse">
            <a:avLst/>
          </a:prstGeom>
          <a:solidFill>
            <a:srgbClr val="FF99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8"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504000"/>
            <a:ext cx="4086375" cy="477054"/>
          </a:xfrm>
        </p:spPr>
        <p:txBody>
          <a:bodyPr wrap="none">
            <a:spAutoFit/>
          </a:bodyPr>
          <a:lstStyle/>
          <a:p>
            <a:pPr algn="l"/>
            <a:r>
              <a:rPr lang="cs-CZ" sz="2500" b="1" dirty="0" smtClean="0">
                <a:latin typeface="Times New Roman" pitchFamily="18" charset="0"/>
                <a:cs typeface="Times New Roman" pitchFamily="18" charset="0"/>
              </a:rPr>
              <a:t>71.4 Co si řekneme nového?</a:t>
            </a:r>
            <a:endParaRPr lang="cs-CZ" sz="2500" b="1" dirty="0">
              <a:latin typeface="Times New Roman" pitchFamily="18" charset="0"/>
              <a:cs typeface="Times New Roman" pitchFamily="18" charset="0"/>
            </a:endParaRPr>
          </a:p>
        </p:txBody>
      </p:sp>
      <p:sp>
        <p:nvSpPr>
          <p:cNvPr id="21" name="TextovéPole 20"/>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pPr lvl="0"/>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rgbClr val="9BBB59">
                    <a:lumMod val="50000"/>
                  </a:srgbClr>
                </a:solidFill>
                <a:latin typeface="Times New Roman" pitchFamily="18" charset="0"/>
                <a:cs typeface="Times New Roman" pitchFamily="18" charset="0"/>
              </a:rPr>
              <a:t>Svět </a:t>
            </a:r>
            <a:r>
              <a:rPr lang="cs-CZ" sz="1600" b="1" dirty="0">
                <a:solidFill>
                  <a:srgbClr val="9BBB59">
                    <a:lumMod val="50000"/>
                  </a:srgbClr>
                </a:solidFill>
                <a:latin typeface="Times New Roman" pitchFamily="18" charset="0"/>
                <a:cs typeface="Times New Roman" pitchFamily="18" charset="0"/>
              </a:rPr>
              <a:t>kolem nás</a:t>
            </a:r>
          </a:p>
          <a:p>
            <a:endParaRPr lang="cs-CZ" sz="1000" dirty="0">
              <a:latin typeface="Times New Roman" pitchFamily="18" charset="0"/>
              <a:cs typeface="Times New Roman" pitchFamily="18" charset="0"/>
            </a:endParaRPr>
          </a:p>
        </p:txBody>
      </p:sp>
      <p:cxnSp>
        <p:nvCxnSpPr>
          <p:cNvPr id="15" name="Přímá spojnice 14"/>
          <p:cNvCxnSpPr/>
          <p:nvPr/>
        </p:nvCxnSpPr>
        <p:spPr>
          <a:xfrm>
            <a:off x="7308304" y="206769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ovéPole 3"/>
          <p:cNvSpPr txBox="1"/>
          <p:nvPr/>
        </p:nvSpPr>
        <p:spPr>
          <a:xfrm>
            <a:off x="119310" y="1059582"/>
            <a:ext cx="4668714" cy="2627693"/>
          </a:xfrm>
          <a:prstGeom prst="rect">
            <a:avLst/>
          </a:prstGeom>
          <a:solidFill>
            <a:schemeClr val="bg1"/>
          </a:solidFill>
          <a:ln w="31750">
            <a:solidFill>
              <a:srgbClr val="C00000"/>
            </a:solidFill>
          </a:ln>
        </p:spPr>
        <p:txBody>
          <a:bodyPr wrap="none" tIns="108000" rtlCol="0">
            <a:spAutoFit/>
          </a:bodyPr>
          <a:lstStyle/>
          <a:p>
            <a:pPr>
              <a:spcBef>
                <a:spcPts val="600"/>
              </a:spcBef>
              <a:spcAft>
                <a:spcPts val="600"/>
              </a:spcAft>
            </a:pPr>
            <a:r>
              <a:rPr lang="cs-CZ" sz="1200" b="1" u="sng" dirty="0" smtClean="0">
                <a:solidFill>
                  <a:srgbClr val="C00000"/>
                </a:solidFill>
                <a:latin typeface="Times New Roman" pitchFamily="18" charset="0"/>
                <a:cs typeface="Times New Roman" pitchFamily="18" charset="0"/>
              </a:rPr>
              <a:t>NAŠE MINULOST V POVĚSTECH</a:t>
            </a:r>
            <a:endParaRPr lang="cs-CZ" sz="1200" b="1" u="sng" dirty="0" smtClean="0">
              <a:solidFill>
                <a:schemeClr val="accent3">
                  <a:lumMod val="50000"/>
                </a:schemeClr>
              </a:solidFill>
              <a:latin typeface="Times New Roman" pitchFamily="18" charset="0"/>
              <a:cs typeface="Times New Roman" pitchFamily="18" charset="0"/>
            </a:endParaRPr>
          </a:p>
          <a:p>
            <a:pPr marL="171450" indent="-171450">
              <a:buFont typeface="Wingdings" pitchFamily="2" charset="2"/>
              <a:buChar char="Ø"/>
            </a:pPr>
            <a:r>
              <a:rPr lang="cs-CZ" sz="1200" dirty="0" smtClean="0">
                <a:solidFill>
                  <a:schemeClr val="accent3">
                    <a:lumMod val="50000"/>
                  </a:schemeClr>
                </a:solidFill>
                <a:latin typeface="Times New Roman" pitchFamily="18" charset="0"/>
                <a:cs typeface="Times New Roman" pitchFamily="18" charset="0"/>
              </a:rPr>
              <a:t>Z období 150 let po Sámově říši nemáme žádné písemné zprávy.</a:t>
            </a:r>
          </a:p>
          <a:p>
            <a:pPr>
              <a:spcAft>
                <a:spcPts val="300"/>
              </a:spcAft>
            </a:pPr>
            <a:r>
              <a:rPr lang="cs-CZ" sz="1200" dirty="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   → dochovaly se jen </a:t>
            </a:r>
            <a:r>
              <a:rPr lang="cs-CZ" sz="1200" b="1" dirty="0" smtClean="0">
                <a:solidFill>
                  <a:schemeClr val="accent3">
                    <a:lumMod val="50000"/>
                  </a:schemeClr>
                </a:solidFill>
                <a:latin typeface="Times New Roman" pitchFamily="18" charset="0"/>
                <a:cs typeface="Times New Roman" pitchFamily="18" charset="0"/>
              </a:rPr>
              <a:t>informace šířené ústním podáním = pověsti</a:t>
            </a:r>
          </a:p>
          <a:p>
            <a:pPr algn="ctr">
              <a:spcAft>
                <a:spcPts val="300"/>
              </a:spcAft>
            </a:pPr>
            <a:r>
              <a:rPr lang="cs-CZ" sz="1200" b="1" dirty="0" smtClean="0">
                <a:solidFill>
                  <a:schemeClr val="accent3">
                    <a:lumMod val="50000"/>
                  </a:schemeClr>
                </a:solidFill>
                <a:latin typeface="Times New Roman" pitchFamily="18" charset="0"/>
                <a:cs typeface="Times New Roman" pitchFamily="18" charset="0"/>
              </a:rPr>
              <a:t>Pověst je vymyšlený příběh z minulosti naší země.</a:t>
            </a:r>
          </a:p>
          <a:p>
            <a:pPr marL="171450" indent="-171450">
              <a:buFont typeface="Wingdings" pitchFamily="2" charset="2"/>
              <a:buChar char="Ø"/>
            </a:pPr>
            <a:r>
              <a:rPr lang="cs-CZ" sz="1200" dirty="0" smtClean="0">
                <a:solidFill>
                  <a:schemeClr val="accent3">
                    <a:lumMod val="50000"/>
                  </a:schemeClr>
                </a:solidFill>
                <a:latin typeface="Times New Roman" pitchFamily="18" charset="0"/>
                <a:cs typeface="Times New Roman" pitchFamily="18" charset="0"/>
              </a:rPr>
              <a:t>staré české pověsti se dochovaly zásluhou kněze </a:t>
            </a:r>
          </a:p>
          <a:p>
            <a:r>
              <a:rPr lang="cs-CZ" sz="1200" dirty="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   jménem </a:t>
            </a:r>
            <a:r>
              <a:rPr lang="cs-CZ" sz="1200" b="1" dirty="0" smtClean="0">
                <a:solidFill>
                  <a:schemeClr val="accent3">
                    <a:lumMod val="50000"/>
                  </a:schemeClr>
                </a:solidFill>
                <a:latin typeface="Times New Roman" pitchFamily="18" charset="0"/>
                <a:cs typeface="Times New Roman" pitchFamily="18" charset="0"/>
              </a:rPr>
              <a:t>Kosmas, </a:t>
            </a:r>
            <a:r>
              <a:rPr lang="cs-CZ" sz="1200" dirty="0" smtClean="0">
                <a:solidFill>
                  <a:schemeClr val="accent3">
                    <a:lumMod val="50000"/>
                  </a:schemeClr>
                </a:solidFill>
                <a:latin typeface="Times New Roman" pitchFamily="18" charset="0"/>
                <a:cs typeface="Times New Roman" pitchFamily="18" charset="0"/>
              </a:rPr>
              <a:t>který tyto pověsti sepsal v knize </a:t>
            </a:r>
            <a:r>
              <a:rPr lang="cs-CZ" sz="1200" b="1" dirty="0" smtClean="0">
                <a:solidFill>
                  <a:schemeClr val="accent3">
                    <a:lumMod val="50000"/>
                  </a:schemeClr>
                </a:solidFill>
                <a:latin typeface="Times New Roman" pitchFamily="18" charset="0"/>
                <a:cs typeface="Times New Roman" pitchFamily="18" charset="0"/>
              </a:rPr>
              <a:t>Kosmova kronika</a:t>
            </a:r>
          </a:p>
          <a:p>
            <a:pPr marL="171450" indent="-171450">
              <a:spcAft>
                <a:spcPts val="300"/>
              </a:spcAft>
              <a:buFont typeface="Wingdings" pitchFamily="2" charset="2"/>
              <a:buChar char="Ø"/>
            </a:pPr>
            <a:r>
              <a:rPr lang="cs-CZ" sz="1200" b="1" dirty="0" smtClean="0">
                <a:solidFill>
                  <a:schemeClr val="accent3">
                    <a:lumMod val="50000"/>
                  </a:schemeClr>
                </a:solidFill>
                <a:latin typeface="Times New Roman" pitchFamily="18" charset="0"/>
                <a:cs typeface="Times New Roman" pitchFamily="18" charset="0"/>
              </a:rPr>
              <a:t>Nejznámější jsou pověsti od Aloise Jiráska.</a:t>
            </a:r>
          </a:p>
          <a:p>
            <a:pPr>
              <a:spcAft>
                <a:spcPts val="200"/>
              </a:spcAft>
            </a:pPr>
            <a:r>
              <a:rPr lang="cs-CZ" sz="1200" b="1" u="sng" dirty="0" smtClean="0">
                <a:solidFill>
                  <a:schemeClr val="accent3">
                    <a:lumMod val="50000"/>
                  </a:schemeClr>
                </a:solidFill>
                <a:latin typeface="Times New Roman" pitchFamily="18" charset="0"/>
                <a:cs typeface="Times New Roman" pitchFamily="18" charset="0"/>
              </a:rPr>
              <a:t>Nejznámější pověst:</a:t>
            </a:r>
          </a:p>
          <a:p>
            <a:r>
              <a:rPr lang="cs-CZ" sz="1200" b="1" dirty="0" smtClean="0">
                <a:solidFill>
                  <a:schemeClr val="accent3">
                    <a:lumMod val="50000"/>
                  </a:schemeClr>
                </a:solidFill>
                <a:latin typeface="Times New Roman" pitchFamily="18" charset="0"/>
                <a:cs typeface="Times New Roman" pitchFamily="18" charset="0"/>
              </a:rPr>
              <a:t>O Čechovi</a:t>
            </a:r>
          </a:p>
          <a:p>
            <a:pPr marL="171450" indent="-171450">
              <a:buFont typeface="Wingdings" pitchFamily="2" charset="2"/>
              <a:buChar char="Ø"/>
            </a:pPr>
            <a:r>
              <a:rPr lang="cs-CZ" sz="1200" dirty="0" smtClean="0">
                <a:solidFill>
                  <a:schemeClr val="accent3">
                    <a:lumMod val="50000"/>
                  </a:schemeClr>
                </a:solidFill>
                <a:latin typeface="Times New Roman" pitchFamily="18" charset="0"/>
                <a:cs typeface="Times New Roman" pitchFamily="18" charset="0"/>
              </a:rPr>
              <a:t>Praotec Čech přivedl svůj kmen pod horu Říp. </a:t>
            </a:r>
            <a:endParaRPr lang="cs-CZ" sz="1200" dirty="0">
              <a:solidFill>
                <a:schemeClr val="accent3">
                  <a:lumMod val="50000"/>
                </a:schemeClr>
              </a:solidFill>
              <a:latin typeface="Times New Roman" pitchFamily="18" charset="0"/>
              <a:cs typeface="Times New Roman" pitchFamily="18" charset="0"/>
            </a:endParaRPr>
          </a:p>
          <a:p>
            <a:r>
              <a:rPr lang="cs-CZ" sz="1200" dirty="0" smtClean="0">
                <a:solidFill>
                  <a:schemeClr val="accent3">
                    <a:lumMod val="50000"/>
                  </a:schemeClr>
                </a:solidFill>
                <a:latin typeface="Times New Roman" pitchFamily="18" charset="0"/>
                <a:cs typeface="Times New Roman" pitchFamily="18" charset="0"/>
              </a:rPr>
              <a:t>     Rozhlédl se po krajině a rozhodl, že se zde se svými lidmi usadí.</a:t>
            </a:r>
          </a:p>
          <a:p>
            <a:r>
              <a:rPr lang="cs-CZ" sz="1200" dirty="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    Zemi pojmenovali lidé na jeho počest Čechy.</a:t>
            </a:r>
          </a:p>
        </p:txBody>
      </p:sp>
      <p:sp>
        <p:nvSpPr>
          <p:cNvPr id="14" name="TextovéPole 13"/>
          <p:cNvSpPr txBox="1"/>
          <p:nvPr/>
        </p:nvSpPr>
        <p:spPr>
          <a:xfrm>
            <a:off x="6873724" y="2571750"/>
            <a:ext cx="2162772" cy="2409684"/>
          </a:xfrm>
          <a:prstGeom prst="rect">
            <a:avLst/>
          </a:prstGeom>
          <a:solidFill>
            <a:schemeClr val="bg1"/>
          </a:solidFill>
          <a:ln w="31750">
            <a:solidFill>
              <a:srgbClr val="C00000"/>
            </a:solidFill>
          </a:ln>
        </p:spPr>
        <p:txBody>
          <a:bodyPr wrap="none" tIns="108000" rtlCol="0">
            <a:spAutoFit/>
          </a:bodyPr>
          <a:lstStyle/>
          <a:p>
            <a:r>
              <a:rPr lang="cs-CZ" sz="1200" b="1" u="sng" dirty="0" smtClean="0">
                <a:solidFill>
                  <a:srgbClr val="C00000"/>
                </a:solidFill>
                <a:latin typeface="Times New Roman" pitchFamily="18" charset="0"/>
                <a:cs typeface="Times New Roman" pitchFamily="18" charset="0"/>
              </a:rPr>
              <a:t>Staré pověsti  české</a:t>
            </a:r>
            <a:r>
              <a:rPr lang="cs-CZ" sz="1200" b="1" dirty="0" smtClean="0">
                <a:solidFill>
                  <a:srgbClr val="C00000"/>
                </a:solidFill>
                <a:latin typeface="Times New Roman" pitchFamily="18" charset="0"/>
                <a:cs typeface="Times New Roman" pitchFamily="18" charset="0"/>
              </a:rPr>
              <a:t> </a:t>
            </a:r>
          </a:p>
          <a:p>
            <a:pPr>
              <a:spcAft>
                <a:spcPts val="300"/>
              </a:spcAft>
            </a:pPr>
            <a:r>
              <a:rPr lang="cs-CZ" sz="1200" b="1" dirty="0" smtClean="0">
                <a:solidFill>
                  <a:srgbClr val="C00000"/>
                </a:solidFill>
                <a:latin typeface="Times New Roman" pitchFamily="18" charset="0"/>
                <a:cs typeface="Times New Roman" pitchFamily="18" charset="0"/>
              </a:rPr>
              <a:t>Alois Jirásek</a:t>
            </a: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O Čechovi</a:t>
            </a: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 O Krokovi a jeho dcerách</a:t>
            </a: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 O Bivoji</a:t>
            </a: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 O Libuši</a:t>
            </a: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 O Přemyslovi</a:t>
            </a: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 Libušina proroctví</a:t>
            </a: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 Dívčí válka</a:t>
            </a: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 O Křesomyslu a Horymírovi</a:t>
            </a: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 Lucká válka</a:t>
            </a: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 Durynk a </a:t>
            </a:r>
            <a:r>
              <a:rPr lang="cs-CZ" sz="1200" dirty="0" smtClean="0">
                <a:solidFill>
                  <a:schemeClr val="accent3">
                    <a:lumMod val="50000"/>
                  </a:schemeClr>
                </a:solidFill>
                <a:latin typeface="Times New Roman" pitchFamily="18" charset="0"/>
                <a:cs typeface="Times New Roman" pitchFamily="18" charset="0"/>
              </a:rPr>
              <a:t>Neklan</a:t>
            </a:r>
            <a:endParaRPr lang="cs-CZ" sz="1200" dirty="0">
              <a:solidFill>
                <a:schemeClr val="accent3">
                  <a:lumMod val="50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26102" y="3580022"/>
            <a:ext cx="2190114" cy="1440000"/>
          </a:xfrm>
          <a:prstGeom prst="rect">
            <a:avLst/>
          </a:prstGeom>
          <a:noFill/>
          <a:ln w="3175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ovéPole 17"/>
          <p:cNvSpPr txBox="1"/>
          <p:nvPr/>
        </p:nvSpPr>
        <p:spPr>
          <a:xfrm>
            <a:off x="6873469" y="1995686"/>
            <a:ext cx="2307043" cy="415498"/>
          </a:xfrm>
          <a:prstGeom prst="rect">
            <a:avLst/>
          </a:prstGeom>
          <a:solidFill>
            <a:srgbClr val="CCFFCC">
              <a:alpha val="0"/>
            </a:srgbClr>
          </a:solidFill>
        </p:spPr>
        <p:txBody>
          <a:bodyPr wrap="none" rtlCol="0">
            <a:spAutoFit/>
          </a:bodyPr>
          <a:lstStyle/>
          <a:p>
            <a:pPr algn="ctr"/>
            <a:r>
              <a:rPr lang="pl-PL" sz="1100" b="1" dirty="0">
                <a:solidFill>
                  <a:srgbClr val="C00000"/>
                </a:solidFill>
                <a:latin typeface="Times New Roman" pitchFamily="18" charset="0"/>
                <a:cs typeface="Times New Roman" pitchFamily="18" charset="0"/>
              </a:rPr>
              <a:t>r</a:t>
            </a:r>
            <a:r>
              <a:rPr lang="pl-PL" sz="1100" b="1" dirty="0" smtClean="0">
                <a:solidFill>
                  <a:srgbClr val="C00000"/>
                </a:solidFill>
                <a:latin typeface="Times New Roman" pitchFamily="18" charset="0"/>
                <a:cs typeface="Times New Roman" pitchFamily="18" charset="0"/>
              </a:rPr>
              <a:t>ománská Rotunda sv. Jiří na Řípu</a:t>
            </a:r>
          </a:p>
          <a:p>
            <a:pPr algn="ctr"/>
            <a:r>
              <a:rPr lang="pl-PL" sz="1000" b="1" dirty="0">
                <a:solidFill>
                  <a:srgbClr val="C00000"/>
                </a:solidFill>
                <a:latin typeface="Times New Roman" pitchFamily="18" charset="0"/>
                <a:cs typeface="Times New Roman" pitchFamily="18" charset="0"/>
              </a:rPr>
              <a:t>j</a:t>
            </a:r>
            <a:r>
              <a:rPr lang="pl-PL" sz="1000" b="1" dirty="0" smtClean="0">
                <a:solidFill>
                  <a:srgbClr val="C00000"/>
                </a:solidFill>
                <a:latin typeface="Times New Roman" pitchFamily="18" charset="0"/>
                <a:cs typeface="Times New Roman" pitchFamily="18" charset="0"/>
              </a:rPr>
              <a:t>edna z nejstarších doch. staveb ČR</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32040" y="627534"/>
            <a:ext cx="1829682" cy="1372262"/>
          </a:xfrm>
          <a:prstGeom prst="rect">
            <a:avLst/>
          </a:prstGeom>
          <a:noFill/>
          <a:ln w="3175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ovéPole 16"/>
          <p:cNvSpPr txBox="1"/>
          <p:nvPr/>
        </p:nvSpPr>
        <p:spPr>
          <a:xfrm>
            <a:off x="4362603" y="3579862"/>
            <a:ext cx="1505541" cy="261610"/>
          </a:xfrm>
          <a:prstGeom prst="rect">
            <a:avLst/>
          </a:prstGeom>
          <a:solidFill>
            <a:srgbClr val="CCFFCC">
              <a:alpha val="0"/>
            </a:srgbClr>
          </a:solidFill>
        </p:spPr>
        <p:txBody>
          <a:bodyPr wrap="none" rtlCol="0">
            <a:spAutoFit/>
          </a:bodyPr>
          <a:lstStyle/>
          <a:p>
            <a:pPr algn="ctr"/>
            <a:r>
              <a:rPr lang="pl-PL" sz="1100" b="1" dirty="0" smtClean="0">
                <a:solidFill>
                  <a:srgbClr val="C00000"/>
                </a:solidFill>
                <a:latin typeface="Times New Roman" pitchFamily="18" charset="0"/>
                <a:cs typeface="Times New Roman" pitchFamily="18" charset="0"/>
              </a:rPr>
              <a:t>Praotec Čech na Řípu</a:t>
            </a:r>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092280" y="627534"/>
            <a:ext cx="1824000" cy="1368000"/>
          </a:xfrm>
          <a:prstGeom prst="rect">
            <a:avLst/>
          </a:prstGeom>
          <a:noFill/>
          <a:ln w="3175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ovéPole 11"/>
          <p:cNvSpPr txBox="1"/>
          <p:nvPr/>
        </p:nvSpPr>
        <p:spPr>
          <a:xfrm>
            <a:off x="6047311" y="1995686"/>
            <a:ext cx="756937" cy="261610"/>
          </a:xfrm>
          <a:prstGeom prst="rect">
            <a:avLst/>
          </a:prstGeom>
          <a:solidFill>
            <a:srgbClr val="CCFFCC">
              <a:alpha val="0"/>
            </a:srgbClr>
          </a:solidFill>
        </p:spPr>
        <p:txBody>
          <a:bodyPr wrap="none" rtlCol="0">
            <a:spAutoFit/>
          </a:bodyPr>
          <a:lstStyle/>
          <a:p>
            <a:pPr algn="ctr"/>
            <a:r>
              <a:rPr lang="pl-PL" sz="1100" b="1" dirty="0" smtClean="0">
                <a:solidFill>
                  <a:srgbClr val="C00000"/>
                </a:solidFill>
                <a:latin typeface="Times New Roman" pitchFamily="18" charset="0"/>
                <a:cs typeface="Times New Roman" pitchFamily="18" charset="0"/>
              </a:rPr>
              <a:t> hora Říp</a:t>
            </a:r>
          </a:p>
        </p:txBody>
      </p:sp>
      <p:sp>
        <p:nvSpPr>
          <p:cNvPr id="13" name="TextovéPole 12"/>
          <p:cNvSpPr txBox="1"/>
          <p:nvPr/>
        </p:nvSpPr>
        <p:spPr>
          <a:xfrm>
            <a:off x="299599" y="3792519"/>
            <a:ext cx="3408305" cy="1155495"/>
          </a:xfrm>
          <a:prstGeom prst="rect">
            <a:avLst/>
          </a:prstGeom>
          <a:solidFill>
            <a:schemeClr val="bg1"/>
          </a:solidFill>
          <a:ln w="31750">
            <a:solidFill>
              <a:srgbClr val="C00000"/>
            </a:solidFill>
          </a:ln>
        </p:spPr>
        <p:txBody>
          <a:bodyPr wrap="none" tIns="108000" rtlCol="0">
            <a:spAutoFit/>
          </a:bodyPr>
          <a:lstStyle/>
          <a:p>
            <a:pPr>
              <a:spcBef>
                <a:spcPts val="600"/>
              </a:spcBef>
              <a:spcAft>
                <a:spcPts val="600"/>
              </a:spcAft>
            </a:pPr>
            <a:r>
              <a:rPr lang="cs-CZ" sz="1200" b="1" u="sng" dirty="0" smtClean="0">
                <a:solidFill>
                  <a:srgbClr val="C00000"/>
                </a:solidFill>
                <a:latin typeface="Times New Roman" pitchFamily="18" charset="0"/>
                <a:cs typeface="Times New Roman" pitchFamily="18" charset="0"/>
              </a:rPr>
              <a:t>Kosmova kronika</a:t>
            </a:r>
            <a:endParaRPr lang="cs-CZ" sz="1200" b="1" u="sng" dirty="0" smtClean="0">
              <a:solidFill>
                <a:schemeClr val="accent3">
                  <a:lumMod val="50000"/>
                </a:schemeClr>
              </a:solidFill>
              <a:latin typeface="Times New Roman" pitchFamily="18" charset="0"/>
              <a:cs typeface="Times New Roman" pitchFamily="18" charset="0"/>
            </a:endParaRPr>
          </a:p>
          <a:p>
            <a:pPr marL="171450" indent="-171450">
              <a:buFont typeface="Wingdings" pitchFamily="2" charset="2"/>
              <a:buChar char="Ø"/>
            </a:pPr>
            <a:r>
              <a:rPr lang="cs-CZ" sz="1200" dirty="0" smtClean="0">
                <a:solidFill>
                  <a:schemeClr val="accent3">
                    <a:lumMod val="50000"/>
                  </a:schemeClr>
                </a:solidFill>
                <a:latin typeface="Times New Roman" pitchFamily="18" charset="0"/>
                <a:cs typeface="Times New Roman" pitchFamily="18" charset="0"/>
              </a:rPr>
              <a:t>nejstarší česká kronika → popisuje dějiny Čechů</a:t>
            </a: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p</a:t>
            </a:r>
            <a:r>
              <a:rPr lang="cs-CZ" sz="1200" dirty="0" smtClean="0">
                <a:solidFill>
                  <a:schemeClr val="accent3">
                    <a:lumMod val="50000"/>
                  </a:schemeClr>
                </a:solidFill>
                <a:latin typeface="Times New Roman" pitchFamily="18" charset="0"/>
                <a:cs typeface="Times New Roman" pitchFamily="18" charset="0"/>
              </a:rPr>
              <a:t>sána v latině</a:t>
            </a:r>
          </a:p>
          <a:p>
            <a:pPr marL="171450" indent="-171450">
              <a:buFont typeface="Wingdings" pitchFamily="2" charset="2"/>
              <a:buChar char="Ø"/>
            </a:pPr>
            <a:r>
              <a:rPr lang="cs-CZ" sz="1200" dirty="0">
                <a:solidFill>
                  <a:schemeClr val="accent3">
                    <a:lumMod val="50000"/>
                  </a:schemeClr>
                </a:solidFill>
                <a:latin typeface="Times New Roman" pitchFamily="18" charset="0"/>
                <a:cs typeface="Times New Roman" pitchFamily="18" charset="0"/>
              </a:rPr>
              <a:t>a</a:t>
            </a:r>
            <a:r>
              <a:rPr lang="cs-CZ" sz="1200" dirty="0" smtClean="0">
                <a:solidFill>
                  <a:schemeClr val="accent3">
                    <a:lumMod val="50000"/>
                  </a:schemeClr>
                </a:solidFill>
                <a:latin typeface="Times New Roman" pitchFamily="18" charset="0"/>
                <a:cs typeface="Times New Roman" pitchFamily="18" charset="0"/>
              </a:rPr>
              <a:t>utorem je Kosmas</a:t>
            </a:r>
          </a:p>
          <a:p>
            <a:pPr marL="171450" indent="-171450">
              <a:buFont typeface="Wingdings" pitchFamily="2" charset="2"/>
              <a:buChar char="Ø"/>
            </a:pPr>
            <a:r>
              <a:rPr lang="cs-CZ" sz="1200" dirty="0" smtClean="0">
                <a:solidFill>
                  <a:schemeClr val="accent3">
                    <a:lumMod val="50000"/>
                  </a:schemeClr>
                </a:solidFill>
                <a:latin typeface="Times New Roman" pitchFamily="18" charset="0"/>
                <a:cs typeface="Times New Roman" pitchFamily="18" charset="0"/>
              </a:rPr>
              <a:t>sepsána pravděpodobně v letech 1119 – 1125</a:t>
            </a:r>
          </a:p>
        </p:txBody>
      </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004152" y="2101086"/>
            <a:ext cx="936000" cy="1334760"/>
          </a:xfrm>
          <a:prstGeom prst="rect">
            <a:avLst/>
          </a:prstGeom>
          <a:noFill/>
          <a:ln w="3175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ovéPole 19"/>
          <p:cNvSpPr txBox="1"/>
          <p:nvPr/>
        </p:nvSpPr>
        <p:spPr>
          <a:xfrm>
            <a:off x="5868144" y="3246244"/>
            <a:ext cx="830677" cy="261610"/>
          </a:xfrm>
          <a:prstGeom prst="rect">
            <a:avLst/>
          </a:prstGeom>
          <a:solidFill>
            <a:srgbClr val="CCFFCC">
              <a:alpha val="0"/>
            </a:srgbClr>
          </a:solidFill>
        </p:spPr>
        <p:txBody>
          <a:bodyPr wrap="none" rtlCol="0">
            <a:spAutoFit/>
          </a:bodyPr>
          <a:lstStyle/>
          <a:p>
            <a:pPr algn="ctr"/>
            <a:r>
              <a:rPr lang="pl-PL" sz="1100" b="1" dirty="0" smtClean="0">
                <a:solidFill>
                  <a:srgbClr val="C00000"/>
                </a:solidFill>
                <a:latin typeface="Times New Roman" pitchFamily="18" charset="0"/>
                <a:cs typeface="Times New Roman" pitchFamily="18" charset="0"/>
              </a:rPr>
              <a:t> A. Jirásek</a:t>
            </a:r>
          </a:p>
        </p:txBody>
      </p:sp>
    </p:spTree>
    <p:extLst>
      <p:ext uri="{BB962C8B-B14F-4D97-AF65-F5344CB8AC3E}">
        <p14:creationId xmlns:p14="http://schemas.microsoft.com/office/powerpoint/2010/main" val="22875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ovéPole 16"/>
          <p:cNvSpPr txBox="1"/>
          <p:nvPr/>
        </p:nvSpPr>
        <p:spPr>
          <a:xfrm>
            <a:off x="3556011" y="3930610"/>
            <a:ext cx="655949" cy="369332"/>
          </a:xfrm>
          <a:prstGeom prst="rect">
            <a:avLst/>
          </a:prstGeom>
          <a:solidFill>
            <a:srgbClr val="CCFFCC"/>
          </a:solidFill>
        </p:spPr>
        <p:txBody>
          <a:bodyPr wrap="none" rtlCol="0">
            <a:spAutoFit/>
          </a:bodyPr>
          <a:lstStyle/>
          <a:p>
            <a:r>
              <a:rPr lang="cs-CZ" b="1" dirty="0" smtClean="0">
                <a:solidFill>
                  <a:srgbClr val="C00000"/>
                </a:solidFill>
              </a:rPr>
              <a:t>0 n.l.</a:t>
            </a:r>
            <a:endParaRPr lang="de-DE" b="1" dirty="0" smtClean="0">
              <a:solidFill>
                <a:srgbClr val="C00000"/>
              </a:solidFill>
            </a:endParaRPr>
          </a:p>
        </p:txBody>
      </p:sp>
      <p:sp>
        <p:nvSpPr>
          <p:cNvPr id="2" name="Nadpis 1"/>
          <p:cNvSpPr>
            <a:spLocks noGrp="1"/>
          </p:cNvSpPr>
          <p:nvPr>
            <p:ph type="ctrTitle"/>
          </p:nvPr>
        </p:nvSpPr>
        <p:spPr>
          <a:xfrm>
            <a:off x="0" y="504000"/>
            <a:ext cx="3304110" cy="477054"/>
          </a:xfrm>
        </p:spPr>
        <p:txBody>
          <a:bodyPr wrap="none">
            <a:spAutoFit/>
          </a:bodyPr>
          <a:lstStyle/>
          <a:p>
            <a:pPr algn="l"/>
            <a:r>
              <a:rPr lang="cs-CZ" sz="2500" b="1" dirty="0">
                <a:latin typeface="Times New Roman" pitchFamily="18" charset="0"/>
                <a:cs typeface="Times New Roman" pitchFamily="18" charset="0"/>
              </a:rPr>
              <a:t>71.5 Co si pamatujete</a:t>
            </a:r>
            <a:r>
              <a:rPr lang="cs-CZ" sz="2500" b="1" dirty="0" smtClean="0">
                <a:latin typeface="Times New Roman" pitchFamily="18" charset="0"/>
                <a:cs typeface="Times New Roman" pitchFamily="18" charset="0"/>
              </a:rPr>
              <a:t>?</a:t>
            </a:r>
            <a:endParaRPr lang="cs-CZ" sz="2500" b="1" dirty="0">
              <a:latin typeface="Times New Roman" pitchFamily="18" charset="0"/>
              <a:cs typeface="Times New Roman" pitchFamily="18" charset="0"/>
            </a:endParaRPr>
          </a:p>
        </p:txBody>
      </p:sp>
      <p:sp>
        <p:nvSpPr>
          <p:cNvPr id="24" name="TextovéPole 2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000" dirty="0">
                <a:solidFill>
                  <a:schemeClr val="accent3">
                    <a:lumMod val="50000"/>
                  </a:schemeClr>
                </a:solidFill>
                <a:latin typeface="Times New Roman" pitchFamily="18" charset="0"/>
                <a:cs typeface="Times New Roman" pitchFamily="18" charset="0"/>
              </a:rPr>
              <a:t> </a:t>
            </a:r>
            <a:r>
              <a:rPr lang="cs-CZ" sz="1000" dirty="0" smtClean="0">
                <a:solidFill>
                  <a:schemeClr val="accent3">
                    <a:lumMod val="50000"/>
                  </a:schemeClr>
                </a:solidFill>
                <a:latin typeface="Times New Roman" pitchFamily="18" charset="0"/>
                <a:cs typeface="Times New Roman" pitchFamily="18" charset="0"/>
              </a:rPr>
              <a:t>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sp>
        <p:nvSpPr>
          <p:cNvPr id="10" name="TextovéPole 9"/>
          <p:cNvSpPr txBox="1"/>
          <p:nvPr/>
        </p:nvSpPr>
        <p:spPr>
          <a:xfrm>
            <a:off x="323528" y="4011795"/>
            <a:ext cx="342009" cy="288147"/>
          </a:xfrm>
          <a:prstGeom prst="rect">
            <a:avLst/>
          </a:prstGeom>
          <a:solidFill>
            <a:srgbClr val="CCFFCC">
              <a:alpha val="0"/>
            </a:srgbClr>
          </a:solidFill>
        </p:spPr>
        <p:txBody>
          <a:bodyPr wrap="none" lIns="36000" tIns="36000" rIns="36000" bIns="36000" rtlCol="0">
            <a:spAutoFit/>
          </a:bodyPr>
          <a:lstStyle/>
          <a:p>
            <a:pPr algn="ctr"/>
            <a:r>
              <a:rPr lang="pl-PL" sz="1400" b="1" dirty="0" smtClean="0">
                <a:latin typeface="Times New Roman" pitchFamily="18" charset="0"/>
                <a:cs typeface="Times New Roman" pitchFamily="18" charset="0"/>
              </a:rPr>
              <a:t>600</a:t>
            </a:r>
          </a:p>
        </p:txBody>
      </p:sp>
      <p:cxnSp>
        <p:nvCxnSpPr>
          <p:cNvPr id="4" name="Přímá spojnice se šipkou 3"/>
          <p:cNvCxnSpPr/>
          <p:nvPr/>
        </p:nvCxnSpPr>
        <p:spPr>
          <a:xfrm>
            <a:off x="252000" y="4515966"/>
            <a:ext cx="864096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rot="-420000" flipH="1">
            <a:off x="493862" y="4294718"/>
            <a:ext cx="57321" cy="435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rot="-420000" flipH="1">
            <a:off x="925910" y="4294718"/>
            <a:ext cx="57321" cy="435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rot="-420000" flipH="1">
            <a:off x="1501974" y="4294718"/>
            <a:ext cx="57321" cy="435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rot="-420000" flipH="1">
            <a:off x="2078038" y="4294718"/>
            <a:ext cx="57321" cy="435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rot="-420000" flipH="1">
            <a:off x="3230166" y="4294718"/>
            <a:ext cx="57321" cy="435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rot="-420000" flipH="1">
            <a:off x="2654102" y="4294718"/>
            <a:ext cx="57321" cy="435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rot="-420000" flipH="1">
            <a:off x="3806230" y="4294718"/>
            <a:ext cx="57321" cy="435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Přímá spojnice 29"/>
          <p:cNvCxnSpPr/>
          <p:nvPr/>
        </p:nvCxnSpPr>
        <p:spPr>
          <a:xfrm rot="-420000" flipH="1">
            <a:off x="4382294" y="4294718"/>
            <a:ext cx="57321" cy="435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ovéPole 55"/>
          <p:cNvSpPr txBox="1"/>
          <p:nvPr/>
        </p:nvSpPr>
        <p:spPr>
          <a:xfrm>
            <a:off x="773607" y="4011910"/>
            <a:ext cx="342009" cy="288147"/>
          </a:xfrm>
          <a:prstGeom prst="rect">
            <a:avLst/>
          </a:prstGeom>
          <a:solidFill>
            <a:srgbClr val="CCFFCC">
              <a:alpha val="0"/>
            </a:srgbClr>
          </a:solidFill>
        </p:spPr>
        <p:txBody>
          <a:bodyPr wrap="none" lIns="36000" tIns="36000" rIns="36000" bIns="36000" rtlCol="0">
            <a:spAutoFit/>
          </a:bodyPr>
          <a:lstStyle/>
          <a:p>
            <a:pPr algn="ctr"/>
            <a:r>
              <a:rPr lang="pl-PL" sz="1400" b="1" dirty="0">
                <a:latin typeface="Times New Roman" pitchFamily="18" charset="0"/>
                <a:cs typeface="Times New Roman" pitchFamily="18" charset="0"/>
              </a:rPr>
              <a:t>5</a:t>
            </a:r>
            <a:r>
              <a:rPr lang="pl-PL" sz="1400" b="1" dirty="0" smtClean="0">
                <a:latin typeface="Times New Roman" pitchFamily="18" charset="0"/>
                <a:cs typeface="Times New Roman" pitchFamily="18" charset="0"/>
              </a:rPr>
              <a:t>00</a:t>
            </a:r>
          </a:p>
        </p:txBody>
      </p:sp>
      <p:sp>
        <p:nvSpPr>
          <p:cNvPr id="57" name="TextovéPole 56"/>
          <p:cNvSpPr txBox="1"/>
          <p:nvPr/>
        </p:nvSpPr>
        <p:spPr>
          <a:xfrm>
            <a:off x="1349671" y="4011795"/>
            <a:ext cx="342009" cy="288147"/>
          </a:xfrm>
          <a:prstGeom prst="rect">
            <a:avLst/>
          </a:prstGeom>
          <a:solidFill>
            <a:srgbClr val="CCFFCC">
              <a:alpha val="0"/>
            </a:srgbClr>
          </a:solidFill>
        </p:spPr>
        <p:txBody>
          <a:bodyPr wrap="none" lIns="36000" tIns="36000" rIns="36000" bIns="36000" rtlCol="0">
            <a:spAutoFit/>
          </a:bodyPr>
          <a:lstStyle/>
          <a:p>
            <a:pPr algn="ctr"/>
            <a:r>
              <a:rPr lang="pl-PL" sz="1400" b="1" dirty="0">
                <a:latin typeface="Times New Roman" pitchFamily="18" charset="0"/>
                <a:cs typeface="Times New Roman" pitchFamily="18" charset="0"/>
              </a:rPr>
              <a:t>4</a:t>
            </a:r>
            <a:r>
              <a:rPr lang="pl-PL" sz="1400" b="1" dirty="0" smtClean="0">
                <a:latin typeface="Times New Roman" pitchFamily="18" charset="0"/>
                <a:cs typeface="Times New Roman" pitchFamily="18" charset="0"/>
              </a:rPr>
              <a:t>00</a:t>
            </a:r>
          </a:p>
        </p:txBody>
      </p:sp>
      <p:sp>
        <p:nvSpPr>
          <p:cNvPr id="67" name="TextovéPole 66"/>
          <p:cNvSpPr txBox="1"/>
          <p:nvPr/>
        </p:nvSpPr>
        <p:spPr>
          <a:xfrm>
            <a:off x="1925735" y="4011910"/>
            <a:ext cx="342009" cy="288147"/>
          </a:xfrm>
          <a:prstGeom prst="rect">
            <a:avLst/>
          </a:prstGeom>
          <a:solidFill>
            <a:srgbClr val="CCFFCC">
              <a:alpha val="0"/>
            </a:srgbClr>
          </a:solidFill>
        </p:spPr>
        <p:txBody>
          <a:bodyPr wrap="none" lIns="36000" tIns="36000" rIns="36000" bIns="36000" rtlCol="0">
            <a:spAutoFit/>
          </a:bodyPr>
          <a:lstStyle/>
          <a:p>
            <a:pPr algn="ctr"/>
            <a:r>
              <a:rPr lang="pl-PL" sz="1400" b="1" dirty="0">
                <a:latin typeface="Times New Roman" pitchFamily="18" charset="0"/>
                <a:cs typeface="Times New Roman" pitchFamily="18" charset="0"/>
              </a:rPr>
              <a:t>3</a:t>
            </a:r>
            <a:r>
              <a:rPr lang="pl-PL" sz="1400" b="1" dirty="0" smtClean="0">
                <a:latin typeface="Times New Roman" pitchFamily="18" charset="0"/>
                <a:cs typeface="Times New Roman" pitchFamily="18" charset="0"/>
              </a:rPr>
              <a:t>00</a:t>
            </a:r>
          </a:p>
        </p:txBody>
      </p:sp>
      <p:sp>
        <p:nvSpPr>
          <p:cNvPr id="68" name="TextovéPole 67"/>
          <p:cNvSpPr txBox="1"/>
          <p:nvPr/>
        </p:nvSpPr>
        <p:spPr>
          <a:xfrm>
            <a:off x="3077863" y="4011795"/>
            <a:ext cx="342009" cy="288147"/>
          </a:xfrm>
          <a:prstGeom prst="rect">
            <a:avLst/>
          </a:prstGeom>
          <a:solidFill>
            <a:srgbClr val="CCFFCC">
              <a:alpha val="0"/>
            </a:srgbClr>
          </a:solidFill>
        </p:spPr>
        <p:txBody>
          <a:bodyPr wrap="none" lIns="36000" tIns="36000" rIns="36000" bIns="36000" rtlCol="0">
            <a:spAutoFit/>
          </a:bodyPr>
          <a:lstStyle/>
          <a:p>
            <a:pPr algn="ctr"/>
            <a:r>
              <a:rPr lang="pl-PL" sz="1400" b="1" dirty="0">
                <a:latin typeface="Times New Roman" pitchFamily="18" charset="0"/>
                <a:cs typeface="Times New Roman" pitchFamily="18" charset="0"/>
              </a:rPr>
              <a:t>1</a:t>
            </a:r>
            <a:r>
              <a:rPr lang="pl-PL" sz="1400" b="1" dirty="0" smtClean="0">
                <a:latin typeface="Times New Roman" pitchFamily="18" charset="0"/>
                <a:cs typeface="Times New Roman" pitchFamily="18" charset="0"/>
              </a:rPr>
              <a:t>00</a:t>
            </a:r>
          </a:p>
        </p:txBody>
      </p:sp>
      <p:sp>
        <p:nvSpPr>
          <p:cNvPr id="70" name="TextovéPole 69"/>
          <p:cNvSpPr txBox="1"/>
          <p:nvPr/>
        </p:nvSpPr>
        <p:spPr>
          <a:xfrm>
            <a:off x="2501799" y="4011910"/>
            <a:ext cx="342009" cy="288147"/>
          </a:xfrm>
          <a:prstGeom prst="rect">
            <a:avLst/>
          </a:prstGeom>
          <a:solidFill>
            <a:srgbClr val="CCFFCC">
              <a:alpha val="0"/>
            </a:srgbClr>
          </a:solidFill>
        </p:spPr>
        <p:txBody>
          <a:bodyPr wrap="none" lIns="36000" tIns="36000" rIns="36000" bIns="36000" rtlCol="0">
            <a:spAutoFit/>
          </a:bodyPr>
          <a:lstStyle/>
          <a:p>
            <a:pPr algn="ctr"/>
            <a:r>
              <a:rPr lang="pl-PL" sz="1400" b="1" dirty="0">
                <a:latin typeface="Times New Roman" pitchFamily="18" charset="0"/>
                <a:cs typeface="Times New Roman" pitchFamily="18" charset="0"/>
              </a:rPr>
              <a:t>2</a:t>
            </a:r>
            <a:r>
              <a:rPr lang="pl-PL" sz="1400" b="1" dirty="0" smtClean="0">
                <a:latin typeface="Times New Roman" pitchFamily="18" charset="0"/>
                <a:cs typeface="Times New Roman" pitchFamily="18" charset="0"/>
              </a:rPr>
              <a:t>00</a:t>
            </a:r>
          </a:p>
        </p:txBody>
      </p:sp>
      <p:sp>
        <p:nvSpPr>
          <p:cNvPr id="74" name="TextovéPole 73"/>
          <p:cNvSpPr txBox="1"/>
          <p:nvPr/>
        </p:nvSpPr>
        <p:spPr>
          <a:xfrm>
            <a:off x="4806055" y="4011795"/>
            <a:ext cx="342009" cy="288147"/>
          </a:xfrm>
          <a:prstGeom prst="rect">
            <a:avLst/>
          </a:prstGeom>
          <a:solidFill>
            <a:srgbClr val="CCFFCC">
              <a:alpha val="0"/>
            </a:srgbClr>
          </a:solidFill>
        </p:spPr>
        <p:txBody>
          <a:bodyPr wrap="none" lIns="36000" tIns="36000" rIns="36000" bIns="36000" rtlCol="0">
            <a:spAutoFit/>
          </a:bodyPr>
          <a:lstStyle/>
          <a:p>
            <a:pPr algn="ctr"/>
            <a:r>
              <a:rPr lang="pl-PL" sz="1400" b="1" dirty="0">
                <a:latin typeface="Times New Roman" pitchFamily="18" charset="0"/>
                <a:cs typeface="Times New Roman" pitchFamily="18" charset="0"/>
              </a:rPr>
              <a:t>2</a:t>
            </a:r>
            <a:r>
              <a:rPr lang="pl-PL" sz="1400" b="1" dirty="0" smtClean="0">
                <a:latin typeface="Times New Roman" pitchFamily="18" charset="0"/>
                <a:cs typeface="Times New Roman" pitchFamily="18" charset="0"/>
              </a:rPr>
              <a:t>00</a:t>
            </a:r>
          </a:p>
        </p:txBody>
      </p:sp>
      <p:sp>
        <p:nvSpPr>
          <p:cNvPr id="80" name="TextovéPole 79"/>
          <p:cNvSpPr txBox="1"/>
          <p:nvPr/>
        </p:nvSpPr>
        <p:spPr>
          <a:xfrm>
            <a:off x="4229991" y="4011795"/>
            <a:ext cx="342009" cy="288147"/>
          </a:xfrm>
          <a:prstGeom prst="rect">
            <a:avLst/>
          </a:prstGeom>
          <a:solidFill>
            <a:srgbClr val="CCFFCC">
              <a:alpha val="0"/>
            </a:srgbClr>
          </a:solidFill>
        </p:spPr>
        <p:txBody>
          <a:bodyPr wrap="none" lIns="36000" tIns="36000" rIns="36000" bIns="36000" rtlCol="0">
            <a:spAutoFit/>
          </a:bodyPr>
          <a:lstStyle/>
          <a:p>
            <a:pPr algn="ctr"/>
            <a:r>
              <a:rPr lang="pl-PL" sz="1400" b="1" dirty="0">
                <a:latin typeface="Times New Roman" pitchFamily="18" charset="0"/>
                <a:cs typeface="Times New Roman" pitchFamily="18" charset="0"/>
              </a:rPr>
              <a:t>1</a:t>
            </a:r>
            <a:r>
              <a:rPr lang="pl-PL" sz="1400" b="1" dirty="0" smtClean="0">
                <a:latin typeface="Times New Roman" pitchFamily="18" charset="0"/>
                <a:cs typeface="Times New Roman" pitchFamily="18" charset="0"/>
              </a:rPr>
              <a:t>00</a:t>
            </a:r>
          </a:p>
        </p:txBody>
      </p:sp>
      <p:sp>
        <p:nvSpPr>
          <p:cNvPr id="81" name="TextovéPole 80"/>
          <p:cNvSpPr txBox="1"/>
          <p:nvPr/>
        </p:nvSpPr>
        <p:spPr>
          <a:xfrm>
            <a:off x="7182319" y="4011795"/>
            <a:ext cx="342009" cy="288147"/>
          </a:xfrm>
          <a:prstGeom prst="rect">
            <a:avLst/>
          </a:prstGeom>
          <a:solidFill>
            <a:srgbClr val="CCFFCC">
              <a:alpha val="0"/>
            </a:srgbClr>
          </a:solidFill>
        </p:spPr>
        <p:txBody>
          <a:bodyPr wrap="none" lIns="36000" tIns="36000" rIns="36000" bIns="36000" rtlCol="0">
            <a:spAutoFit/>
          </a:bodyPr>
          <a:lstStyle/>
          <a:p>
            <a:pPr algn="ctr"/>
            <a:r>
              <a:rPr lang="pl-PL" sz="1400" b="1" dirty="0" smtClean="0">
                <a:latin typeface="Times New Roman" pitchFamily="18" charset="0"/>
                <a:cs typeface="Times New Roman" pitchFamily="18" charset="0"/>
              </a:rPr>
              <a:t>600</a:t>
            </a:r>
          </a:p>
        </p:txBody>
      </p:sp>
      <p:sp>
        <p:nvSpPr>
          <p:cNvPr id="83" name="TextovéPole 82"/>
          <p:cNvSpPr txBox="1"/>
          <p:nvPr/>
        </p:nvSpPr>
        <p:spPr>
          <a:xfrm>
            <a:off x="5382119" y="4011795"/>
            <a:ext cx="342009" cy="288147"/>
          </a:xfrm>
          <a:prstGeom prst="rect">
            <a:avLst/>
          </a:prstGeom>
          <a:solidFill>
            <a:srgbClr val="CCFFCC">
              <a:alpha val="0"/>
            </a:srgbClr>
          </a:solidFill>
        </p:spPr>
        <p:txBody>
          <a:bodyPr wrap="none" lIns="36000" tIns="36000" rIns="36000" bIns="36000" rtlCol="0">
            <a:spAutoFit/>
          </a:bodyPr>
          <a:lstStyle/>
          <a:p>
            <a:pPr algn="ctr"/>
            <a:r>
              <a:rPr lang="pl-PL" sz="1400" b="1" dirty="0">
                <a:latin typeface="Times New Roman" pitchFamily="18" charset="0"/>
                <a:cs typeface="Times New Roman" pitchFamily="18" charset="0"/>
              </a:rPr>
              <a:t>3</a:t>
            </a:r>
            <a:r>
              <a:rPr lang="pl-PL" sz="1400" b="1" dirty="0" smtClean="0">
                <a:latin typeface="Times New Roman" pitchFamily="18" charset="0"/>
                <a:cs typeface="Times New Roman" pitchFamily="18" charset="0"/>
              </a:rPr>
              <a:t>00</a:t>
            </a:r>
          </a:p>
        </p:txBody>
      </p:sp>
      <p:sp>
        <p:nvSpPr>
          <p:cNvPr id="84" name="TextovéPole 83"/>
          <p:cNvSpPr txBox="1"/>
          <p:nvPr/>
        </p:nvSpPr>
        <p:spPr>
          <a:xfrm>
            <a:off x="6606255" y="4011795"/>
            <a:ext cx="342009" cy="288147"/>
          </a:xfrm>
          <a:prstGeom prst="rect">
            <a:avLst/>
          </a:prstGeom>
          <a:solidFill>
            <a:srgbClr val="CCFFCC">
              <a:alpha val="0"/>
            </a:srgbClr>
          </a:solidFill>
        </p:spPr>
        <p:txBody>
          <a:bodyPr wrap="none" lIns="36000" tIns="36000" rIns="36000" bIns="36000" rtlCol="0">
            <a:spAutoFit/>
          </a:bodyPr>
          <a:lstStyle/>
          <a:p>
            <a:pPr algn="ctr"/>
            <a:r>
              <a:rPr lang="pl-PL" sz="1400" b="1" dirty="0">
                <a:latin typeface="Times New Roman" pitchFamily="18" charset="0"/>
                <a:cs typeface="Times New Roman" pitchFamily="18" charset="0"/>
              </a:rPr>
              <a:t>5</a:t>
            </a:r>
            <a:r>
              <a:rPr lang="pl-PL" sz="1400" b="1" dirty="0" smtClean="0">
                <a:latin typeface="Times New Roman" pitchFamily="18" charset="0"/>
                <a:cs typeface="Times New Roman" pitchFamily="18" charset="0"/>
              </a:rPr>
              <a:t>00</a:t>
            </a:r>
          </a:p>
        </p:txBody>
      </p:sp>
      <p:sp>
        <p:nvSpPr>
          <p:cNvPr id="86" name="TextovéPole 85"/>
          <p:cNvSpPr txBox="1"/>
          <p:nvPr/>
        </p:nvSpPr>
        <p:spPr>
          <a:xfrm>
            <a:off x="6030191" y="4011795"/>
            <a:ext cx="342009" cy="288147"/>
          </a:xfrm>
          <a:prstGeom prst="rect">
            <a:avLst/>
          </a:prstGeom>
          <a:solidFill>
            <a:srgbClr val="CCFFCC">
              <a:alpha val="0"/>
            </a:srgbClr>
          </a:solidFill>
        </p:spPr>
        <p:txBody>
          <a:bodyPr wrap="none" lIns="36000" tIns="36000" rIns="36000" bIns="36000" rtlCol="0">
            <a:spAutoFit/>
          </a:bodyPr>
          <a:lstStyle/>
          <a:p>
            <a:pPr algn="ctr"/>
            <a:r>
              <a:rPr lang="pl-PL" sz="1400" b="1" dirty="0">
                <a:latin typeface="Times New Roman" pitchFamily="18" charset="0"/>
                <a:cs typeface="Times New Roman" pitchFamily="18" charset="0"/>
              </a:rPr>
              <a:t>4</a:t>
            </a:r>
            <a:r>
              <a:rPr lang="pl-PL" sz="1400" b="1" dirty="0" smtClean="0">
                <a:latin typeface="Times New Roman" pitchFamily="18" charset="0"/>
                <a:cs typeface="Times New Roman" pitchFamily="18" charset="0"/>
              </a:rPr>
              <a:t>00</a:t>
            </a:r>
          </a:p>
        </p:txBody>
      </p:sp>
      <p:cxnSp>
        <p:nvCxnSpPr>
          <p:cNvPr id="87" name="Přímá spojnice 86"/>
          <p:cNvCxnSpPr/>
          <p:nvPr/>
        </p:nvCxnSpPr>
        <p:spPr>
          <a:xfrm rot="-420000" flipH="1">
            <a:off x="4958358" y="4294718"/>
            <a:ext cx="57321" cy="435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Přímá spojnice 87"/>
          <p:cNvCxnSpPr/>
          <p:nvPr/>
        </p:nvCxnSpPr>
        <p:spPr>
          <a:xfrm rot="-420000" flipH="1">
            <a:off x="5534422" y="4294718"/>
            <a:ext cx="57321" cy="435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Přímá spojnice 91"/>
          <p:cNvCxnSpPr/>
          <p:nvPr/>
        </p:nvCxnSpPr>
        <p:spPr>
          <a:xfrm rot="-420000" flipH="1">
            <a:off x="6182494" y="4294718"/>
            <a:ext cx="57321" cy="435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Přímá spojnice 93"/>
          <p:cNvCxnSpPr/>
          <p:nvPr/>
        </p:nvCxnSpPr>
        <p:spPr>
          <a:xfrm rot="-420000" flipH="1">
            <a:off x="6758558" y="4294718"/>
            <a:ext cx="57321" cy="435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Přímá spojnice 94"/>
          <p:cNvCxnSpPr/>
          <p:nvPr/>
        </p:nvCxnSpPr>
        <p:spPr>
          <a:xfrm rot="-420000" flipH="1">
            <a:off x="7982694" y="4294718"/>
            <a:ext cx="57321" cy="435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Přímá spojnice 95"/>
          <p:cNvCxnSpPr/>
          <p:nvPr/>
        </p:nvCxnSpPr>
        <p:spPr>
          <a:xfrm rot="-420000" flipH="1">
            <a:off x="7334622" y="4294718"/>
            <a:ext cx="57321" cy="4354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ovéPole 96"/>
          <p:cNvSpPr txBox="1"/>
          <p:nvPr/>
        </p:nvSpPr>
        <p:spPr>
          <a:xfrm>
            <a:off x="7830391" y="4011795"/>
            <a:ext cx="342009" cy="288147"/>
          </a:xfrm>
          <a:prstGeom prst="rect">
            <a:avLst/>
          </a:prstGeom>
          <a:solidFill>
            <a:srgbClr val="CCFFCC">
              <a:alpha val="0"/>
            </a:srgbClr>
          </a:solidFill>
        </p:spPr>
        <p:txBody>
          <a:bodyPr wrap="none" lIns="36000" tIns="36000" rIns="36000" bIns="36000" rtlCol="0">
            <a:spAutoFit/>
          </a:bodyPr>
          <a:lstStyle/>
          <a:p>
            <a:pPr algn="ctr"/>
            <a:r>
              <a:rPr lang="pl-PL" sz="1400" b="1" dirty="0">
                <a:latin typeface="Times New Roman" pitchFamily="18" charset="0"/>
                <a:cs typeface="Times New Roman" pitchFamily="18" charset="0"/>
              </a:rPr>
              <a:t>7</a:t>
            </a:r>
            <a:r>
              <a:rPr lang="pl-PL" sz="1400" b="1" dirty="0" smtClean="0">
                <a:latin typeface="Times New Roman" pitchFamily="18" charset="0"/>
                <a:cs typeface="Times New Roman" pitchFamily="18" charset="0"/>
              </a:rPr>
              <a:t>00</a:t>
            </a:r>
          </a:p>
        </p:txBody>
      </p:sp>
      <p:sp>
        <p:nvSpPr>
          <p:cNvPr id="50" name="TextovéPole 49"/>
          <p:cNvSpPr txBox="1"/>
          <p:nvPr/>
        </p:nvSpPr>
        <p:spPr>
          <a:xfrm>
            <a:off x="251520" y="2749446"/>
            <a:ext cx="5285614" cy="1046440"/>
          </a:xfrm>
          <a:prstGeom prst="rect">
            <a:avLst/>
          </a:prstGeom>
          <a:solidFill>
            <a:schemeClr val="bg1"/>
          </a:solidFill>
          <a:ln w="31750">
            <a:solidFill>
              <a:srgbClr val="002060"/>
            </a:solidFill>
          </a:ln>
        </p:spPr>
        <p:txBody>
          <a:bodyPr wrap="none" rtlCol="0">
            <a:spAutoFit/>
          </a:bodyPr>
          <a:lstStyle/>
          <a:p>
            <a:r>
              <a:rPr lang="cs-CZ" sz="1300" b="1" u="sng" dirty="0" smtClean="0">
                <a:solidFill>
                  <a:schemeClr val="accent3">
                    <a:lumMod val="50000"/>
                  </a:schemeClr>
                </a:solidFill>
                <a:latin typeface="Times New Roman" pitchFamily="18" charset="0"/>
                <a:cs typeface="Times New Roman" pitchFamily="18" charset="0"/>
              </a:rPr>
              <a:t>Překresli si do sešitu časovou přímku a vyznač na ni následující období</a:t>
            </a:r>
            <a:r>
              <a:rPr lang="cs-CZ" sz="1400" b="1" u="sng" dirty="0" smtClean="0">
                <a:solidFill>
                  <a:schemeClr val="accent3">
                    <a:lumMod val="50000"/>
                  </a:schemeClr>
                </a:solidFill>
                <a:latin typeface="Times New Roman" pitchFamily="18" charset="0"/>
                <a:cs typeface="Times New Roman" pitchFamily="18" charset="0"/>
              </a:rPr>
              <a:t>:</a:t>
            </a:r>
          </a:p>
          <a:p>
            <a:pPr marL="342900" indent="-342900">
              <a:buAutoNum type="alphaLcParenR"/>
            </a:pPr>
            <a:r>
              <a:rPr lang="cs-CZ" sz="1200" i="1" dirty="0" smtClean="0">
                <a:solidFill>
                  <a:schemeClr val="accent3">
                    <a:lumMod val="50000"/>
                  </a:schemeClr>
                </a:solidFill>
                <a:latin typeface="Times New Roman" pitchFamily="18" charset="0"/>
                <a:cs typeface="Times New Roman" pitchFamily="18" charset="0"/>
              </a:rPr>
              <a:t>Keltové na našem území</a:t>
            </a:r>
          </a:p>
          <a:p>
            <a:pPr marL="342900" indent="-342900">
              <a:buAutoNum type="alphaLcParenR"/>
            </a:pPr>
            <a:r>
              <a:rPr lang="cs-CZ" sz="1200" i="1" dirty="0">
                <a:solidFill>
                  <a:schemeClr val="accent3">
                    <a:lumMod val="50000"/>
                  </a:schemeClr>
                </a:solidFill>
                <a:latin typeface="Times New Roman" pitchFamily="18" charset="0"/>
                <a:cs typeface="Times New Roman" pitchFamily="18" charset="0"/>
              </a:rPr>
              <a:t>p</a:t>
            </a:r>
            <a:r>
              <a:rPr lang="cs-CZ" sz="1200" i="1" dirty="0" smtClean="0">
                <a:solidFill>
                  <a:schemeClr val="accent3">
                    <a:lumMod val="50000"/>
                  </a:schemeClr>
                </a:solidFill>
                <a:latin typeface="Times New Roman" pitchFamily="18" charset="0"/>
                <a:cs typeface="Times New Roman" pitchFamily="18" charset="0"/>
              </a:rPr>
              <a:t>říchod Germánů</a:t>
            </a:r>
          </a:p>
          <a:p>
            <a:pPr marL="342900" indent="-342900">
              <a:buAutoNum type="alphaLcParenR"/>
            </a:pPr>
            <a:r>
              <a:rPr lang="cs-CZ" sz="1200" i="1" dirty="0">
                <a:solidFill>
                  <a:schemeClr val="accent3">
                    <a:lumMod val="50000"/>
                  </a:schemeClr>
                </a:solidFill>
                <a:latin typeface="Times New Roman" pitchFamily="18" charset="0"/>
                <a:cs typeface="Times New Roman" pitchFamily="18" charset="0"/>
              </a:rPr>
              <a:t>p</a:t>
            </a:r>
            <a:r>
              <a:rPr lang="cs-CZ" sz="1200" i="1" dirty="0" smtClean="0">
                <a:solidFill>
                  <a:schemeClr val="accent3">
                    <a:lumMod val="50000"/>
                  </a:schemeClr>
                </a:solidFill>
                <a:latin typeface="Times New Roman" pitchFamily="18" charset="0"/>
                <a:cs typeface="Times New Roman" pitchFamily="18" charset="0"/>
              </a:rPr>
              <a:t>říchod </a:t>
            </a:r>
            <a:r>
              <a:rPr lang="cs-CZ" sz="1200" i="1" dirty="0">
                <a:solidFill>
                  <a:schemeClr val="accent3">
                    <a:lumMod val="50000"/>
                  </a:schemeClr>
                </a:solidFill>
                <a:latin typeface="Times New Roman" pitchFamily="18" charset="0"/>
                <a:cs typeface="Times New Roman" pitchFamily="18" charset="0"/>
              </a:rPr>
              <a:t>S</a:t>
            </a:r>
            <a:r>
              <a:rPr lang="cs-CZ" sz="1200" i="1" dirty="0" smtClean="0">
                <a:solidFill>
                  <a:schemeClr val="accent3">
                    <a:lumMod val="50000"/>
                  </a:schemeClr>
                </a:solidFill>
                <a:latin typeface="Times New Roman" pitchFamily="18" charset="0"/>
                <a:cs typeface="Times New Roman" pitchFamily="18" charset="0"/>
              </a:rPr>
              <a:t>lovanů</a:t>
            </a:r>
          </a:p>
          <a:p>
            <a:pPr marL="342900" indent="-342900">
              <a:buAutoNum type="alphaLcParenR"/>
            </a:pPr>
            <a:r>
              <a:rPr lang="cs-CZ" sz="1200" i="1" dirty="0" smtClean="0">
                <a:solidFill>
                  <a:schemeClr val="accent3">
                    <a:lumMod val="50000"/>
                  </a:schemeClr>
                </a:solidFill>
                <a:latin typeface="Times New Roman" pitchFamily="18" charset="0"/>
                <a:cs typeface="Times New Roman" pitchFamily="18" charset="0"/>
              </a:rPr>
              <a:t>Sámova říše</a:t>
            </a:r>
          </a:p>
        </p:txBody>
      </p:sp>
      <p:sp>
        <p:nvSpPr>
          <p:cNvPr id="51" name="TextovéPole 50"/>
          <p:cNvSpPr txBox="1"/>
          <p:nvPr/>
        </p:nvSpPr>
        <p:spPr>
          <a:xfrm>
            <a:off x="3851920" y="1043320"/>
            <a:ext cx="5081840" cy="1600438"/>
          </a:xfrm>
          <a:prstGeom prst="rect">
            <a:avLst/>
          </a:prstGeom>
          <a:solidFill>
            <a:schemeClr val="bg1"/>
          </a:solidFill>
          <a:ln w="31750">
            <a:solidFill>
              <a:srgbClr val="C00000"/>
            </a:solidFill>
          </a:ln>
        </p:spPr>
        <p:txBody>
          <a:bodyPr wrap="none" rtlCol="0">
            <a:spAutoFit/>
          </a:bodyPr>
          <a:lstStyle/>
          <a:p>
            <a:r>
              <a:rPr lang="cs-CZ" sz="1300" b="1" u="sng" dirty="0" smtClean="0">
                <a:solidFill>
                  <a:schemeClr val="accent3">
                    <a:lumMod val="50000"/>
                  </a:schemeClr>
                </a:solidFill>
                <a:latin typeface="Times New Roman" pitchFamily="18" charset="0"/>
                <a:cs typeface="Times New Roman" pitchFamily="18" charset="0"/>
              </a:rPr>
              <a:t>Rozdělte se do 7 skupin, vypracujte úkoly, poreferujte třídě</a:t>
            </a:r>
            <a:r>
              <a:rPr lang="cs-CZ" sz="1400" b="1" u="sng" dirty="0" smtClean="0">
                <a:solidFill>
                  <a:schemeClr val="accent3">
                    <a:lumMod val="50000"/>
                  </a:schemeClr>
                </a:solidFill>
                <a:latin typeface="Times New Roman" pitchFamily="18" charset="0"/>
                <a:cs typeface="Times New Roman" pitchFamily="18" charset="0"/>
              </a:rPr>
              <a:t>:</a:t>
            </a:r>
          </a:p>
          <a:p>
            <a:pPr marL="228600" indent="-228600">
              <a:buAutoNum type="arabicPeriod"/>
            </a:pPr>
            <a:r>
              <a:rPr lang="cs-CZ" sz="1200" dirty="0" smtClean="0">
                <a:solidFill>
                  <a:schemeClr val="accent3">
                    <a:lumMod val="50000"/>
                  </a:schemeClr>
                </a:solidFill>
                <a:latin typeface="Times New Roman" pitchFamily="18" charset="0"/>
                <a:cs typeface="Times New Roman" pitchFamily="18" charset="0"/>
              </a:rPr>
              <a:t>Popiš událost, která určuje počátek našeho letopočtu.</a:t>
            </a:r>
          </a:p>
          <a:p>
            <a:pPr marL="228600" indent="-228600">
              <a:buAutoNum type="arabicPeriod"/>
            </a:pPr>
            <a:r>
              <a:rPr lang="cs-CZ" sz="1200" dirty="0" smtClean="0">
                <a:solidFill>
                  <a:schemeClr val="accent3">
                    <a:lumMod val="50000"/>
                  </a:schemeClr>
                </a:solidFill>
                <a:latin typeface="Times New Roman" pitchFamily="18" charset="0"/>
                <a:cs typeface="Times New Roman" pitchFamily="18" charset="0"/>
              </a:rPr>
              <a:t>Popište život pravěkého člověka doby kamenné.</a:t>
            </a:r>
          </a:p>
          <a:p>
            <a:pPr marL="228600" indent="-228600">
              <a:buAutoNum type="arabicPeriod"/>
            </a:pPr>
            <a:r>
              <a:rPr lang="cs-CZ" sz="1200" dirty="0" smtClean="0">
                <a:solidFill>
                  <a:schemeClr val="accent3">
                    <a:lumMod val="50000"/>
                  </a:schemeClr>
                </a:solidFill>
                <a:latin typeface="Times New Roman" pitchFamily="18" charset="0"/>
                <a:cs typeface="Times New Roman" pitchFamily="18" charset="0"/>
              </a:rPr>
              <a:t>Jak žili a obchodovali Keltové? Co bylo oppidum?</a:t>
            </a:r>
          </a:p>
          <a:p>
            <a:pPr marL="228600" indent="-228600">
              <a:buAutoNum type="arabicPeriod"/>
            </a:pPr>
            <a:r>
              <a:rPr lang="cs-CZ" sz="1200" dirty="0" smtClean="0">
                <a:solidFill>
                  <a:schemeClr val="accent3">
                    <a:lumMod val="50000"/>
                  </a:schemeClr>
                </a:solidFill>
                <a:latin typeface="Times New Roman" pitchFamily="18" charset="0"/>
                <a:cs typeface="Times New Roman" pitchFamily="18" charset="0"/>
              </a:rPr>
              <a:t>Popište život prvních Slovanů.</a:t>
            </a:r>
          </a:p>
          <a:p>
            <a:pPr marL="228600" indent="-228600">
              <a:buAutoNum type="arabicPeriod"/>
            </a:pPr>
            <a:r>
              <a:rPr lang="cs-CZ" sz="1200" dirty="0" smtClean="0">
                <a:solidFill>
                  <a:schemeClr val="accent3">
                    <a:lumMod val="50000"/>
                  </a:schemeClr>
                </a:solidFill>
                <a:latin typeface="Times New Roman" pitchFamily="18" charset="0"/>
                <a:cs typeface="Times New Roman" pitchFamily="18" charset="0"/>
              </a:rPr>
              <a:t>Kdo byl a čím proslul Sámo?</a:t>
            </a:r>
          </a:p>
          <a:p>
            <a:pPr marL="228600" indent="-228600">
              <a:buAutoNum type="arabicPeriod"/>
            </a:pPr>
            <a:r>
              <a:rPr lang="cs-CZ" sz="1200" dirty="0" smtClean="0">
                <a:solidFill>
                  <a:schemeClr val="accent3">
                    <a:lumMod val="50000"/>
                  </a:schemeClr>
                </a:solidFill>
                <a:latin typeface="Times New Roman" pitchFamily="18" charset="0"/>
                <a:cs typeface="Times New Roman" pitchFamily="18" charset="0"/>
              </a:rPr>
              <a:t>O kterém období našich dějin vyprávějí dochované pověsti? Jsou pravdivé?</a:t>
            </a:r>
          </a:p>
          <a:p>
            <a:pPr marL="228600" indent="-228600">
              <a:buAutoNum type="arabicPeriod"/>
            </a:pPr>
            <a:r>
              <a:rPr lang="cs-CZ" sz="1200" dirty="0" smtClean="0">
                <a:solidFill>
                  <a:schemeClr val="accent3">
                    <a:lumMod val="50000"/>
                  </a:schemeClr>
                </a:solidFill>
                <a:latin typeface="Times New Roman" pitchFamily="18" charset="0"/>
                <a:cs typeface="Times New Roman" pitchFamily="18" charset="0"/>
              </a:rPr>
              <a:t>Vyprávějte jednu z pověstí.</a:t>
            </a:r>
          </a:p>
        </p:txBody>
      </p:sp>
      <p:sp>
        <p:nvSpPr>
          <p:cNvPr id="52" name="TextovéPole 51"/>
          <p:cNvSpPr txBox="1"/>
          <p:nvPr/>
        </p:nvSpPr>
        <p:spPr>
          <a:xfrm>
            <a:off x="179512" y="1777462"/>
            <a:ext cx="3439303" cy="506256"/>
          </a:xfrm>
          <a:prstGeom prst="rect">
            <a:avLst/>
          </a:prstGeom>
          <a:solidFill>
            <a:schemeClr val="bg1"/>
          </a:solidFill>
          <a:ln w="31750">
            <a:solidFill>
              <a:srgbClr val="006600"/>
            </a:solidFill>
          </a:ln>
        </p:spPr>
        <p:txBody>
          <a:bodyPr wrap="none" lIns="144000" tIns="144000" rIns="144000" bIns="144000" rtlCol="0">
            <a:spAutoFit/>
          </a:bodyPr>
          <a:lstStyle/>
          <a:p>
            <a:r>
              <a:rPr lang="cs-CZ" sz="1300" b="1" dirty="0" smtClean="0">
                <a:solidFill>
                  <a:schemeClr val="accent3">
                    <a:lumMod val="50000"/>
                  </a:schemeClr>
                </a:solidFill>
                <a:latin typeface="Times New Roman" pitchFamily="18" charset="0"/>
                <a:cs typeface="Times New Roman" pitchFamily="18" charset="0"/>
              </a:rPr>
              <a:t>Do sešitu nakresli ilustraci k jedné z pověstí</a:t>
            </a:r>
            <a:r>
              <a:rPr lang="cs-CZ" sz="1400" b="1" dirty="0">
                <a:solidFill>
                  <a:schemeClr val="accent3">
                    <a:lumMod val="50000"/>
                  </a:schemeClr>
                </a:solidFill>
                <a:latin typeface="Times New Roman" pitchFamily="18" charset="0"/>
                <a:cs typeface="Times New Roman" pitchFamily="18" charset="0"/>
              </a:rPr>
              <a:t>.</a:t>
            </a:r>
            <a:endParaRPr lang="cs-CZ" sz="1400" b="1" dirty="0" smtClean="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5553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1000"/>
                                        <p:tgtEl>
                                          <p:spTgt spid="5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arn(inVertical)">
                                      <p:cBhvr>
                                        <p:cTn id="13" dur="1000"/>
                                        <p:tgtEl>
                                          <p:spTgt spid="5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barn(inVertical)">
                                      <p:cBhvr>
                                        <p:cTn id="16" dur="1000"/>
                                        <p:tgtEl>
                                          <p:spTgt spid="6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barn(inVertical)">
                                      <p:cBhvr>
                                        <p:cTn id="19" dur="1000"/>
                                        <p:tgtEl>
                                          <p:spTgt spid="6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barn(inVertical)">
                                      <p:cBhvr>
                                        <p:cTn id="22" dur="1000"/>
                                        <p:tgtEl>
                                          <p:spTgt spid="7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barn(inVertical)">
                                      <p:cBhvr>
                                        <p:cTn id="25" dur="1000"/>
                                        <p:tgtEl>
                                          <p:spTgt spid="7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barn(inVertical)">
                                      <p:cBhvr>
                                        <p:cTn id="28" dur="1000"/>
                                        <p:tgtEl>
                                          <p:spTgt spid="8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barn(inVertical)">
                                      <p:cBhvr>
                                        <p:cTn id="31" dur="1000"/>
                                        <p:tgtEl>
                                          <p:spTgt spid="8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barn(inVertical)">
                                      <p:cBhvr>
                                        <p:cTn id="34" dur="1000"/>
                                        <p:tgtEl>
                                          <p:spTgt spid="8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barn(inVertical)">
                                      <p:cBhvr>
                                        <p:cTn id="37" dur="1000"/>
                                        <p:tgtEl>
                                          <p:spTgt spid="8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barn(inVertical)">
                                      <p:cBhvr>
                                        <p:cTn id="40" dur="1000"/>
                                        <p:tgtEl>
                                          <p:spTgt spid="8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97"/>
                                        </p:tgtEl>
                                        <p:attrNameLst>
                                          <p:attrName>style.visibility</p:attrName>
                                        </p:attrNameLst>
                                      </p:cBhvr>
                                      <p:to>
                                        <p:strVal val="visible"/>
                                      </p:to>
                                    </p:set>
                                    <p:animEffect transition="in" filter="barn(inVertical)">
                                      <p:cBhvr>
                                        <p:cTn id="43"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6" grpId="0" animBg="1"/>
      <p:bldP spid="57" grpId="0" animBg="1"/>
      <p:bldP spid="67" grpId="0" animBg="1"/>
      <p:bldP spid="68" grpId="0" animBg="1"/>
      <p:bldP spid="70" grpId="0" animBg="1"/>
      <p:bldP spid="74" grpId="0" animBg="1"/>
      <p:bldP spid="80" grpId="0" animBg="1"/>
      <p:bldP spid="81" grpId="0" animBg="1"/>
      <p:bldP spid="83" grpId="0" animBg="1"/>
      <p:bldP spid="84" grpId="0" animBg="1"/>
      <p:bldP spid="86" grpId="0" animBg="1"/>
      <p:bldP spid="9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4284984" cy="594066"/>
          </a:xfrm>
        </p:spPr>
        <p:txBody>
          <a:bodyPr>
            <a:normAutofit/>
          </a:bodyPr>
          <a:lstStyle/>
          <a:p>
            <a:pPr algn="l"/>
            <a:r>
              <a:rPr lang="cs-CZ" sz="2500" b="1" dirty="0" smtClean="0">
                <a:latin typeface="Times New Roman" pitchFamily="18" charset="0"/>
                <a:cs typeface="Times New Roman" pitchFamily="18" charset="0"/>
              </a:rPr>
              <a:t>71.6 Něco navíc pro šikovné</a:t>
            </a:r>
            <a:endParaRPr lang="cs-CZ" sz="2500" b="1" dirty="0">
              <a:latin typeface="Times New Roman" pitchFamily="18" charset="0"/>
              <a:cs typeface="Times New Roman" pitchFamily="18" charset="0"/>
            </a:endParaRP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8590" y="2283718"/>
            <a:ext cx="2207546" cy="1404000"/>
          </a:xfrm>
          <a:prstGeom prst="rect">
            <a:avLst/>
          </a:prstGeom>
          <a:ln w="25400">
            <a:solidFill>
              <a:srgbClr val="C00000"/>
            </a:solidFill>
          </a:ln>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059582"/>
            <a:ext cx="2376000" cy="1523016"/>
          </a:xfrm>
          <a:prstGeom prst="rect">
            <a:avLst/>
          </a:prstGeom>
          <a:ln w="25400">
            <a:solidFill>
              <a:srgbClr val="C00000"/>
            </a:solidFill>
          </a:ln>
        </p:spPr>
      </p:pic>
      <p:pic>
        <p:nvPicPr>
          <p:cNvPr id="9" name="Obráze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4051" y="2211710"/>
            <a:ext cx="2392405" cy="1512000"/>
          </a:xfrm>
          <a:prstGeom prst="rect">
            <a:avLst/>
          </a:prstGeom>
          <a:ln w="25400">
            <a:solidFill>
              <a:srgbClr val="C00000"/>
            </a:solidFill>
          </a:ln>
        </p:spPr>
      </p:pic>
      <p:sp>
        <p:nvSpPr>
          <p:cNvPr id="3" name="TextovéPole 2"/>
          <p:cNvSpPr txBox="1"/>
          <p:nvPr/>
        </p:nvSpPr>
        <p:spPr>
          <a:xfrm>
            <a:off x="189500" y="2643758"/>
            <a:ext cx="3230372" cy="430887"/>
          </a:xfrm>
          <a:prstGeom prst="rect">
            <a:avLst/>
          </a:prstGeom>
          <a:solidFill>
            <a:schemeClr val="bg1"/>
          </a:solidFill>
          <a:ln w="25400">
            <a:solidFill>
              <a:srgbClr val="C00000"/>
            </a:solidFill>
          </a:ln>
        </p:spPr>
        <p:txBody>
          <a:bodyPr wrap="none" rtlCol="0">
            <a:spAutoFit/>
          </a:bodyPr>
          <a:lstStyle/>
          <a:p>
            <a:r>
              <a:rPr lang="de-DE" sz="1100" b="1" dirty="0" err="1">
                <a:solidFill>
                  <a:srgbClr val="C00000"/>
                </a:solidFill>
                <a:latin typeface="Times New Roman" pitchFamily="18" charset="0"/>
                <a:cs typeface="Times New Roman" pitchFamily="18" charset="0"/>
              </a:rPr>
              <a:t>Libuše</a:t>
            </a:r>
            <a:r>
              <a:rPr lang="de-DE" sz="1100" b="1" dirty="0">
                <a:solidFill>
                  <a:srgbClr val="C00000"/>
                </a:solidFill>
                <a:latin typeface="Times New Roman" pitchFamily="18" charset="0"/>
                <a:cs typeface="Times New Roman" pitchFamily="18" charset="0"/>
              </a:rPr>
              <a:t> </a:t>
            </a:r>
            <a:r>
              <a:rPr lang="de-DE" sz="1100" b="1" dirty="0" err="1">
                <a:solidFill>
                  <a:srgbClr val="C00000"/>
                </a:solidFill>
                <a:latin typeface="Times New Roman" pitchFamily="18" charset="0"/>
                <a:cs typeface="Times New Roman" pitchFamily="18" charset="0"/>
              </a:rPr>
              <a:t>věští</a:t>
            </a:r>
            <a:r>
              <a:rPr lang="de-DE" sz="1100" b="1" dirty="0">
                <a:solidFill>
                  <a:srgbClr val="C00000"/>
                </a:solidFill>
                <a:latin typeface="Times New Roman" pitchFamily="18" charset="0"/>
                <a:cs typeface="Times New Roman" pitchFamily="18" charset="0"/>
              </a:rPr>
              <a:t> </a:t>
            </a:r>
            <a:r>
              <a:rPr lang="de-DE" sz="1100" b="1" dirty="0" err="1">
                <a:solidFill>
                  <a:srgbClr val="C00000"/>
                </a:solidFill>
                <a:latin typeface="Times New Roman" pitchFamily="18" charset="0"/>
                <a:cs typeface="Times New Roman" pitchFamily="18" charset="0"/>
              </a:rPr>
              <a:t>slávu</a:t>
            </a:r>
            <a:r>
              <a:rPr lang="de-DE" sz="1100" b="1" dirty="0">
                <a:solidFill>
                  <a:srgbClr val="C00000"/>
                </a:solidFill>
                <a:latin typeface="Times New Roman" pitchFamily="18" charset="0"/>
                <a:cs typeface="Times New Roman" pitchFamily="18" charset="0"/>
              </a:rPr>
              <a:t> </a:t>
            </a:r>
            <a:r>
              <a:rPr lang="de-DE" sz="1100" b="1" dirty="0" err="1">
                <a:solidFill>
                  <a:srgbClr val="C00000"/>
                </a:solidFill>
                <a:latin typeface="Times New Roman" pitchFamily="18" charset="0"/>
                <a:cs typeface="Times New Roman" pitchFamily="18" charset="0"/>
              </a:rPr>
              <a:t>Prahy</a:t>
            </a:r>
            <a:r>
              <a:rPr lang="de-DE" sz="1100" b="1" dirty="0">
                <a:solidFill>
                  <a:srgbClr val="C00000"/>
                </a:solidFill>
                <a:latin typeface="Times New Roman" pitchFamily="18" charset="0"/>
                <a:cs typeface="Times New Roman" pitchFamily="18" charset="0"/>
              </a:rPr>
              <a:t>: </a:t>
            </a:r>
            <a:endParaRPr lang="cs-CZ" sz="1100" b="1" dirty="0" smtClean="0">
              <a:solidFill>
                <a:srgbClr val="C00000"/>
              </a:solidFill>
              <a:latin typeface="Times New Roman" pitchFamily="18" charset="0"/>
              <a:cs typeface="Times New Roman" pitchFamily="18" charset="0"/>
            </a:endParaRPr>
          </a:p>
          <a:p>
            <a:r>
              <a:rPr lang="de-DE" sz="1100" b="1" dirty="0" smtClean="0">
                <a:solidFill>
                  <a:srgbClr val="C00000"/>
                </a:solidFill>
                <a:latin typeface="Times New Roman" pitchFamily="18" charset="0"/>
                <a:cs typeface="Times New Roman" pitchFamily="18" charset="0"/>
              </a:rPr>
              <a:t>"</a:t>
            </a:r>
            <a:r>
              <a:rPr lang="de-DE" sz="1100" b="1" dirty="0" err="1">
                <a:solidFill>
                  <a:srgbClr val="C00000"/>
                </a:solidFill>
                <a:latin typeface="Times New Roman" pitchFamily="18" charset="0"/>
                <a:cs typeface="Times New Roman" pitchFamily="18" charset="0"/>
              </a:rPr>
              <a:t>Město</a:t>
            </a:r>
            <a:r>
              <a:rPr lang="de-DE" sz="1100" b="1" dirty="0">
                <a:solidFill>
                  <a:srgbClr val="C00000"/>
                </a:solidFill>
                <a:latin typeface="Times New Roman" pitchFamily="18" charset="0"/>
                <a:cs typeface="Times New Roman" pitchFamily="18" charset="0"/>
              </a:rPr>
              <a:t> </a:t>
            </a:r>
            <a:r>
              <a:rPr lang="de-DE" sz="1100" b="1" dirty="0" err="1">
                <a:solidFill>
                  <a:srgbClr val="C00000"/>
                </a:solidFill>
                <a:latin typeface="Times New Roman" pitchFamily="18" charset="0"/>
                <a:cs typeface="Times New Roman" pitchFamily="18" charset="0"/>
              </a:rPr>
              <a:t>vidím</a:t>
            </a:r>
            <a:r>
              <a:rPr lang="de-DE" sz="1100" b="1" dirty="0">
                <a:solidFill>
                  <a:srgbClr val="C00000"/>
                </a:solidFill>
                <a:latin typeface="Times New Roman" pitchFamily="18" charset="0"/>
                <a:cs typeface="Times New Roman" pitchFamily="18" charset="0"/>
              </a:rPr>
              <a:t> </a:t>
            </a:r>
            <a:r>
              <a:rPr lang="de-DE" sz="1100" b="1" dirty="0" err="1">
                <a:solidFill>
                  <a:srgbClr val="C00000"/>
                </a:solidFill>
                <a:latin typeface="Times New Roman" pitchFamily="18" charset="0"/>
                <a:cs typeface="Times New Roman" pitchFamily="18" charset="0"/>
              </a:rPr>
              <a:t>veliké</a:t>
            </a:r>
            <a:r>
              <a:rPr lang="de-DE" sz="1100" b="1" dirty="0">
                <a:solidFill>
                  <a:srgbClr val="C00000"/>
                </a:solidFill>
                <a:latin typeface="Times New Roman" pitchFamily="18" charset="0"/>
                <a:cs typeface="Times New Roman" pitchFamily="18" charset="0"/>
              </a:rPr>
              <a:t>, </a:t>
            </a:r>
            <a:r>
              <a:rPr lang="de-DE" sz="1100" b="1" dirty="0" err="1">
                <a:solidFill>
                  <a:srgbClr val="C00000"/>
                </a:solidFill>
                <a:latin typeface="Times New Roman" pitchFamily="18" charset="0"/>
                <a:cs typeface="Times New Roman" pitchFamily="18" charset="0"/>
              </a:rPr>
              <a:t>jehož</a:t>
            </a:r>
            <a:r>
              <a:rPr lang="de-DE" sz="1100" b="1" dirty="0">
                <a:solidFill>
                  <a:srgbClr val="C00000"/>
                </a:solidFill>
                <a:latin typeface="Times New Roman" pitchFamily="18" charset="0"/>
                <a:cs typeface="Times New Roman" pitchFamily="18" charset="0"/>
              </a:rPr>
              <a:t> </a:t>
            </a:r>
            <a:r>
              <a:rPr lang="de-DE" sz="1100" b="1" dirty="0" err="1">
                <a:solidFill>
                  <a:srgbClr val="C00000"/>
                </a:solidFill>
                <a:latin typeface="Times New Roman" pitchFamily="18" charset="0"/>
                <a:cs typeface="Times New Roman" pitchFamily="18" charset="0"/>
              </a:rPr>
              <a:t>sláva</a:t>
            </a:r>
            <a:r>
              <a:rPr lang="de-DE" sz="1100" b="1" dirty="0">
                <a:solidFill>
                  <a:srgbClr val="C00000"/>
                </a:solidFill>
                <a:latin typeface="Times New Roman" pitchFamily="18" charset="0"/>
                <a:cs typeface="Times New Roman" pitchFamily="18" charset="0"/>
              </a:rPr>
              <a:t> </a:t>
            </a:r>
            <a:r>
              <a:rPr lang="de-DE" sz="1100" b="1" dirty="0" err="1">
                <a:solidFill>
                  <a:srgbClr val="C00000"/>
                </a:solidFill>
                <a:latin typeface="Times New Roman" pitchFamily="18" charset="0"/>
                <a:cs typeface="Times New Roman" pitchFamily="18" charset="0"/>
              </a:rPr>
              <a:t>hvězd</a:t>
            </a:r>
            <a:r>
              <a:rPr lang="de-DE" sz="1100" b="1" dirty="0">
                <a:solidFill>
                  <a:srgbClr val="C00000"/>
                </a:solidFill>
                <a:latin typeface="Times New Roman" pitchFamily="18" charset="0"/>
                <a:cs typeface="Times New Roman" pitchFamily="18" charset="0"/>
              </a:rPr>
              <a:t> se </a:t>
            </a:r>
            <a:r>
              <a:rPr lang="de-DE" sz="1100" b="1" dirty="0" err="1" smtClean="0">
                <a:solidFill>
                  <a:srgbClr val="C00000"/>
                </a:solidFill>
                <a:latin typeface="Times New Roman" pitchFamily="18" charset="0"/>
                <a:cs typeface="Times New Roman" pitchFamily="18" charset="0"/>
              </a:rPr>
              <a:t>dotýk</a:t>
            </a:r>
            <a:r>
              <a:rPr lang="cs-CZ" sz="1100" b="1" dirty="0" smtClean="0">
                <a:solidFill>
                  <a:srgbClr val="C00000"/>
                </a:solidFill>
                <a:latin typeface="Times New Roman" pitchFamily="18" charset="0"/>
                <a:cs typeface="Times New Roman" pitchFamily="18" charset="0"/>
              </a:rPr>
              <a:t>á</a:t>
            </a:r>
            <a:r>
              <a:rPr lang="de-DE" sz="1100" b="1" dirty="0" smtClean="0">
                <a:solidFill>
                  <a:srgbClr val="C00000"/>
                </a:solidFill>
                <a:latin typeface="Times New Roman" pitchFamily="18" charset="0"/>
                <a:cs typeface="Times New Roman" pitchFamily="18" charset="0"/>
              </a:rPr>
              <a:t>."</a:t>
            </a:r>
          </a:p>
        </p:txBody>
      </p:sp>
      <p:sp>
        <p:nvSpPr>
          <p:cNvPr id="10" name="TextovéPole 9"/>
          <p:cNvSpPr txBox="1"/>
          <p:nvPr/>
        </p:nvSpPr>
        <p:spPr>
          <a:xfrm>
            <a:off x="3851920" y="4132406"/>
            <a:ext cx="5017720" cy="815608"/>
          </a:xfrm>
          <a:prstGeom prst="rect">
            <a:avLst/>
          </a:prstGeom>
          <a:solidFill>
            <a:schemeClr val="bg1"/>
          </a:solidFill>
          <a:ln w="25400">
            <a:solidFill>
              <a:srgbClr val="C00000"/>
            </a:solidFill>
          </a:ln>
        </p:spPr>
        <p:txBody>
          <a:bodyPr wrap="none" rtlCol="0">
            <a:spAutoFit/>
          </a:bodyPr>
          <a:lstStyle/>
          <a:p>
            <a:pPr>
              <a:spcAft>
                <a:spcPts val="600"/>
              </a:spcAft>
            </a:pPr>
            <a:r>
              <a:rPr lang="cs-CZ" sz="1400" b="1" u="sng" dirty="0" smtClean="0">
                <a:solidFill>
                  <a:schemeClr val="accent3">
                    <a:lumMod val="50000"/>
                  </a:schemeClr>
                </a:solidFill>
                <a:latin typeface="Times New Roman" pitchFamily="18" charset="0"/>
                <a:cs typeface="Times New Roman" pitchFamily="18" charset="0"/>
              </a:rPr>
              <a:t>STARÉ POVĚSTI ČESKÉ</a:t>
            </a:r>
          </a:p>
          <a:p>
            <a:r>
              <a:rPr lang="cs-CZ" sz="1400" dirty="0" smtClean="0">
                <a:solidFill>
                  <a:schemeClr val="accent3">
                    <a:lumMod val="50000"/>
                  </a:schemeClr>
                </a:solidFill>
                <a:latin typeface="Times New Roman" pitchFamily="18" charset="0"/>
                <a:cs typeface="Times New Roman" pitchFamily="18" charset="0"/>
              </a:rPr>
              <a:t>Zjisti, ke kterým pověstem obrázky patří, přečti si je a převyprávěj.</a:t>
            </a:r>
          </a:p>
          <a:p>
            <a:r>
              <a:rPr lang="cs-CZ" sz="1400" dirty="0" smtClean="0">
                <a:solidFill>
                  <a:schemeClr val="accent3">
                    <a:lumMod val="50000"/>
                  </a:schemeClr>
                </a:solidFill>
                <a:latin typeface="Times New Roman" pitchFamily="18" charset="0"/>
                <a:cs typeface="Times New Roman" pitchFamily="18" charset="0"/>
              </a:rPr>
              <a:t>Můžeš si </a:t>
            </a:r>
            <a:r>
              <a:rPr lang="cs-CZ" sz="1400" smtClean="0">
                <a:solidFill>
                  <a:schemeClr val="accent3">
                    <a:lumMod val="50000"/>
                  </a:schemeClr>
                </a:solidFill>
                <a:latin typeface="Times New Roman" pitchFamily="18" charset="0"/>
                <a:cs typeface="Times New Roman" pitchFamily="18" charset="0"/>
              </a:rPr>
              <a:t>se spolužáky </a:t>
            </a:r>
            <a:r>
              <a:rPr lang="cs-CZ" sz="1400" dirty="0" smtClean="0">
                <a:solidFill>
                  <a:schemeClr val="accent3">
                    <a:lumMod val="50000"/>
                  </a:schemeClr>
                </a:solidFill>
                <a:latin typeface="Times New Roman" pitchFamily="18" charset="0"/>
                <a:cs typeface="Times New Roman" pitchFamily="18" charset="0"/>
              </a:rPr>
              <a:t>zahrát i divadlo.</a:t>
            </a:r>
          </a:p>
        </p:txBody>
      </p:sp>
      <p:sp>
        <p:nvSpPr>
          <p:cNvPr id="12" name="TextovéPole 11"/>
          <p:cNvSpPr txBox="1"/>
          <p:nvPr/>
        </p:nvSpPr>
        <p:spPr>
          <a:xfrm>
            <a:off x="3275856" y="3750300"/>
            <a:ext cx="2242922" cy="261610"/>
          </a:xfrm>
          <a:prstGeom prst="rect">
            <a:avLst/>
          </a:prstGeom>
          <a:solidFill>
            <a:schemeClr val="bg1"/>
          </a:solidFill>
          <a:ln w="25400">
            <a:solidFill>
              <a:srgbClr val="C00000"/>
            </a:solidFill>
          </a:ln>
        </p:spPr>
        <p:txBody>
          <a:bodyPr wrap="none" rtlCol="0">
            <a:spAutoFit/>
          </a:bodyPr>
          <a:lstStyle/>
          <a:p>
            <a:r>
              <a:rPr lang="de-DE" sz="1100" b="1" dirty="0" err="1">
                <a:solidFill>
                  <a:srgbClr val="C00000"/>
                </a:solidFill>
                <a:latin typeface="Times New Roman" pitchFamily="18" charset="0"/>
                <a:cs typeface="Times New Roman" pitchFamily="18" charset="0"/>
              </a:rPr>
              <a:t>Dívčí</a:t>
            </a:r>
            <a:r>
              <a:rPr lang="de-DE" sz="1100" b="1" dirty="0">
                <a:solidFill>
                  <a:srgbClr val="C00000"/>
                </a:solidFill>
                <a:latin typeface="Times New Roman" pitchFamily="18" charset="0"/>
                <a:cs typeface="Times New Roman" pitchFamily="18" charset="0"/>
              </a:rPr>
              <a:t> </a:t>
            </a:r>
            <a:r>
              <a:rPr lang="de-DE" sz="1100" b="1" dirty="0" err="1">
                <a:solidFill>
                  <a:srgbClr val="C00000"/>
                </a:solidFill>
                <a:latin typeface="Times New Roman" pitchFamily="18" charset="0"/>
                <a:cs typeface="Times New Roman" pitchFamily="18" charset="0"/>
              </a:rPr>
              <a:t>válka</a:t>
            </a:r>
            <a:r>
              <a:rPr lang="de-DE" sz="1100" b="1" dirty="0">
                <a:solidFill>
                  <a:srgbClr val="C00000"/>
                </a:solidFill>
                <a:latin typeface="Times New Roman" pitchFamily="18" charset="0"/>
                <a:cs typeface="Times New Roman" pitchFamily="18" charset="0"/>
              </a:rPr>
              <a:t> (v </a:t>
            </a:r>
            <a:r>
              <a:rPr lang="de-DE" sz="1100" b="1" dirty="0" err="1">
                <a:solidFill>
                  <a:srgbClr val="C00000"/>
                </a:solidFill>
                <a:latin typeface="Times New Roman" pitchFamily="18" charset="0"/>
                <a:cs typeface="Times New Roman" pitchFamily="18" charset="0"/>
              </a:rPr>
              <a:t>pozadí</a:t>
            </a:r>
            <a:r>
              <a:rPr lang="de-DE" sz="1100" b="1" dirty="0">
                <a:solidFill>
                  <a:srgbClr val="C00000"/>
                </a:solidFill>
                <a:latin typeface="Times New Roman" pitchFamily="18" charset="0"/>
                <a:cs typeface="Times New Roman" pitchFamily="18" charset="0"/>
              </a:rPr>
              <a:t> </a:t>
            </a:r>
            <a:r>
              <a:rPr lang="de-DE" sz="1100" b="1" dirty="0" err="1">
                <a:solidFill>
                  <a:srgbClr val="C00000"/>
                </a:solidFill>
                <a:latin typeface="Times New Roman" pitchFamily="18" charset="0"/>
                <a:cs typeface="Times New Roman" pitchFamily="18" charset="0"/>
              </a:rPr>
              <a:t>hrad</a:t>
            </a:r>
            <a:r>
              <a:rPr lang="de-DE" sz="1100" b="1" dirty="0">
                <a:solidFill>
                  <a:srgbClr val="C00000"/>
                </a:solidFill>
                <a:latin typeface="Times New Roman" pitchFamily="18" charset="0"/>
                <a:cs typeface="Times New Roman" pitchFamily="18" charset="0"/>
              </a:rPr>
              <a:t> </a:t>
            </a:r>
            <a:r>
              <a:rPr lang="de-DE" sz="1100" b="1" dirty="0" err="1">
                <a:solidFill>
                  <a:srgbClr val="C00000"/>
                </a:solidFill>
                <a:latin typeface="Times New Roman" pitchFamily="18" charset="0"/>
                <a:cs typeface="Times New Roman" pitchFamily="18" charset="0"/>
              </a:rPr>
              <a:t>Děvín</a:t>
            </a:r>
            <a:r>
              <a:rPr lang="de-DE" sz="1100" b="1" dirty="0" smtClean="0">
                <a:solidFill>
                  <a:srgbClr val="C00000"/>
                </a:solidFill>
                <a:latin typeface="Times New Roman" pitchFamily="18" charset="0"/>
                <a:cs typeface="Times New Roman" pitchFamily="18" charset="0"/>
              </a:rPr>
              <a:t>)</a:t>
            </a:r>
          </a:p>
        </p:txBody>
      </p:sp>
      <p:sp>
        <p:nvSpPr>
          <p:cNvPr id="13" name="TextovéPole 12"/>
          <p:cNvSpPr txBox="1"/>
          <p:nvPr/>
        </p:nvSpPr>
        <p:spPr>
          <a:xfrm>
            <a:off x="5796136" y="3795886"/>
            <a:ext cx="3320140" cy="261610"/>
          </a:xfrm>
          <a:prstGeom prst="rect">
            <a:avLst/>
          </a:prstGeom>
          <a:solidFill>
            <a:schemeClr val="bg1"/>
          </a:solidFill>
          <a:ln w="25400">
            <a:solidFill>
              <a:srgbClr val="C00000"/>
            </a:solidFill>
          </a:ln>
        </p:spPr>
        <p:txBody>
          <a:bodyPr wrap="none" rtlCol="0">
            <a:spAutoFit/>
          </a:bodyPr>
          <a:lstStyle/>
          <a:p>
            <a:r>
              <a:rPr lang="de-DE" sz="1100" b="1" dirty="0" err="1">
                <a:solidFill>
                  <a:srgbClr val="C00000"/>
                </a:solidFill>
                <a:latin typeface="Times New Roman" pitchFamily="18" charset="0"/>
                <a:cs typeface="Times New Roman" pitchFamily="18" charset="0"/>
              </a:rPr>
              <a:t>Přemysl</a:t>
            </a:r>
            <a:r>
              <a:rPr lang="de-DE" sz="1100" b="1" dirty="0">
                <a:solidFill>
                  <a:srgbClr val="C00000"/>
                </a:solidFill>
                <a:latin typeface="Times New Roman" pitchFamily="18" charset="0"/>
                <a:cs typeface="Times New Roman" pitchFamily="18" charset="0"/>
              </a:rPr>
              <a:t> </a:t>
            </a:r>
            <a:r>
              <a:rPr lang="de-DE" sz="1100" b="1" dirty="0" err="1">
                <a:solidFill>
                  <a:srgbClr val="C00000"/>
                </a:solidFill>
                <a:latin typeface="Times New Roman" pitchFamily="18" charset="0"/>
                <a:cs typeface="Times New Roman" pitchFamily="18" charset="0"/>
              </a:rPr>
              <a:t>Oráč</a:t>
            </a:r>
            <a:r>
              <a:rPr lang="de-DE" sz="1100" b="1" dirty="0">
                <a:solidFill>
                  <a:srgbClr val="C00000"/>
                </a:solidFill>
                <a:latin typeface="Times New Roman" pitchFamily="18" charset="0"/>
                <a:cs typeface="Times New Roman" pitchFamily="18" charset="0"/>
              </a:rPr>
              <a:t> je </a:t>
            </a:r>
            <a:r>
              <a:rPr lang="de-DE" sz="1100" b="1" dirty="0" err="1">
                <a:solidFill>
                  <a:srgbClr val="C00000"/>
                </a:solidFill>
                <a:latin typeface="Times New Roman" pitchFamily="18" charset="0"/>
                <a:cs typeface="Times New Roman" pitchFamily="18" charset="0"/>
              </a:rPr>
              <a:t>povolán</a:t>
            </a:r>
            <a:r>
              <a:rPr lang="de-DE" sz="1100" b="1" dirty="0">
                <a:solidFill>
                  <a:srgbClr val="C00000"/>
                </a:solidFill>
                <a:latin typeface="Times New Roman" pitchFamily="18" charset="0"/>
                <a:cs typeface="Times New Roman" pitchFamily="18" charset="0"/>
              </a:rPr>
              <a:t>, </a:t>
            </a:r>
            <a:r>
              <a:rPr lang="de-DE" sz="1100" b="1" dirty="0" err="1">
                <a:solidFill>
                  <a:srgbClr val="C00000"/>
                </a:solidFill>
                <a:latin typeface="Times New Roman" pitchFamily="18" charset="0"/>
                <a:cs typeface="Times New Roman" pitchFamily="18" charset="0"/>
              </a:rPr>
              <a:t>aby</a:t>
            </a:r>
            <a:r>
              <a:rPr lang="de-DE" sz="1100" b="1" dirty="0">
                <a:solidFill>
                  <a:srgbClr val="C00000"/>
                </a:solidFill>
                <a:latin typeface="Times New Roman" pitchFamily="18" charset="0"/>
                <a:cs typeface="Times New Roman" pitchFamily="18" charset="0"/>
              </a:rPr>
              <a:t> se </a:t>
            </a:r>
            <a:r>
              <a:rPr lang="de-DE" sz="1100" b="1" dirty="0" err="1">
                <a:solidFill>
                  <a:srgbClr val="C00000"/>
                </a:solidFill>
                <a:latin typeface="Times New Roman" pitchFamily="18" charset="0"/>
                <a:cs typeface="Times New Roman" pitchFamily="18" charset="0"/>
              </a:rPr>
              <a:t>stal</a:t>
            </a:r>
            <a:r>
              <a:rPr lang="de-DE" sz="1100" b="1" dirty="0">
                <a:solidFill>
                  <a:srgbClr val="C00000"/>
                </a:solidFill>
                <a:latin typeface="Times New Roman" pitchFamily="18" charset="0"/>
                <a:cs typeface="Times New Roman" pitchFamily="18" charset="0"/>
              </a:rPr>
              <a:t> </a:t>
            </a:r>
            <a:r>
              <a:rPr lang="de-DE" sz="1100" b="1" dirty="0" err="1">
                <a:solidFill>
                  <a:srgbClr val="C00000"/>
                </a:solidFill>
                <a:latin typeface="Times New Roman" pitchFamily="18" charset="0"/>
                <a:cs typeface="Times New Roman" pitchFamily="18" charset="0"/>
              </a:rPr>
              <a:t>knížetem</a:t>
            </a:r>
            <a:r>
              <a:rPr lang="de-DE" sz="1100" b="1" dirty="0">
                <a:solidFill>
                  <a:srgbClr val="C00000"/>
                </a:solidFill>
                <a:latin typeface="Times New Roman" pitchFamily="18" charset="0"/>
                <a:cs typeface="Times New Roman" pitchFamily="18" charset="0"/>
              </a:rPr>
              <a:t> </a:t>
            </a:r>
            <a:r>
              <a:rPr lang="de-DE" sz="1100" b="1" dirty="0" err="1" smtClean="0">
                <a:solidFill>
                  <a:srgbClr val="C00000"/>
                </a:solidFill>
                <a:latin typeface="Times New Roman" pitchFamily="18" charset="0"/>
                <a:cs typeface="Times New Roman" pitchFamily="18" charset="0"/>
              </a:rPr>
              <a:t>Čech</a:t>
            </a:r>
            <a:r>
              <a:rPr lang="cs-CZ" sz="1100" b="1" dirty="0" smtClean="0">
                <a:solidFill>
                  <a:srgbClr val="C00000"/>
                </a:solidFill>
                <a:latin typeface="Times New Roman" pitchFamily="18" charset="0"/>
                <a:cs typeface="Times New Roman" pitchFamily="18" charset="0"/>
              </a:rPr>
              <a:t>.</a:t>
            </a:r>
            <a:endParaRPr lang="de-DE" sz="1100" b="1" dirty="0" smtClean="0">
              <a:solidFill>
                <a:srgbClr val="C00000"/>
              </a:solidFill>
              <a:latin typeface="Times New Roman" pitchFamily="18" charset="0"/>
              <a:cs typeface="Times New Roman" pitchFamily="18" charset="0"/>
            </a:endParaRPr>
          </a:p>
        </p:txBody>
      </p:sp>
      <p:sp>
        <p:nvSpPr>
          <p:cNvPr id="6" name="TextovéPole 5"/>
          <p:cNvSpPr txBox="1"/>
          <p:nvPr/>
        </p:nvSpPr>
        <p:spPr>
          <a:xfrm>
            <a:off x="6804248" y="1491630"/>
            <a:ext cx="2206053" cy="430887"/>
          </a:xfrm>
          <a:prstGeom prst="rect">
            <a:avLst/>
          </a:prstGeom>
          <a:solidFill>
            <a:schemeClr val="bg1"/>
          </a:solidFill>
          <a:ln w="25400">
            <a:solidFill>
              <a:srgbClr val="C00000"/>
            </a:solidFill>
          </a:ln>
        </p:spPr>
        <p:txBody>
          <a:bodyPr wrap="none" rtlCol="0">
            <a:spAutoFit/>
          </a:bodyPr>
          <a:lstStyle/>
          <a:p>
            <a:r>
              <a:rPr lang="de-DE" sz="1100" b="1" dirty="0" err="1">
                <a:solidFill>
                  <a:srgbClr val="C00000"/>
                </a:solidFill>
                <a:latin typeface="Times New Roman" pitchFamily="18" charset="0"/>
                <a:cs typeface="Times New Roman" pitchFamily="18" charset="0"/>
              </a:rPr>
              <a:t>Praotec</a:t>
            </a:r>
            <a:r>
              <a:rPr lang="de-DE" sz="1100" b="1" dirty="0">
                <a:solidFill>
                  <a:srgbClr val="C00000"/>
                </a:solidFill>
                <a:latin typeface="Times New Roman" pitchFamily="18" charset="0"/>
                <a:cs typeface="Times New Roman" pitchFamily="18" charset="0"/>
              </a:rPr>
              <a:t> </a:t>
            </a:r>
            <a:r>
              <a:rPr lang="de-DE" sz="1100" b="1" dirty="0" err="1">
                <a:solidFill>
                  <a:srgbClr val="C00000"/>
                </a:solidFill>
                <a:latin typeface="Times New Roman" pitchFamily="18" charset="0"/>
                <a:cs typeface="Times New Roman" pitchFamily="18" charset="0"/>
              </a:rPr>
              <a:t>Čech</a:t>
            </a:r>
            <a:r>
              <a:rPr lang="de-DE" sz="1100" b="1" dirty="0">
                <a:solidFill>
                  <a:srgbClr val="C00000"/>
                </a:solidFill>
                <a:latin typeface="Times New Roman" pitchFamily="18" charset="0"/>
                <a:cs typeface="Times New Roman" pitchFamily="18" charset="0"/>
              </a:rPr>
              <a:t> </a:t>
            </a:r>
            <a:r>
              <a:rPr lang="de-DE" sz="1100" b="1" dirty="0" err="1">
                <a:solidFill>
                  <a:srgbClr val="C00000"/>
                </a:solidFill>
                <a:latin typeface="Times New Roman" pitchFamily="18" charset="0"/>
                <a:cs typeface="Times New Roman" pitchFamily="18" charset="0"/>
              </a:rPr>
              <a:t>ukazuje</a:t>
            </a:r>
            <a:r>
              <a:rPr lang="de-DE" sz="1100" b="1" dirty="0">
                <a:solidFill>
                  <a:srgbClr val="C00000"/>
                </a:solidFill>
                <a:latin typeface="Times New Roman" pitchFamily="18" charset="0"/>
                <a:cs typeface="Times New Roman" pitchFamily="18" charset="0"/>
              </a:rPr>
              <a:t> z </a:t>
            </a:r>
            <a:r>
              <a:rPr lang="de-DE" sz="1100" b="1" dirty="0" err="1">
                <a:solidFill>
                  <a:srgbClr val="C00000"/>
                </a:solidFill>
                <a:latin typeface="Times New Roman" pitchFamily="18" charset="0"/>
                <a:cs typeface="Times New Roman" pitchFamily="18" charset="0"/>
              </a:rPr>
              <a:t>hory</a:t>
            </a:r>
            <a:r>
              <a:rPr lang="de-DE" sz="1100" b="1" dirty="0">
                <a:solidFill>
                  <a:srgbClr val="C00000"/>
                </a:solidFill>
                <a:latin typeface="Times New Roman" pitchFamily="18" charset="0"/>
                <a:cs typeface="Times New Roman" pitchFamily="18" charset="0"/>
              </a:rPr>
              <a:t> </a:t>
            </a:r>
            <a:r>
              <a:rPr lang="de-DE" sz="1100" b="1" dirty="0" err="1">
                <a:solidFill>
                  <a:srgbClr val="C00000"/>
                </a:solidFill>
                <a:latin typeface="Times New Roman" pitchFamily="18" charset="0"/>
                <a:cs typeface="Times New Roman" pitchFamily="18" charset="0"/>
              </a:rPr>
              <a:t>Říp</a:t>
            </a:r>
            <a:r>
              <a:rPr lang="de-DE" sz="1100" b="1" dirty="0">
                <a:solidFill>
                  <a:srgbClr val="C00000"/>
                </a:solidFill>
                <a:latin typeface="Times New Roman" pitchFamily="18" charset="0"/>
                <a:cs typeface="Times New Roman" pitchFamily="18" charset="0"/>
              </a:rPr>
              <a:t> </a:t>
            </a:r>
            <a:endParaRPr lang="cs-CZ" sz="1100" b="1" dirty="0" smtClean="0">
              <a:solidFill>
                <a:srgbClr val="C00000"/>
              </a:solidFill>
              <a:latin typeface="Times New Roman" pitchFamily="18" charset="0"/>
              <a:cs typeface="Times New Roman" pitchFamily="18" charset="0"/>
            </a:endParaRPr>
          </a:p>
          <a:p>
            <a:r>
              <a:rPr lang="de-DE" sz="1100" b="1" dirty="0" err="1" smtClean="0">
                <a:solidFill>
                  <a:srgbClr val="C00000"/>
                </a:solidFill>
                <a:latin typeface="Times New Roman" pitchFamily="18" charset="0"/>
                <a:cs typeface="Times New Roman" pitchFamily="18" charset="0"/>
              </a:rPr>
              <a:t>svému</a:t>
            </a:r>
            <a:r>
              <a:rPr lang="de-DE" sz="1100" b="1" dirty="0" smtClean="0">
                <a:solidFill>
                  <a:srgbClr val="C00000"/>
                </a:solidFill>
                <a:latin typeface="Times New Roman" pitchFamily="18" charset="0"/>
                <a:cs typeface="Times New Roman" pitchFamily="18" charset="0"/>
              </a:rPr>
              <a:t> </a:t>
            </a:r>
            <a:r>
              <a:rPr lang="de-DE" sz="1100" b="1" dirty="0" err="1">
                <a:solidFill>
                  <a:srgbClr val="C00000"/>
                </a:solidFill>
                <a:latin typeface="Times New Roman" pitchFamily="18" charset="0"/>
                <a:cs typeface="Times New Roman" pitchFamily="18" charset="0"/>
              </a:rPr>
              <a:t>lidu</a:t>
            </a:r>
            <a:r>
              <a:rPr lang="de-DE" sz="1100" b="1" dirty="0">
                <a:solidFill>
                  <a:srgbClr val="C00000"/>
                </a:solidFill>
                <a:latin typeface="Times New Roman" pitchFamily="18" charset="0"/>
                <a:cs typeface="Times New Roman" pitchFamily="18" charset="0"/>
              </a:rPr>
              <a:t> </a:t>
            </a:r>
            <a:r>
              <a:rPr lang="de-DE" sz="1100" b="1" dirty="0" err="1">
                <a:solidFill>
                  <a:srgbClr val="C00000"/>
                </a:solidFill>
                <a:latin typeface="Times New Roman" pitchFamily="18" charset="0"/>
                <a:cs typeface="Times New Roman" pitchFamily="18" charset="0"/>
              </a:rPr>
              <a:t>novou</a:t>
            </a:r>
            <a:r>
              <a:rPr lang="de-DE" sz="1100" b="1" dirty="0">
                <a:solidFill>
                  <a:srgbClr val="C00000"/>
                </a:solidFill>
                <a:latin typeface="Times New Roman" pitchFamily="18" charset="0"/>
                <a:cs typeface="Times New Roman" pitchFamily="18" charset="0"/>
              </a:rPr>
              <a:t> </a:t>
            </a:r>
            <a:r>
              <a:rPr lang="de-DE" sz="1100" b="1" dirty="0" err="1" smtClean="0">
                <a:solidFill>
                  <a:srgbClr val="C00000"/>
                </a:solidFill>
                <a:latin typeface="Times New Roman" pitchFamily="18" charset="0"/>
                <a:cs typeface="Times New Roman" pitchFamily="18" charset="0"/>
              </a:rPr>
              <a:t>vlast</a:t>
            </a:r>
            <a:r>
              <a:rPr lang="cs-CZ" sz="1100" b="1" dirty="0" smtClean="0">
                <a:solidFill>
                  <a:srgbClr val="C00000"/>
                </a:solidFill>
                <a:latin typeface="Times New Roman" pitchFamily="18" charset="0"/>
                <a:cs typeface="Times New Roman" pitchFamily="18" charset="0"/>
              </a:rPr>
              <a:t>.</a:t>
            </a:r>
            <a:endParaRPr lang="de-DE" sz="1100" b="1" dirty="0" smtClean="0">
              <a:solidFill>
                <a:srgbClr val="C00000"/>
              </a:solidFill>
              <a:latin typeface="Times New Roman" pitchFamily="18" charset="0"/>
              <a:cs typeface="Times New Roman" pitchFamily="18" charset="0"/>
            </a:endParaRPr>
          </a:p>
        </p:txBody>
      </p:sp>
      <p:pic>
        <p:nvPicPr>
          <p:cNvPr id="14" name="Obrázek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7944" y="627534"/>
            <a:ext cx="2664296" cy="1420200"/>
          </a:xfrm>
          <a:prstGeom prst="rect">
            <a:avLst/>
          </a:prstGeom>
          <a:ln w="25400">
            <a:solidFill>
              <a:srgbClr val="C00000"/>
            </a:solidFill>
          </a:ln>
        </p:spPr>
      </p:pic>
      <p:pic>
        <p:nvPicPr>
          <p:cNvPr id="15" name="Obrázek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544" y="3199390"/>
            <a:ext cx="2268000" cy="1460592"/>
          </a:xfrm>
          <a:prstGeom prst="rect">
            <a:avLst/>
          </a:prstGeom>
          <a:ln w="25400">
            <a:solidFill>
              <a:srgbClr val="C00000"/>
            </a:solidFill>
          </a:ln>
        </p:spPr>
      </p:pic>
      <p:sp>
        <p:nvSpPr>
          <p:cNvPr id="18" name="TextovéPole 17"/>
          <p:cNvSpPr txBox="1"/>
          <p:nvPr/>
        </p:nvSpPr>
        <p:spPr>
          <a:xfrm>
            <a:off x="251520" y="4731990"/>
            <a:ext cx="2738250" cy="261610"/>
          </a:xfrm>
          <a:prstGeom prst="rect">
            <a:avLst/>
          </a:prstGeom>
          <a:solidFill>
            <a:schemeClr val="bg1"/>
          </a:solidFill>
          <a:ln w="25400">
            <a:solidFill>
              <a:srgbClr val="C00000"/>
            </a:solidFill>
          </a:ln>
        </p:spPr>
        <p:txBody>
          <a:bodyPr wrap="none" rtlCol="0">
            <a:spAutoFit/>
          </a:bodyPr>
          <a:lstStyle/>
          <a:p>
            <a:r>
              <a:rPr lang="pl-PL" sz="1100" b="1" dirty="0">
                <a:solidFill>
                  <a:srgbClr val="C00000"/>
                </a:solidFill>
                <a:latin typeface="Times New Roman" pitchFamily="18" charset="0"/>
                <a:cs typeface="Times New Roman" pitchFamily="18" charset="0"/>
              </a:rPr>
              <a:t>Krok a jeho tři dcery, Kazi, Teta a </a:t>
            </a:r>
            <a:r>
              <a:rPr lang="pl-PL" sz="1100" b="1" dirty="0" smtClean="0">
                <a:solidFill>
                  <a:srgbClr val="C00000"/>
                </a:solidFill>
                <a:latin typeface="Times New Roman" pitchFamily="18" charset="0"/>
                <a:cs typeface="Times New Roman" pitchFamily="18" charset="0"/>
              </a:rPr>
              <a:t>Libuše</a:t>
            </a:r>
            <a:endParaRPr lang="de-DE" sz="1100" b="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8354" y="492443"/>
            <a:ext cx="1787341" cy="594066"/>
          </a:xfrm>
        </p:spPr>
        <p:txBody>
          <a:bodyPr>
            <a:normAutofit/>
          </a:bodyPr>
          <a:lstStyle/>
          <a:p>
            <a:pPr algn="l"/>
            <a:r>
              <a:rPr lang="cs-CZ" sz="2500" b="1" dirty="0" smtClean="0">
                <a:latin typeface="Times New Roman" pitchFamily="18" charset="0"/>
                <a:cs typeface="Times New Roman" pitchFamily="18" charset="0"/>
              </a:rPr>
              <a:t>71.7 CLIL</a:t>
            </a:r>
            <a:endParaRPr lang="cs-CZ" sz="2500" b="1" dirty="0">
              <a:latin typeface="Times New Roman" pitchFamily="18" charset="0"/>
              <a:cs typeface="Times New Roman" pitchFamily="18" charset="0"/>
            </a:endParaRPr>
          </a:p>
        </p:txBody>
      </p:sp>
      <p:sp>
        <p:nvSpPr>
          <p:cNvPr id="11" name="TextovéPole 10">
            <a:hlinkClick r:id="rId3"/>
          </p:cNvPr>
          <p:cNvSpPr txBox="1"/>
          <p:nvPr/>
        </p:nvSpPr>
        <p:spPr>
          <a:xfrm>
            <a:off x="6516216" y="3867895"/>
            <a:ext cx="2304256" cy="461665"/>
          </a:xfrm>
          <a:prstGeom prst="rect">
            <a:avLst/>
          </a:prstGeom>
          <a:noFill/>
        </p:spPr>
        <p:txBody>
          <a:bodyPr wrap="square" rtlCol="0">
            <a:spAutoFit/>
          </a:bodyPr>
          <a:lstStyle/>
          <a:p>
            <a:endParaRPr lang="cs-CZ" sz="1200" dirty="0" smtClean="0"/>
          </a:p>
          <a:p>
            <a:endParaRPr lang="cs-CZ" sz="1200" dirty="0"/>
          </a:p>
        </p:txBody>
      </p:sp>
      <p:sp>
        <p:nvSpPr>
          <p:cNvPr id="17" name="TextovéPole 16"/>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sp>
        <p:nvSpPr>
          <p:cNvPr id="3" name="TextovéPole 2"/>
          <p:cNvSpPr txBox="1"/>
          <p:nvPr/>
        </p:nvSpPr>
        <p:spPr>
          <a:xfrm>
            <a:off x="6263280" y="2959954"/>
            <a:ext cx="2617768" cy="907941"/>
          </a:xfrm>
          <a:prstGeom prst="rect">
            <a:avLst/>
          </a:prstGeom>
          <a:solidFill>
            <a:schemeClr val="bg1"/>
          </a:solidFill>
          <a:ln w="25400">
            <a:solidFill>
              <a:srgbClr val="C00000"/>
            </a:solidFill>
          </a:ln>
        </p:spPr>
        <p:txBody>
          <a:bodyPr wrap="none" rtlCol="0">
            <a:spAutoFit/>
          </a:bodyPr>
          <a:lstStyle/>
          <a:p>
            <a:pPr>
              <a:spcAft>
                <a:spcPts val="600"/>
              </a:spcAft>
            </a:pPr>
            <a:r>
              <a:rPr lang="cs-CZ" sz="1200" b="1" dirty="0">
                <a:solidFill>
                  <a:schemeClr val="accent3">
                    <a:lumMod val="50000"/>
                  </a:schemeClr>
                </a:solidFill>
                <a:latin typeface="Times New Roman" pitchFamily="18" charset="0"/>
                <a:cs typeface="Times New Roman" pitchFamily="18" charset="0"/>
              </a:rPr>
              <a:t>2</a:t>
            </a:r>
            <a:r>
              <a:rPr lang="cs-CZ" sz="1200" b="1" dirty="0" smtClean="0">
                <a:solidFill>
                  <a:schemeClr val="accent3">
                    <a:lumMod val="50000"/>
                  </a:schemeClr>
                </a:solidFill>
                <a:latin typeface="Times New Roman" pitchFamily="18" charset="0"/>
                <a:cs typeface="Times New Roman" pitchFamily="18" charset="0"/>
              </a:rPr>
              <a:t>.     </a:t>
            </a:r>
            <a:r>
              <a:rPr lang="cs-CZ" sz="1200" b="1" dirty="0" err="1" smtClean="0">
                <a:solidFill>
                  <a:schemeClr val="accent3">
                    <a:lumMod val="50000"/>
                  </a:schemeClr>
                </a:solidFill>
                <a:latin typeface="Times New Roman" pitchFamily="18" charset="0"/>
                <a:cs typeface="Times New Roman" pitchFamily="18" charset="0"/>
              </a:rPr>
              <a:t>Who</a:t>
            </a:r>
            <a:r>
              <a:rPr lang="cs-CZ" sz="1200" b="1" dirty="0" smtClean="0">
                <a:solidFill>
                  <a:schemeClr val="accent3">
                    <a:lumMod val="50000"/>
                  </a:schemeClr>
                </a:solidFill>
                <a:latin typeface="Times New Roman" pitchFamily="18" charset="0"/>
                <a:cs typeface="Times New Roman" pitchFamily="18" charset="0"/>
              </a:rPr>
              <a:t> </a:t>
            </a:r>
            <a:r>
              <a:rPr lang="cs-CZ" sz="1200" b="1" dirty="0" err="1" smtClean="0">
                <a:solidFill>
                  <a:schemeClr val="accent3">
                    <a:lumMod val="50000"/>
                  </a:schemeClr>
                </a:solidFill>
                <a:latin typeface="Times New Roman" pitchFamily="18" charset="0"/>
                <a:cs typeface="Times New Roman" pitchFamily="18" charset="0"/>
              </a:rPr>
              <a:t>was</a:t>
            </a:r>
            <a:r>
              <a:rPr lang="cs-CZ" sz="1200" b="1" dirty="0" smtClean="0">
                <a:solidFill>
                  <a:schemeClr val="accent3">
                    <a:lumMod val="50000"/>
                  </a:schemeClr>
                </a:solidFill>
                <a:latin typeface="Times New Roman" pitchFamily="18" charset="0"/>
                <a:cs typeface="Times New Roman" pitchFamily="18" charset="0"/>
              </a:rPr>
              <a:t> </a:t>
            </a:r>
            <a:r>
              <a:rPr lang="cs-CZ" sz="1200" b="1" dirty="0" err="1" smtClean="0">
                <a:solidFill>
                  <a:schemeClr val="accent3">
                    <a:lumMod val="50000"/>
                  </a:schemeClr>
                </a:solidFill>
                <a:latin typeface="Times New Roman" pitchFamily="18" charset="0"/>
                <a:cs typeface="Times New Roman" pitchFamily="18" charset="0"/>
              </a:rPr>
              <a:t>Forefather´s</a:t>
            </a:r>
            <a:r>
              <a:rPr lang="cs-CZ" sz="1200" b="1" dirty="0" smtClean="0">
                <a:solidFill>
                  <a:schemeClr val="accent3">
                    <a:lumMod val="50000"/>
                  </a:schemeClr>
                </a:solidFill>
                <a:latin typeface="Times New Roman" pitchFamily="18" charset="0"/>
                <a:cs typeface="Times New Roman" pitchFamily="18" charset="0"/>
              </a:rPr>
              <a:t> </a:t>
            </a:r>
            <a:r>
              <a:rPr lang="cs-CZ" sz="1200" b="1" dirty="0" err="1" smtClean="0">
                <a:solidFill>
                  <a:schemeClr val="accent3">
                    <a:lumMod val="50000"/>
                  </a:schemeClr>
                </a:solidFill>
                <a:latin typeface="Times New Roman" pitchFamily="18" charset="0"/>
                <a:cs typeface="Times New Roman" pitchFamily="18" charset="0"/>
              </a:rPr>
              <a:t>brother</a:t>
            </a:r>
            <a:r>
              <a:rPr lang="cs-CZ" sz="1200" b="1" dirty="0" smtClean="0">
                <a:solidFill>
                  <a:schemeClr val="accent3">
                    <a:lumMod val="50000"/>
                  </a:schemeClr>
                </a:solidFill>
                <a:latin typeface="Times New Roman" pitchFamily="18" charset="0"/>
                <a:cs typeface="Times New Roman" pitchFamily="18" charset="0"/>
              </a:rPr>
              <a:t>?</a:t>
            </a:r>
          </a:p>
          <a:p>
            <a:r>
              <a:rPr lang="cs-CZ" sz="1200" b="1" dirty="0">
                <a:solidFill>
                  <a:schemeClr val="accent3">
                    <a:lumMod val="50000"/>
                  </a:schemeClr>
                </a:solidFill>
                <a:latin typeface="Times New Roman" pitchFamily="18" charset="0"/>
                <a:cs typeface="Times New Roman" pitchFamily="18" charset="0"/>
              </a:rPr>
              <a:t> </a:t>
            </a:r>
            <a:r>
              <a:rPr lang="cs-CZ" sz="1200" b="1" dirty="0" smtClean="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a</a:t>
            </a:r>
            <a:r>
              <a:rPr lang="cs-CZ" sz="1200" dirty="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he </a:t>
            </a:r>
            <a:r>
              <a:rPr lang="cs-CZ" sz="1200" dirty="0" err="1" smtClean="0">
                <a:solidFill>
                  <a:schemeClr val="accent3">
                    <a:lumMod val="50000"/>
                  </a:schemeClr>
                </a:solidFill>
                <a:latin typeface="Times New Roman" pitchFamily="18" charset="0"/>
                <a:cs typeface="Times New Roman" pitchFamily="18" charset="0"/>
              </a:rPr>
              <a:t>didn´t</a:t>
            </a:r>
            <a:r>
              <a:rPr lang="cs-CZ" sz="1200" dirty="0" smtClean="0">
                <a:solidFill>
                  <a:schemeClr val="accent3">
                    <a:lumMod val="50000"/>
                  </a:schemeClr>
                </a:solidFill>
                <a:latin typeface="Times New Roman" pitchFamily="18" charset="0"/>
                <a:cs typeface="Times New Roman" pitchFamily="18" charset="0"/>
              </a:rPr>
              <a:t> </a:t>
            </a:r>
            <a:r>
              <a:rPr lang="cs-CZ" sz="1200" dirty="0" err="1" smtClean="0">
                <a:solidFill>
                  <a:schemeClr val="accent3">
                    <a:lumMod val="50000"/>
                  </a:schemeClr>
                </a:solidFill>
                <a:latin typeface="Times New Roman" pitchFamily="18" charset="0"/>
                <a:cs typeface="Times New Roman" pitchFamily="18" charset="0"/>
              </a:rPr>
              <a:t>have</a:t>
            </a:r>
            <a:r>
              <a:rPr lang="cs-CZ" sz="1200" dirty="0" smtClean="0">
                <a:solidFill>
                  <a:schemeClr val="accent3">
                    <a:lumMod val="50000"/>
                  </a:schemeClr>
                </a:solidFill>
                <a:latin typeface="Times New Roman" pitchFamily="18" charset="0"/>
                <a:cs typeface="Times New Roman" pitchFamily="18" charset="0"/>
              </a:rPr>
              <a:t> a </a:t>
            </a:r>
            <a:r>
              <a:rPr lang="cs-CZ" sz="1200" dirty="0" err="1" smtClean="0">
                <a:solidFill>
                  <a:schemeClr val="accent3">
                    <a:lumMod val="50000"/>
                  </a:schemeClr>
                </a:solidFill>
                <a:latin typeface="Times New Roman" pitchFamily="18" charset="0"/>
                <a:cs typeface="Times New Roman" pitchFamily="18" charset="0"/>
              </a:rPr>
              <a:t>brother</a:t>
            </a:r>
            <a:endParaRPr lang="cs-CZ" sz="1200" dirty="0">
              <a:solidFill>
                <a:schemeClr val="accent3">
                  <a:lumMod val="50000"/>
                </a:schemeClr>
              </a:solidFill>
              <a:latin typeface="Times New Roman" pitchFamily="18" charset="0"/>
              <a:cs typeface="Times New Roman" pitchFamily="18" charset="0"/>
            </a:endParaRPr>
          </a:p>
          <a:p>
            <a:r>
              <a:rPr lang="cs-CZ" sz="1200" dirty="0">
                <a:solidFill>
                  <a:schemeClr val="accent3">
                    <a:lumMod val="50000"/>
                  </a:schemeClr>
                </a:solidFill>
                <a:latin typeface="Times New Roman" pitchFamily="18" charset="0"/>
                <a:cs typeface="Times New Roman" pitchFamily="18" charset="0"/>
              </a:rPr>
              <a:t>              b) </a:t>
            </a:r>
            <a:r>
              <a:rPr lang="cs-CZ" sz="1200" dirty="0" err="1" smtClean="0">
                <a:solidFill>
                  <a:schemeClr val="accent3">
                    <a:lumMod val="50000"/>
                  </a:schemeClr>
                </a:solidFill>
                <a:latin typeface="Times New Roman" pitchFamily="18" charset="0"/>
                <a:cs typeface="Times New Roman" pitchFamily="18" charset="0"/>
              </a:rPr>
              <a:t>Bohemians</a:t>
            </a:r>
            <a:endParaRPr lang="cs-CZ" sz="1200" dirty="0">
              <a:solidFill>
                <a:schemeClr val="accent3">
                  <a:lumMod val="50000"/>
                </a:schemeClr>
              </a:solidFill>
              <a:latin typeface="Times New Roman" pitchFamily="18" charset="0"/>
              <a:cs typeface="Times New Roman" pitchFamily="18" charset="0"/>
            </a:endParaRPr>
          </a:p>
          <a:p>
            <a:r>
              <a:rPr lang="cs-CZ" sz="1200" dirty="0">
                <a:solidFill>
                  <a:schemeClr val="accent3">
                    <a:lumMod val="50000"/>
                  </a:schemeClr>
                </a:solidFill>
                <a:latin typeface="Times New Roman" pitchFamily="18" charset="0"/>
                <a:cs typeface="Times New Roman" pitchFamily="18" charset="0"/>
              </a:rPr>
              <a:t>              c) </a:t>
            </a:r>
            <a:r>
              <a:rPr lang="cs-CZ" sz="1200" dirty="0" smtClean="0">
                <a:solidFill>
                  <a:schemeClr val="accent3">
                    <a:lumMod val="50000"/>
                  </a:schemeClr>
                </a:solidFill>
                <a:latin typeface="Times New Roman" pitchFamily="18" charset="0"/>
                <a:cs typeface="Times New Roman" pitchFamily="18" charset="0"/>
              </a:rPr>
              <a:t>Lech</a:t>
            </a:r>
            <a:endParaRPr lang="en-US" sz="1200" b="1" dirty="0">
              <a:solidFill>
                <a:schemeClr val="accent3">
                  <a:lumMod val="50000"/>
                </a:schemeClr>
              </a:solidFill>
            </a:endParaRPr>
          </a:p>
        </p:txBody>
      </p:sp>
      <p:sp>
        <p:nvSpPr>
          <p:cNvPr id="4" name="TextovéPole 3"/>
          <p:cNvSpPr txBox="1"/>
          <p:nvPr/>
        </p:nvSpPr>
        <p:spPr>
          <a:xfrm>
            <a:off x="3491880" y="2959953"/>
            <a:ext cx="2334293" cy="907941"/>
          </a:xfrm>
          <a:prstGeom prst="rect">
            <a:avLst/>
          </a:prstGeom>
          <a:solidFill>
            <a:schemeClr val="bg1"/>
          </a:solidFill>
          <a:ln w="25400">
            <a:solidFill>
              <a:srgbClr val="C00000"/>
            </a:solidFill>
          </a:ln>
        </p:spPr>
        <p:txBody>
          <a:bodyPr wrap="none" rtlCol="0">
            <a:spAutoFit/>
          </a:bodyPr>
          <a:lstStyle/>
          <a:p>
            <a:pPr marL="228600" indent="-228600">
              <a:spcAft>
                <a:spcPts val="600"/>
              </a:spcAft>
              <a:buAutoNum type="arabicPeriod"/>
            </a:pPr>
            <a:r>
              <a:rPr lang="en-US" sz="1200" b="1" dirty="0" err="1" smtClean="0">
                <a:solidFill>
                  <a:schemeClr val="accent3">
                    <a:lumMod val="50000"/>
                  </a:schemeClr>
                </a:solidFill>
                <a:latin typeface="Times New Roman" pitchFamily="18" charset="0"/>
                <a:cs typeface="Times New Roman" pitchFamily="18" charset="0"/>
              </a:rPr>
              <a:t>Wh</a:t>
            </a:r>
            <a:r>
              <a:rPr lang="cs-CZ" sz="1200" b="1" dirty="0" smtClean="0">
                <a:solidFill>
                  <a:schemeClr val="accent3">
                    <a:lumMod val="50000"/>
                  </a:schemeClr>
                </a:solidFill>
                <a:latin typeface="Times New Roman" pitchFamily="18" charset="0"/>
                <a:cs typeface="Times New Roman" pitchFamily="18" charset="0"/>
              </a:rPr>
              <a:t>o </a:t>
            </a:r>
            <a:r>
              <a:rPr lang="cs-CZ" sz="1200" b="1" dirty="0" err="1" smtClean="0">
                <a:solidFill>
                  <a:schemeClr val="accent3">
                    <a:lumMod val="50000"/>
                  </a:schemeClr>
                </a:solidFill>
                <a:latin typeface="Times New Roman" pitchFamily="18" charset="0"/>
                <a:cs typeface="Times New Roman" pitchFamily="18" charset="0"/>
              </a:rPr>
              <a:t>climbed</a:t>
            </a:r>
            <a:r>
              <a:rPr lang="cs-CZ" sz="1200" b="1" dirty="0" smtClean="0">
                <a:solidFill>
                  <a:schemeClr val="accent3">
                    <a:lumMod val="50000"/>
                  </a:schemeClr>
                </a:solidFill>
                <a:latin typeface="Times New Roman" pitchFamily="18" charset="0"/>
                <a:cs typeface="Times New Roman" pitchFamily="18" charset="0"/>
              </a:rPr>
              <a:t> Říp </a:t>
            </a:r>
            <a:r>
              <a:rPr lang="cs-CZ" sz="1200" b="1" dirty="0" err="1" smtClean="0">
                <a:solidFill>
                  <a:schemeClr val="accent3">
                    <a:lumMod val="50000"/>
                  </a:schemeClr>
                </a:solidFill>
                <a:latin typeface="Times New Roman" pitchFamily="18" charset="0"/>
                <a:cs typeface="Times New Roman" pitchFamily="18" charset="0"/>
              </a:rPr>
              <a:t>Mountain</a:t>
            </a:r>
            <a:r>
              <a:rPr lang="en-US" sz="1200" b="1" dirty="0" smtClean="0">
                <a:solidFill>
                  <a:schemeClr val="accent3">
                    <a:lumMod val="50000"/>
                  </a:schemeClr>
                </a:solidFill>
                <a:latin typeface="Times New Roman" pitchFamily="18" charset="0"/>
                <a:cs typeface="Times New Roman" pitchFamily="18" charset="0"/>
              </a:rPr>
              <a:t>?</a:t>
            </a:r>
            <a:endParaRPr lang="cs-CZ" sz="1200" b="1" dirty="0" smtClean="0">
              <a:solidFill>
                <a:schemeClr val="accent3">
                  <a:lumMod val="50000"/>
                </a:schemeClr>
              </a:solidFill>
              <a:latin typeface="Times New Roman" pitchFamily="18" charset="0"/>
              <a:cs typeface="Times New Roman" pitchFamily="18" charset="0"/>
            </a:endParaRPr>
          </a:p>
          <a:p>
            <a:r>
              <a:rPr lang="cs-CZ" sz="1200" dirty="0" smtClean="0">
                <a:solidFill>
                  <a:schemeClr val="accent3">
                    <a:lumMod val="50000"/>
                  </a:schemeClr>
                </a:solidFill>
                <a:latin typeface="Times New Roman" pitchFamily="18" charset="0"/>
                <a:cs typeface="Times New Roman" pitchFamily="18" charset="0"/>
              </a:rPr>
              <a:t>           a) </a:t>
            </a:r>
            <a:r>
              <a:rPr lang="cs-CZ" sz="1200" dirty="0" err="1" smtClean="0">
                <a:solidFill>
                  <a:schemeClr val="accent3">
                    <a:lumMod val="50000"/>
                  </a:schemeClr>
                </a:solidFill>
                <a:latin typeface="Times New Roman" pitchFamily="18" charset="0"/>
                <a:cs typeface="Times New Roman" pitchFamily="18" charset="0"/>
              </a:rPr>
              <a:t>brohther</a:t>
            </a:r>
            <a:r>
              <a:rPr lang="cs-CZ" sz="1200" dirty="0" smtClean="0">
                <a:solidFill>
                  <a:schemeClr val="accent3">
                    <a:lumMod val="50000"/>
                  </a:schemeClr>
                </a:solidFill>
                <a:latin typeface="Times New Roman" pitchFamily="18" charset="0"/>
                <a:cs typeface="Times New Roman" pitchFamily="18" charset="0"/>
              </a:rPr>
              <a:t> Lech</a:t>
            </a:r>
          </a:p>
          <a:p>
            <a:r>
              <a:rPr lang="cs-CZ" sz="1200" dirty="0" smtClean="0">
                <a:solidFill>
                  <a:schemeClr val="accent3">
                    <a:lumMod val="50000"/>
                  </a:schemeClr>
                </a:solidFill>
                <a:latin typeface="Times New Roman" pitchFamily="18" charset="0"/>
                <a:cs typeface="Times New Roman" pitchFamily="18" charset="0"/>
              </a:rPr>
              <a:t>           b) </a:t>
            </a:r>
            <a:r>
              <a:rPr lang="cs-CZ" sz="1200" dirty="0" err="1">
                <a:solidFill>
                  <a:schemeClr val="accent3">
                    <a:lumMod val="50000"/>
                  </a:schemeClr>
                </a:solidFill>
                <a:latin typeface="Times New Roman" pitchFamily="18" charset="0"/>
                <a:cs typeface="Times New Roman" pitchFamily="18" charset="0"/>
              </a:rPr>
              <a:t>F</a:t>
            </a:r>
            <a:r>
              <a:rPr lang="cs-CZ" sz="1200" dirty="0" err="1" smtClean="0">
                <a:solidFill>
                  <a:schemeClr val="accent3">
                    <a:lumMod val="50000"/>
                  </a:schemeClr>
                </a:solidFill>
                <a:latin typeface="Times New Roman" pitchFamily="18" charset="0"/>
                <a:cs typeface="Times New Roman" pitchFamily="18" charset="0"/>
              </a:rPr>
              <a:t>orefather</a:t>
            </a:r>
            <a:r>
              <a:rPr lang="cs-CZ" sz="1200" dirty="0" smtClean="0">
                <a:solidFill>
                  <a:schemeClr val="accent3">
                    <a:lumMod val="50000"/>
                  </a:schemeClr>
                </a:solidFill>
                <a:latin typeface="Times New Roman" pitchFamily="18" charset="0"/>
                <a:cs typeface="Times New Roman" pitchFamily="18" charset="0"/>
              </a:rPr>
              <a:t> Čech</a:t>
            </a:r>
          </a:p>
          <a:p>
            <a:r>
              <a:rPr lang="cs-CZ" sz="1200" dirty="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          c) </a:t>
            </a:r>
            <a:r>
              <a:rPr lang="cs-CZ" sz="1200" dirty="0" err="1" smtClean="0">
                <a:solidFill>
                  <a:schemeClr val="accent3">
                    <a:lumMod val="50000"/>
                  </a:schemeClr>
                </a:solidFill>
                <a:latin typeface="Times New Roman" pitchFamily="18" charset="0"/>
                <a:cs typeface="Times New Roman" pitchFamily="18" charset="0"/>
              </a:rPr>
              <a:t>some</a:t>
            </a:r>
            <a:r>
              <a:rPr lang="cs-CZ" sz="1200" dirty="0" smtClean="0">
                <a:solidFill>
                  <a:schemeClr val="accent3">
                    <a:lumMod val="50000"/>
                  </a:schemeClr>
                </a:solidFill>
                <a:latin typeface="Times New Roman" pitchFamily="18" charset="0"/>
                <a:cs typeface="Times New Roman" pitchFamily="18" charset="0"/>
              </a:rPr>
              <a:t> </a:t>
            </a:r>
            <a:r>
              <a:rPr lang="cs-CZ" sz="1200" dirty="0" err="1" smtClean="0">
                <a:solidFill>
                  <a:schemeClr val="accent3">
                    <a:lumMod val="50000"/>
                  </a:schemeClr>
                </a:solidFill>
                <a:latin typeface="Times New Roman" pitchFamily="18" charset="0"/>
                <a:cs typeface="Times New Roman" pitchFamily="18" charset="0"/>
              </a:rPr>
              <a:t>people</a:t>
            </a:r>
            <a:endParaRPr lang="en-US" sz="1200" dirty="0">
              <a:solidFill>
                <a:schemeClr val="accent3">
                  <a:lumMod val="50000"/>
                </a:schemeClr>
              </a:solidFill>
              <a:latin typeface="Times New Roman" pitchFamily="18" charset="0"/>
              <a:cs typeface="Times New Roman" pitchFamily="18" charset="0"/>
            </a:endParaRPr>
          </a:p>
        </p:txBody>
      </p:sp>
      <p:sp>
        <p:nvSpPr>
          <p:cNvPr id="5" name="TextovéPole 4"/>
          <p:cNvSpPr txBox="1"/>
          <p:nvPr/>
        </p:nvSpPr>
        <p:spPr>
          <a:xfrm>
            <a:off x="5724128" y="4011910"/>
            <a:ext cx="2499402" cy="907941"/>
          </a:xfrm>
          <a:prstGeom prst="rect">
            <a:avLst/>
          </a:prstGeom>
          <a:solidFill>
            <a:schemeClr val="bg1"/>
          </a:solidFill>
          <a:ln w="25400">
            <a:solidFill>
              <a:srgbClr val="C00000"/>
            </a:solidFill>
          </a:ln>
        </p:spPr>
        <p:txBody>
          <a:bodyPr wrap="none" rtlCol="0">
            <a:spAutoFit/>
          </a:bodyPr>
          <a:lstStyle/>
          <a:p>
            <a:pPr>
              <a:spcAft>
                <a:spcPts val="600"/>
              </a:spcAft>
            </a:pPr>
            <a:r>
              <a:rPr lang="cs-CZ" sz="1200" b="1" dirty="0">
                <a:solidFill>
                  <a:schemeClr val="accent3">
                    <a:lumMod val="50000"/>
                  </a:schemeClr>
                </a:solidFill>
                <a:latin typeface="Times New Roman" pitchFamily="18" charset="0"/>
                <a:cs typeface="Times New Roman" pitchFamily="18" charset="0"/>
              </a:rPr>
              <a:t>4</a:t>
            </a:r>
            <a:r>
              <a:rPr lang="cs-CZ" sz="1200" b="1" dirty="0" smtClean="0">
                <a:solidFill>
                  <a:schemeClr val="accent3">
                    <a:lumMod val="50000"/>
                  </a:schemeClr>
                </a:solidFill>
                <a:latin typeface="Times New Roman" pitchFamily="18" charset="0"/>
                <a:cs typeface="Times New Roman" pitchFamily="18" charset="0"/>
              </a:rPr>
              <a:t>.   </a:t>
            </a:r>
            <a:r>
              <a:rPr lang="cs-CZ" sz="1200" b="1" dirty="0" err="1" smtClean="0">
                <a:solidFill>
                  <a:schemeClr val="accent3">
                    <a:lumMod val="50000"/>
                  </a:schemeClr>
                </a:solidFill>
                <a:latin typeface="Times New Roman" pitchFamily="18" charset="0"/>
                <a:cs typeface="Times New Roman" pitchFamily="18" charset="0"/>
              </a:rPr>
              <a:t>How</a:t>
            </a:r>
            <a:r>
              <a:rPr lang="cs-CZ" sz="1200" b="1" dirty="0" smtClean="0">
                <a:solidFill>
                  <a:schemeClr val="accent3">
                    <a:lumMod val="50000"/>
                  </a:schemeClr>
                </a:solidFill>
                <a:latin typeface="Times New Roman" pitchFamily="18" charset="0"/>
                <a:cs typeface="Times New Roman" pitchFamily="18" charset="0"/>
              </a:rPr>
              <a:t> </a:t>
            </a:r>
            <a:r>
              <a:rPr lang="cs-CZ" sz="1200" b="1" dirty="0" err="1" smtClean="0">
                <a:solidFill>
                  <a:schemeClr val="accent3">
                    <a:lumMod val="50000"/>
                  </a:schemeClr>
                </a:solidFill>
                <a:latin typeface="Times New Roman" pitchFamily="18" charset="0"/>
                <a:cs typeface="Times New Roman" pitchFamily="18" charset="0"/>
              </a:rPr>
              <a:t>did</a:t>
            </a:r>
            <a:r>
              <a:rPr lang="cs-CZ" sz="1200" b="1" dirty="0" smtClean="0">
                <a:solidFill>
                  <a:schemeClr val="accent3">
                    <a:lumMod val="50000"/>
                  </a:schemeClr>
                </a:solidFill>
                <a:latin typeface="Times New Roman" pitchFamily="18" charset="0"/>
                <a:cs typeface="Times New Roman" pitchFamily="18" charset="0"/>
              </a:rPr>
              <a:t> </a:t>
            </a:r>
            <a:r>
              <a:rPr lang="cs-CZ" sz="1200" b="1" dirty="0" err="1" smtClean="0">
                <a:solidFill>
                  <a:schemeClr val="accent3">
                    <a:lumMod val="50000"/>
                  </a:schemeClr>
                </a:solidFill>
                <a:latin typeface="Times New Roman" pitchFamily="18" charset="0"/>
                <a:cs typeface="Times New Roman" pitchFamily="18" charset="0"/>
              </a:rPr>
              <a:t>they</a:t>
            </a:r>
            <a:r>
              <a:rPr lang="cs-CZ" sz="1200" b="1" dirty="0" smtClean="0">
                <a:solidFill>
                  <a:schemeClr val="accent3">
                    <a:lumMod val="50000"/>
                  </a:schemeClr>
                </a:solidFill>
                <a:latin typeface="Times New Roman" pitchFamily="18" charset="0"/>
                <a:cs typeface="Times New Roman" pitchFamily="18" charset="0"/>
              </a:rPr>
              <a:t> </a:t>
            </a:r>
            <a:r>
              <a:rPr lang="cs-CZ" sz="1200" b="1" smtClean="0">
                <a:solidFill>
                  <a:schemeClr val="accent3">
                    <a:lumMod val="50000"/>
                  </a:schemeClr>
                </a:solidFill>
                <a:latin typeface="Times New Roman" pitchFamily="18" charset="0"/>
                <a:cs typeface="Times New Roman" pitchFamily="18" charset="0"/>
              </a:rPr>
              <a:t>name </a:t>
            </a:r>
            <a:r>
              <a:rPr lang="cs-CZ" sz="1200" b="1" dirty="0" err="1" smtClean="0">
                <a:solidFill>
                  <a:schemeClr val="accent3">
                    <a:lumMod val="50000"/>
                  </a:schemeClr>
                </a:solidFill>
                <a:latin typeface="Times New Roman" pitchFamily="18" charset="0"/>
                <a:cs typeface="Times New Roman" pitchFamily="18" charset="0"/>
              </a:rPr>
              <a:t>this</a:t>
            </a:r>
            <a:r>
              <a:rPr lang="cs-CZ" sz="1200" b="1" dirty="0" smtClean="0">
                <a:solidFill>
                  <a:schemeClr val="accent3">
                    <a:lumMod val="50000"/>
                  </a:schemeClr>
                </a:solidFill>
                <a:latin typeface="Times New Roman" pitchFamily="18" charset="0"/>
                <a:cs typeface="Times New Roman" pitchFamily="18" charset="0"/>
              </a:rPr>
              <a:t> </a:t>
            </a:r>
            <a:r>
              <a:rPr lang="cs-CZ" sz="1200" b="1" dirty="0" err="1" smtClean="0">
                <a:solidFill>
                  <a:schemeClr val="accent3">
                    <a:lumMod val="50000"/>
                  </a:schemeClr>
                </a:solidFill>
                <a:latin typeface="Times New Roman" pitchFamily="18" charset="0"/>
                <a:cs typeface="Times New Roman" pitchFamily="18" charset="0"/>
              </a:rPr>
              <a:t>land</a:t>
            </a:r>
            <a:r>
              <a:rPr lang="en-US" sz="1200" b="1" dirty="0" smtClean="0">
                <a:solidFill>
                  <a:schemeClr val="accent3">
                    <a:lumMod val="50000"/>
                  </a:schemeClr>
                </a:solidFill>
                <a:latin typeface="Times New Roman" pitchFamily="18" charset="0"/>
                <a:cs typeface="Times New Roman" pitchFamily="18" charset="0"/>
              </a:rPr>
              <a:t>?</a:t>
            </a:r>
            <a:endParaRPr lang="cs-CZ" sz="1200" b="1" dirty="0" smtClean="0">
              <a:solidFill>
                <a:schemeClr val="accent3">
                  <a:lumMod val="50000"/>
                </a:schemeClr>
              </a:solidFill>
              <a:latin typeface="Times New Roman" pitchFamily="18" charset="0"/>
              <a:cs typeface="Times New Roman" pitchFamily="18" charset="0"/>
            </a:endParaRPr>
          </a:p>
          <a:p>
            <a:r>
              <a:rPr lang="cs-CZ" sz="1200" b="1" dirty="0">
                <a:solidFill>
                  <a:schemeClr val="accent3">
                    <a:lumMod val="50000"/>
                  </a:schemeClr>
                </a:solidFill>
                <a:latin typeface="Times New Roman" pitchFamily="18" charset="0"/>
                <a:cs typeface="Times New Roman" pitchFamily="18" charset="0"/>
              </a:rPr>
              <a:t> </a:t>
            </a:r>
            <a:r>
              <a:rPr lang="cs-CZ" sz="1200" b="1" dirty="0" smtClean="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a) </a:t>
            </a:r>
            <a:r>
              <a:rPr lang="cs-CZ" sz="1200" dirty="0" err="1" smtClean="0">
                <a:solidFill>
                  <a:schemeClr val="accent3">
                    <a:lumMod val="50000"/>
                  </a:schemeClr>
                </a:solidFill>
                <a:latin typeface="Times New Roman" pitchFamily="18" charset="0"/>
                <a:cs typeface="Times New Roman" pitchFamily="18" charset="0"/>
              </a:rPr>
              <a:t>after</a:t>
            </a:r>
            <a:r>
              <a:rPr lang="cs-CZ" sz="1200" dirty="0" smtClean="0">
                <a:solidFill>
                  <a:schemeClr val="accent3">
                    <a:lumMod val="50000"/>
                  </a:schemeClr>
                </a:solidFill>
                <a:latin typeface="Times New Roman" pitchFamily="18" charset="0"/>
                <a:cs typeface="Times New Roman" pitchFamily="18" charset="0"/>
              </a:rPr>
              <a:t> Lech: Čechy</a:t>
            </a:r>
          </a:p>
          <a:p>
            <a:r>
              <a:rPr lang="cs-CZ" sz="1200" dirty="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             b) </a:t>
            </a:r>
            <a:r>
              <a:rPr lang="cs-CZ" sz="1200" dirty="0" err="1" smtClean="0">
                <a:solidFill>
                  <a:schemeClr val="accent3">
                    <a:lumMod val="50000"/>
                  </a:schemeClr>
                </a:solidFill>
                <a:latin typeface="Times New Roman" pitchFamily="18" charset="0"/>
                <a:cs typeface="Times New Roman" pitchFamily="18" charset="0"/>
              </a:rPr>
              <a:t>after</a:t>
            </a:r>
            <a:r>
              <a:rPr lang="cs-CZ" sz="1200" dirty="0" smtClean="0">
                <a:solidFill>
                  <a:schemeClr val="accent3">
                    <a:lumMod val="50000"/>
                  </a:schemeClr>
                </a:solidFill>
                <a:latin typeface="Times New Roman" pitchFamily="18" charset="0"/>
                <a:cs typeface="Times New Roman" pitchFamily="18" charset="0"/>
              </a:rPr>
              <a:t> </a:t>
            </a:r>
            <a:r>
              <a:rPr lang="cs-CZ" sz="1200" dirty="0" err="1" smtClean="0">
                <a:solidFill>
                  <a:schemeClr val="accent3">
                    <a:lumMod val="50000"/>
                  </a:schemeClr>
                </a:solidFill>
                <a:latin typeface="Times New Roman" pitchFamily="18" charset="0"/>
                <a:cs typeface="Times New Roman" pitchFamily="18" charset="0"/>
              </a:rPr>
              <a:t>their</a:t>
            </a:r>
            <a:r>
              <a:rPr lang="cs-CZ" sz="1200" dirty="0" smtClean="0">
                <a:solidFill>
                  <a:schemeClr val="accent3">
                    <a:lumMod val="50000"/>
                  </a:schemeClr>
                </a:solidFill>
                <a:latin typeface="Times New Roman" pitchFamily="18" charset="0"/>
                <a:cs typeface="Times New Roman" pitchFamily="18" charset="0"/>
              </a:rPr>
              <a:t> leader: Čechy</a:t>
            </a:r>
          </a:p>
          <a:p>
            <a:r>
              <a:rPr lang="cs-CZ" sz="1200" dirty="0" smtClean="0">
                <a:solidFill>
                  <a:schemeClr val="accent3">
                    <a:lumMod val="50000"/>
                  </a:schemeClr>
                </a:solidFill>
                <a:latin typeface="Times New Roman" pitchFamily="18" charset="0"/>
                <a:cs typeface="Times New Roman" pitchFamily="18" charset="0"/>
              </a:rPr>
              <a:t>              c) </a:t>
            </a:r>
            <a:r>
              <a:rPr lang="cs-CZ" sz="1200" dirty="0" err="1" smtClean="0">
                <a:solidFill>
                  <a:schemeClr val="accent3">
                    <a:lumMod val="50000"/>
                  </a:schemeClr>
                </a:solidFill>
                <a:latin typeface="Times New Roman" pitchFamily="18" charset="0"/>
                <a:cs typeface="Times New Roman" pitchFamily="18" charset="0"/>
              </a:rPr>
              <a:t>after</a:t>
            </a:r>
            <a:r>
              <a:rPr lang="cs-CZ" sz="1200" dirty="0" smtClean="0">
                <a:solidFill>
                  <a:schemeClr val="accent3">
                    <a:lumMod val="50000"/>
                  </a:schemeClr>
                </a:solidFill>
                <a:latin typeface="Times New Roman" pitchFamily="18" charset="0"/>
                <a:cs typeface="Times New Roman" pitchFamily="18" charset="0"/>
              </a:rPr>
              <a:t> </a:t>
            </a:r>
            <a:r>
              <a:rPr lang="cs-CZ" sz="1200" dirty="0" err="1" smtClean="0">
                <a:solidFill>
                  <a:schemeClr val="accent3">
                    <a:lumMod val="50000"/>
                  </a:schemeClr>
                </a:solidFill>
                <a:latin typeface="Times New Roman" pitchFamily="18" charset="0"/>
                <a:cs typeface="Times New Roman" pitchFamily="18" charset="0"/>
              </a:rPr>
              <a:t>their</a:t>
            </a:r>
            <a:r>
              <a:rPr lang="cs-CZ" sz="1200" dirty="0" smtClean="0">
                <a:solidFill>
                  <a:schemeClr val="accent3">
                    <a:lumMod val="50000"/>
                  </a:schemeClr>
                </a:solidFill>
                <a:latin typeface="Times New Roman" pitchFamily="18" charset="0"/>
                <a:cs typeface="Times New Roman" pitchFamily="18" charset="0"/>
              </a:rPr>
              <a:t> </a:t>
            </a:r>
            <a:r>
              <a:rPr lang="cs-CZ" sz="1200" dirty="0" err="1" smtClean="0">
                <a:solidFill>
                  <a:schemeClr val="accent3">
                    <a:lumMod val="50000"/>
                  </a:schemeClr>
                </a:solidFill>
                <a:latin typeface="Times New Roman" pitchFamily="18" charset="0"/>
                <a:cs typeface="Times New Roman" pitchFamily="18" charset="0"/>
              </a:rPr>
              <a:t>mother</a:t>
            </a:r>
            <a:r>
              <a:rPr lang="cs-CZ" sz="1200" dirty="0" smtClean="0">
                <a:solidFill>
                  <a:schemeClr val="accent3">
                    <a:lumMod val="50000"/>
                  </a:schemeClr>
                </a:solidFill>
                <a:latin typeface="Times New Roman" pitchFamily="18" charset="0"/>
                <a:cs typeface="Times New Roman" pitchFamily="18" charset="0"/>
              </a:rPr>
              <a:t>: Mama</a:t>
            </a:r>
          </a:p>
        </p:txBody>
      </p:sp>
      <p:sp>
        <p:nvSpPr>
          <p:cNvPr id="6" name="TextovéPole 5"/>
          <p:cNvSpPr txBox="1"/>
          <p:nvPr/>
        </p:nvSpPr>
        <p:spPr>
          <a:xfrm>
            <a:off x="1907704" y="4011910"/>
            <a:ext cx="3374835" cy="723275"/>
          </a:xfrm>
          <a:prstGeom prst="rect">
            <a:avLst/>
          </a:prstGeom>
          <a:solidFill>
            <a:schemeClr val="bg1"/>
          </a:solidFill>
          <a:ln w="25400">
            <a:solidFill>
              <a:srgbClr val="C00000"/>
            </a:solidFill>
          </a:ln>
        </p:spPr>
        <p:txBody>
          <a:bodyPr wrap="none" rtlCol="0">
            <a:spAutoFit/>
          </a:bodyPr>
          <a:lstStyle/>
          <a:p>
            <a:pPr>
              <a:spcAft>
                <a:spcPts val="600"/>
              </a:spcAft>
            </a:pPr>
            <a:r>
              <a:rPr lang="cs-CZ" sz="1200" b="1" dirty="0">
                <a:solidFill>
                  <a:schemeClr val="accent3">
                    <a:lumMod val="50000"/>
                  </a:schemeClr>
                </a:solidFill>
                <a:latin typeface="Times New Roman" pitchFamily="18" charset="0"/>
                <a:cs typeface="Times New Roman" pitchFamily="18" charset="0"/>
              </a:rPr>
              <a:t>3</a:t>
            </a:r>
            <a:r>
              <a:rPr lang="cs-CZ" sz="1200" b="1" dirty="0" smtClean="0">
                <a:solidFill>
                  <a:schemeClr val="accent3">
                    <a:lumMod val="50000"/>
                  </a:schemeClr>
                </a:solidFill>
                <a:latin typeface="Times New Roman" pitchFamily="18" charset="0"/>
                <a:cs typeface="Times New Roman" pitchFamily="18" charset="0"/>
              </a:rPr>
              <a:t>.    </a:t>
            </a:r>
            <a:r>
              <a:rPr lang="cs-CZ" sz="1200" b="1" dirty="0" err="1" smtClean="0">
                <a:solidFill>
                  <a:schemeClr val="accent3">
                    <a:lumMod val="50000"/>
                  </a:schemeClr>
                </a:solidFill>
                <a:latin typeface="Times New Roman" pitchFamily="18" charset="0"/>
                <a:cs typeface="Times New Roman" pitchFamily="18" charset="0"/>
              </a:rPr>
              <a:t>What</a:t>
            </a:r>
            <a:r>
              <a:rPr lang="cs-CZ" sz="1200" b="1" dirty="0" smtClean="0">
                <a:solidFill>
                  <a:schemeClr val="accent3">
                    <a:lumMod val="50000"/>
                  </a:schemeClr>
                </a:solidFill>
                <a:latin typeface="Times New Roman" pitchFamily="18" charset="0"/>
                <a:cs typeface="Times New Roman" pitchFamily="18" charset="0"/>
              </a:rPr>
              <a:t> </a:t>
            </a:r>
            <a:r>
              <a:rPr lang="cs-CZ" sz="1200" b="1" dirty="0" err="1" smtClean="0">
                <a:solidFill>
                  <a:schemeClr val="accent3">
                    <a:lumMod val="50000"/>
                  </a:schemeClr>
                </a:solidFill>
                <a:latin typeface="Times New Roman" pitchFamily="18" charset="0"/>
                <a:cs typeface="Times New Roman" pitchFamily="18" charset="0"/>
              </a:rPr>
              <a:t>did</a:t>
            </a:r>
            <a:r>
              <a:rPr lang="cs-CZ" sz="1200" b="1" dirty="0" smtClean="0">
                <a:solidFill>
                  <a:schemeClr val="accent3">
                    <a:lumMod val="50000"/>
                  </a:schemeClr>
                </a:solidFill>
                <a:latin typeface="Times New Roman" pitchFamily="18" charset="0"/>
                <a:cs typeface="Times New Roman" pitchFamily="18" charset="0"/>
              </a:rPr>
              <a:t> </a:t>
            </a:r>
            <a:r>
              <a:rPr lang="cs-CZ" sz="1200" b="1" dirty="0" err="1">
                <a:solidFill>
                  <a:schemeClr val="accent3">
                    <a:lumMod val="50000"/>
                  </a:schemeClr>
                </a:solidFill>
                <a:latin typeface="Times New Roman" pitchFamily="18" charset="0"/>
                <a:cs typeface="Times New Roman" pitchFamily="18" charset="0"/>
              </a:rPr>
              <a:t>F</a:t>
            </a:r>
            <a:r>
              <a:rPr lang="cs-CZ" sz="1200" b="1" dirty="0" err="1" smtClean="0">
                <a:solidFill>
                  <a:schemeClr val="accent3">
                    <a:lumMod val="50000"/>
                  </a:schemeClr>
                </a:solidFill>
                <a:latin typeface="Times New Roman" pitchFamily="18" charset="0"/>
                <a:cs typeface="Times New Roman" pitchFamily="18" charset="0"/>
              </a:rPr>
              <a:t>orefather</a:t>
            </a:r>
            <a:r>
              <a:rPr lang="cs-CZ" sz="1200" b="1" dirty="0" smtClean="0">
                <a:solidFill>
                  <a:schemeClr val="accent3">
                    <a:lumMod val="50000"/>
                  </a:schemeClr>
                </a:solidFill>
                <a:latin typeface="Times New Roman" pitchFamily="18" charset="0"/>
                <a:cs typeface="Times New Roman" pitchFamily="18" charset="0"/>
              </a:rPr>
              <a:t> </a:t>
            </a:r>
            <a:r>
              <a:rPr lang="cs-CZ" sz="1200" b="1" dirty="0" err="1" smtClean="0">
                <a:solidFill>
                  <a:schemeClr val="accent3">
                    <a:lumMod val="50000"/>
                  </a:schemeClr>
                </a:solidFill>
                <a:latin typeface="Times New Roman" pitchFamily="18" charset="0"/>
                <a:cs typeface="Times New Roman" pitchFamily="18" charset="0"/>
              </a:rPr>
              <a:t>say</a:t>
            </a:r>
            <a:r>
              <a:rPr lang="cs-CZ" sz="1200" b="1" dirty="0" smtClean="0">
                <a:solidFill>
                  <a:schemeClr val="accent3">
                    <a:lumMod val="50000"/>
                  </a:schemeClr>
                </a:solidFill>
                <a:latin typeface="Times New Roman" pitchFamily="18" charset="0"/>
                <a:cs typeface="Times New Roman" pitchFamily="18" charset="0"/>
              </a:rPr>
              <a:t> </a:t>
            </a:r>
            <a:r>
              <a:rPr lang="cs-CZ" sz="1200" b="1" dirty="0" err="1" smtClean="0">
                <a:solidFill>
                  <a:schemeClr val="accent3">
                    <a:lumMod val="50000"/>
                  </a:schemeClr>
                </a:solidFill>
                <a:latin typeface="Times New Roman" pitchFamily="18" charset="0"/>
                <a:cs typeface="Times New Roman" pitchFamily="18" charset="0"/>
              </a:rPr>
              <a:t>about</a:t>
            </a:r>
            <a:r>
              <a:rPr lang="cs-CZ" sz="1200" b="1" dirty="0" smtClean="0">
                <a:solidFill>
                  <a:schemeClr val="accent3">
                    <a:lumMod val="50000"/>
                  </a:schemeClr>
                </a:solidFill>
                <a:latin typeface="Times New Roman" pitchFamily="18" charset="0"/>
                <a:cs typeface="Times New Roman" pitchFamily="18" charset="0"/>
              </a:rPr>
              <a:t> </a:t>
            </a:r>
            <a:r>
              <a:rPr lang="cs-CZ" sz="1200" b="1" dirty="0" err="1" smtClean="0">
                <a:solidFill>
                  <a:schemeClr val="accent3">
                    <a:lumMod val="50000"/>
                  </a:schemeClr>
                </a:solidFill>
                <a:latin typeface="Times New Roman" pitchFamily="18" charset="0"/>
                <a:cs typeface="Times New Roman" pitchFamily="18" charset="0"/>
              </a:rPr>
              <a:t>our</a:t>
            </a:r>
            <a:r>
              <a:rPr lang="cs-CZ" sz="1200" b="1" dirty="0" smtClean="0">
                <a:solidFill>
                  <a:schemeClr val="accent3">
                    <a:lumMod val="50000"/>
                  </a:schemeClr>
                </a:solidFill>
                <a:latin typeface="Times New Roman" pitchFamily="18" charset="0"/>
                <a:cs typeface="Times New Roman" pitchFamily="18" charset="0"/>
              </a:rPr>
              <a:t> country?</a:t>
            </a:r>
          </a:p>
          <a:p>
            <a:r>
              <a:rPr lang="cs-CZ" sz="1200" b="1" dirty="0">
                <a:solidFill>
                  <a:schemeClr val="accent3">
                    <a:lumMod val="50000"/>
                  </a:schemeClr>
                </a:solidFill>
                <a:latin typeface="Times New Roman" pitchFamily="18" charset="0"/>
                <a:cs typeface="Times New Roman" pitchFamily="18" charset="0"/>
              </a:rPr>
              <a:t> </a:t>
            </a:r>
            <a:r>
              <a:rPr lang="cs-CZ" sz="1200" b="1" dirty="0" smtClean="0">
                <a:solidFill>
                  <a:schemeClr val="accent3">
                    <a:lumMod val="50000"/>
                  </a:schemeClr>
                </a:solidFill>
                <a:latin typeface="Times New Roman" pitchFamily="18" charset="0"/>
                <a:cs typeface="Times New Roman" pitchFamily="18" charset="0"/>
              </a:rPr>
              <a:t>             </a:t>
            </a:r>
            <a:r>
              <a:rPr lang="cs-CZ" sz="1200" dirty="0" smtClean="0">
                <a:solidFill>
                  <a:schemeClr val="accent3">
                    <a:lumMod val="50000"/>
                  </a:schemeClr>
                </a:solidFill>
                <a:latin typeface="Times New Roman" pitchFamily="18" charset="0"/>
                <a:cs typeface="Times New Roman" pitchFamily="18" charset="0"/>
              </a:rPr>
              <a:t>a</a:t>
            </a:r>
            <a:r>
              <a:rPr lang="cs-CZ" sz="1200" dirty="0">
                <a:solidFill>
                  <a:schemeClr val="accent3">
                    <a:lumMod val="50000"/>
                  </a:schemeClr>
                </a:solidFill>
                <a:latin typeface="Times New Roman" pitchFamily="18" charset="0"/>
                <a:cs typeface="Times New Roman" pitchFamily="18" charset="0"/>
              </a:rPr>
              <a:t>) </a:t>
            </a:r>
            <a:r>
              <a:rPr lang="cs-CZ" sz="1200" dirty="0" err="1" smtClean="0">
                <a:solidFill>
                  <a:schemeClr val="accent3">
                    <a:lumMod val="50000"/>
                  </a:schemeClr>
                </a:solidFill>
                <a:latin typeface="Times New Roman" pitchFamily="18" charset="0"/>
                <a:cs typeface="Times New Roman" pitchFamily="18" charset="0"/>
              </a:rPr>
              <a:t>it´s</a:t>
            </a:r>
            <a:r>
              <a:rPr lang="cs-CZ" sz="1200" dirty="0" smtClean="0">
                <a:solidFill>
                  <a:schemeClr val="accent3">
                    <a:lumMod val="50000"/>
                  </a:schemeClr>
                </a:solidFill>
                <a:latin typeface="Times New Roman" pitchFamily="18" charset="0"/>
                <a:cs typeface="Times New Roman" pitchFamily="18" charset="0"/>
              </a:rPr>
              <a:t> </a:t>
            </a:r>
            <a:r>
              <a:rPr lang="cs-CZ" sz="1200" dirty="0" err="1" smtClean="0">
                <a:solidFill>
                  <a:schemeClr val="accent3">
                    <a:lumMod val="50000"/>
                  </a:schemeClr>
                </a:solidFill>
                <a:latin typeface="Times New Roman" pitchFamily="18" charset="0"/>
                <a:cs typeface="Times New Roman" pitchFamily="18" charset="0"/>
              </a:rPr>
              <a:t>an</a:t>
            </a:r>
            <a:r>
              <a:rPr lang="cs-CZ" sz="1200" dirty="0" smtClean="0">
                <a:solidFill>
                  <a:schemeClr val="accent3">
                    <a:lumMod val="50000"/>
                  </a:schemeClr>
                </a:solidFill>
                <a:latin typeface="Times New Roman" pitchFamily="18" charset="0"/>
                <a:cs typeface="Times New Roman" pitchFamily="18" charset="0"/>
              </a:rPr>
              <a:t> </a:t>
            </a:r>
            <a:r>
              <a:rPr lang="cs-CZ" sz="1200" dirty="0" err="1" smtClean="0">
                <a:solidFill>
                  <a:schemeClr val="accent3">
                    <a:lumMod val="50000"/>
                  </a:schemeClr>
                </a:solidFill>
                <a:latin typeface="Times New Roman" pitchFamily="18" charset="0"/>
                <a:cs typeface="Times New Roman" pitchFamily="18" charset="0"/>
              </a:rPr>
              <a:t>awful</a:t>
            </a:r>
            <a:r>
              <a:rPr lang="cs-CZ" sz="1200" dirty="0" smtClean="0">
                <a:solidFill>
                  <a:schemeClr val="accent3">
                    <a:lumMod val="50000"/>
                  </a:schemeClr>
                </a:solidFill>
                <a:latin typeface="Times New Roman" pitchFamily="18" charset="0"/>
                <a:cs typeface="Times New Roman" pitchFamily="18" charset="0"/>
              </a:rPr>
              <a:t> </a:t>
            </a:r>
            <a:r>
              <a:rPr lang="cs-CZ" sz="1200" dirty="0" err="1" smtClean="0">
                <a:solidFill>
                  <a:schemeClr val="accent3">
                    <a:lumMod val="50000"/>
                  </a:schemeClr>
                </a:solidFill>
                <a:latin typeface="Times New Roman" pitchFamily="18" charset="0"/>
                <a:cs typeface="Times New Roman" pitchFamily="18" charset="0"/>
              </a:rPr>
              <a:t>land</a:t>
            </a:r>
            <a:endParaRPr lang="cs-CZ" sz="1200" dirty="0">
              <a:solidFill>
                <a:schemeClr val="accent3">
                  <a:lumMod val="50000"/>
                </a:schemeClr>
              </a:solidFill>
              <a:latin typeface="Times New Roman" pitchFamily="18" charset="0"/>
              <a:cs typeface="Times New Roman" pitchFamily="18" charset="0"/>
            </a:endParaRPr>
          </a:p>
          <a:p>
            <a:r>
              <a:rPr lang="cs-CZ" sz="1200" dirty="0">
                <a:solidFill>
                  <a:schemeClr val="accent3">
                    <a:lumMod val="50000"/>
                  </a:schemeClr>
                </a:solidFill>
                <a:latin typeface="Times New Roman" pitchFamily="18" charset="0"/>
                <a:cs typeface="Times New Roman" pitchFamily="18" charset="0"/>
              </a:rPr>
              <a:t>              b) </a:t>
            </a:r>
            <a:r>
              <a:rPr lang="cs-CZ" sz="1200" dirty="0" err="1" smtClean="0">
                <a:solidFill>
                  <a:schemeClr val="accent3">
                    <a:lumMod val="50000"/>
                  </a:schemeClr>
                </a:solidFill>
                <a:latin typeface="Times New Roman" pitchFamily="18" charset="0"/>
                <a:cs typeface="Times New Roman" pitchFamily="18" charset="0"/>
              </a:rPr>
              <a:t>it´s</a:t>
            </a:r>
            <a:r>
              <a:rPr lang="cs-CZ" sz="1200" dirty="0" smtClean="0">
                <a:solidFill>
                  <a:schemeClr val="accent3">
                    <a:lumMod val="50000"/>
                  </a:schemeClr>
                </a:solidFill>
                <a:latin typeface="Times New Roman" pitchFamily="18" charset="0"/>
                <a:cs typeface="Times New Roman" pitchFamily="18" charset="0"/>
              </a:rPr>
              <a:t> a </a:t>
            </a:r>
            <a:r>
              <a:rPr lang="cs-CZ" sz="1200" dirty="0" err="1" smtClean="0">
                <a:solidFill>
                  <a:schemeClr val="accent3">
                    <a:lumMod val="50000"/>
                  </a:schemeClr>
                </a:solidFill>
                <a:latin typeface="Times New Roman" pitchFamily="18" charset="0"/>
                <a:cs typeface="Times New Roman" pitchFamily="18" charset="0"/>
              </a:rPr>
              <a:t>beautiful</a:t>
            </a:r>
            <a:r>
              <a:rPr lang="cs-CZ" sz="1200" dirty="0" smtClean="0">
                <a:solidFill>
                  <a:schemeClr val="accent3">
                    <a:lumMod val="50000"/>
                  </a:schemeClr>
                </a:solidFill>
                <a:latin typeface="Times New Roman" pitchFamily="18" charset="0"/>
                <a:cs typeface="Times New Roman" pitchFamily="18" charset="0"/>
              </a:rPr>
              <a:t> </a:t>
            </a:r>
            <a:r>
              <a:rPr lang="cs-CZ" sz="1200" dirty="0" err="1" smtClean="0">
                <a:solidFill>
                  <a:schemeClr val="accent3">
                    <a:lumMod val="50000"/>
                  </a:schemeClr>
                </a:solidFill>
                <a:latin typeface="Times New Roman" pitchFamily="18" charset="0"/>
                <a:cs typeface="Times New Roman" pitchFamily="18" charset="0"/>
              </a:rPr>
              <a:t>land</a:t>
            </a:r>
            <a:endParaRPr lang="cs-CZ" sz="1200" dirty="0">
              <a:solidFill>
                <a:schemeClr val="accent3">
                  <a:lumMod val="50000"/>
                </a:schemeClr>
              </a:solidFill>
              <a:latin typeface="Times New Roman" pitchFamily="18" charset="0"/>
              <a:cs typeface="Times New Roman" pitchFamily="18" charset="0"/>
            </a:endParaRPr>
          </a:p>
        </p:txBody>
      </p:sp>
      <p:sp>
        <p:nvSpPr>
          <p:cNvPr id="7" name="TextovéPole 6"/>
          <p:cNvSpPr txBox="1"/>
          <p:nvPr/>
        </p:nvSpPr>
        <p:spPr>
          <a:xfrm>
            <a:off x="3550171" y="915566"/>
            <a:ext cx="5198293" cy="1831271"/>
          </a:xfrm>
          <a:prstGeom prst="rect">
            <a:avLst/>
          </a:prstGeom>
          <a:solidFill>
            <a:schemeClr val="bg1"/>
          </a:solidFill>
          <a:ln w="25400">
            <a:solidFill>
              <a:srgbClr val="C00000"/>
            </a:solidFill>
          </a:ln>
        </p:spPr>
        <p:txBody>
          <a:bodyPr wrap="square" rtlCol="0">
            <a:spAutoFit/>
          </a:bodyPr>
          <a:lstStyle/>
          <a:p>
            <a:pPr>
              <a:spcAft>
                <a:spcPts val="600"/>
              </a:spcAft>
            </a:pPr>
            <a:r>
              <a:rPr lang="cs-CZ" sz="1400" b="1" u="sng" dirty="0" err="1" smtClean="0">
                <a:solidFill>
                  <a:schemeClr val="accent3">
                    <a:lumMod val="50000"/>
                  </a:schemeClr>
                </a:solidFill>
                <a:latin typeface="Times New Roman" pitchFamily="18" charset="0"/>
                <a:cs typeface="Times New Roman" pitchFamily="18" charset="0"/>
              </a:rPr>
              <a:t>Forefather</a:t>
            </a:r>
            <a:r>
              <a:rPr lang="cs-CZ" sz="1400" b="1" u="sng" dirty="0" smtClean="0">
                <a:solidFill>
                  <a:schemeClr val="accent3">
                    <a:lumMod val="50000"/>
                  </a:schemeClr>
                </a:solidFill>
                <a:latin typeface="Times New Roman" pitchFamily="18" charset="0"/>
                <a:cs typeface="Times New Roman" pitchFamily="18" charset="0"/>
              </a:rPr>
              <a:t> Čech</a:t>
            </a:r>
          </a:p>
          <a:p>
            <a:pPr>
              <a:spcAft>
                <a:spcPts val="600"/>
              </a:spcAft>
            </a:pPr>
            <a:r>
              <a:rPr lang="cs-CZ" sz="1200" dirty="0" err="1" smtClean="0">
                <a:solidFill>
                  <a:schemeClr val="accent3">
                    <a:lumMod val="50000"/>
                  </a:schemeClr>
                </a:solidFill>
                <a:latin typeface="Times New Roman" pitchFamily="18" charset="0"/>
                <a:cs typeface="Times New Roman" pitchFamily="18" charset="0"/>
              </a:rPr>
              <a:t>Some</a:t>
            </a:r>
            <a:r>
              <a:rPr lang="cs-CZ" sz="1200" dirty="0" smtClean="0">
                <a:solidFill>
                  <a:schemeClr val="accent3">
                    <a:lumMod val="50000"/>
                  </a:schemeClr>
                </a:solidFill>
                <a:latin typeface="Times New Roman" pitchFamily="18" charset="0"/>
                <a:cs typeface="Times New Roman" pitchFamily="18" charset="0"/>
              </a:rPr>
              <a:t> </a:t>
            </a:r>
            <a:r>
              <a:rPr lang="cs-CZ" sz="1200" dirty="0" err="1" smtClean="0">
                <a:solidFill>
                  <a:schemeClr val="accent3">
                    <a:lumMod val="50000"/>
                  </a:schemeClr>
                </a:solidFill>
                <a:latin typeface="Times New Roman" pitchFamily="18" charset="0"/>
                <a:cs typeface="Times New Roman" pitchFamily="18" charset="0"/>
              </a:rPr>
              <a:t>Bohemians</a:t>
            </a:r>
            <a:r>
              <a:rPr lang="en-US" sz="1200" dirty="0" smtClean="0">
                <a:solidFill>
                  <a:schemeClr val="accent3">
                    <a:lumMod val="50000"/>
                  </a:schemeClr>
                </a:solidFill>
                <a:latin typeface="Times New Roman" pitchFamily="18" charset="0"/>
                <a:cs typeface="Times New Roman" pitchFamily="18" charset="0"/>
              </a:rPr>
              <a:t> w</a:t>
            </a:r>
            <a:r>
              <a:rPr lang="cs-CZ" sz="1200" dirty="0" err="1" smtClean="0">
                <a:solidFill>
                  <a:schemeClr val="accent3">
                    <a:lumMod val="50000"/>
                  </a:schemeClr>
                </a:solidFill>
                <a:latin typeface="Times New Roman" pitchFamily="18" charset="0"/>
                <a:cs typeface="Times New Roman" pitchFamily="18" charset="0"/>
              </a:rPr>
              <a:t>ith</a:t>
            </a:r>
            <a:r>
              <a:rPr lang="en-US" sz="1200" dirty="0" smtClean="0">
                <a:solidFill>
                  <a:schemeClr val="accent3">
                    <a:lumMod val="50000"/>
                  </a:schemeClr>
                </a:solidFill>
                <a:latin typeface="Times New Roman" pitchFamily="18" charset="0"/>
                <a:cs typeface="Times New Roman" pitchFamily="18" charset="0"/>
              </a:rPr>
              <a:t> </a:t>
            </a:r>
            <a:r>
              <a:rPr lang="en-US" sz="1200" dirty="0">
                <a:solidFill>
                  <a:schemeClr val="accent3">
                    <a:lumMod val="50000"/>
                  </a:schemeClr>
                </a:solidFill>
                <a:latin typeface="Times New Roman" pitchFamily="18" charset="0"/>
                <a:cs typeface="Times New Roman" pitchFamily="18" charset="0"/>
              </a:rPr>
              <a:t>Forefather </a:t>
            </a:r>
            <a:r>
              <a:rPr lang="en-US" sz="1200" dirty="0" err="1">
                <a:solidFill>
                  <a:schemeClr val="accent3">
                    <a:lumMod val="50000"/>
                  </a:schemeClr>
                </a:solidFill>
                <a:latin typeface="Times New Roman" pitchFamily="18" charset="0"/>
                <a:cs typeface="Times New Roman" pitchFamily="18" charset="0"/>
              </a:rPr>
              <a:t>Čech</a:t>
            </a:r>
            <a:r>
              <a:rPr lang="en-US" sz="1200" dirty="0">
                <a:solidFill>
                  <a:schemeClr val="accent3">
                    <a:lumMod val="50000"/>
                  </a:schemeClr>
                </a:solidFill>
                <a:latin typeface="Times New Roman" pitchFamily="18" charset="0"/>
                <a:cs typeface="Times New Roman" pitchFamily="18" charset="0"/>
              </a:rPr>
              <a:t> and his </a:t>
            </a:r>
            <a:r>
              <a:rPr lang="en-US" sz="1200" dirty="0" smtClean="0">
                <a:solidFill>
                  <a:schemeClr val="accent3">
                    <a:lumMod val="50000"/>
                  </a:schemeClr>
                </a:solidFill>
                <a:latin typeface="Times New Roman" pitchFamily="18" charset="0"/>
                <a:cs typeface="Times New Roman" pitchFamily="18" charset="0"/>
              </a:rPr>
              <a:t>brother Lech</a:t>
            </a:r>
            <a:r>
              <a:rPr lang="cs-CZ" sz="1200" dirty="0" smtClean="0">
                <a:solidFill>
                  <a:schemeClr val="accent3">
                    <a:lumMod val="50000"/>
                  </a:schemeClr>
                </a:solidFill>
                <a:latin typeface="Times New Roman" pitchFamily="18" charset="0"/>
                <a:cs typeface="Times New Roman" pitchFamily="18" charset="0"/>
              </a:rPr>
              <a:t> </a:t>
            </a:r>
            <a:r>
              <a:rPr lang="cs-CZ" sz="1200" dirty="0" err="1" smtClean="0">
                <a:solidFill>
                  <a:schemeClr val="accent3">
                    <a:lumMod val="50000"/>
                  </a:schemeClr>
                </a:solidFill>
                <a:latin typeface="Times New Roman" pitchFamily="18" charset="0"/>
                <a:cs typeface="Times New Roman" pitchFamily="18" charset="0"/>
              </a:rPr>
              <a:t>searched</a:t>
            </a:r>
            <a:r>
              <a:rPr lang="cs-CZ" sz="1200" dirty="0" smtClean="0">
                <a:solidFill>
                  <a:schemeClr val="accent3">
                    <a:lumMod val="50000"/>
                  </a:schemeClr>
                </a:solidFill>
                <a:latin typeface="Times New Roman" pitchFamily="18" charset="0"/>
                <a:cs typeface="Times New Roman" pitchFamily="18" charset="0"/>
              </a:rPr>
              <a:t> </a:t>
            </a:r>
            <a:r>
              <a:rPr lang="cs-CZ" sz="1200" dirty="0" err="1" smtClean="0">
                <a:solidFill>
                  <a:schemeClr val="accent3">
                    <a:lumMod val="50000"/>
                  </a:schemeClr>
                </a:solidFill>
                <a:latin typeface="Times New Roman" pitchFamily="18" charset="0"/>
                <a:cs typeface="Times New Roman" pitchFamily="18" charset="0"/>
              </a:rPr>
              <a:t>for</a:t>
            </a:r>
            <a:r>
              <a:rPr lang="cs-CZ" sz="1200" dirty="0" smtClean="0">
                <a:solidFill>
                  <a:schemeClr val="accent3">
                    <a:lumMod val="50000"/>
                  </a:schemeClr>
                </a:solidFill>
                <a:latin typeface="Times New Roman" pitchFamily="18" charset="0"/>
                <a:cs typeface="Times New Roman" pitchFamily="18" charset="0"/>
              </a:rPr>
              <a:t> </a:t>
            </a:r>
            <a:r>
              <a:rPr lang="cs-CZ" sz="1200" dirty="0" err="1" smtClean="0">
                <a:solidFill>
                  <a:schemeClr val="accent3">
                    <a:lumMod val="50000"/>
                  </a:schemeClr>
                </a:solidFill>
                <a:latin typeface="Times New Roman" pitchFamily="18" charset="0"/>
                <a:cs typeface="Times New Roman" pitchFamily="18" charset="0"/>
              </a:rPr>
              <a:t>plentiful</a:t>
            </a:r>
            <a:r>
              <a:rPr lang="cs-CZ" sz="1200" dirty="0" smtClean="0">
                <a:solidFill>
                  <a:schemeClr val="accent3">
                    <a:lumMod val="50000"/>
                  </a:schemeClr>
                </a:solidFill>
                <a:latin typeface="Times New Roman" pitchFamily="18" charset="0"/>
                <a:cs typeface="Times New Roman" pitchFamily="18" charset="0"/>
              </a:rPr>
              <a:t> </a:t>
            </a:r>
            <a:r>
              <a:rPr lang="cs-CZ" sz="1200" dirty="0" err="1" smtClean="0">
                <a:solidFill>
                  <a:schemeClr val="accent3">
                    <a:lumMod val="50000"/>
                  </a:schemeClr>
                </a:solidFill>
                <a:latin typeface="Times New Roman" pitchFamily="18" charset="0"/>
                <a:cs typeface="Times New Roman" pitchFamily="18" charset="0"/>
              </a:rPr>
              <a:t>lands</a:t>
            </a:r>
            <a:r>
              <a:rPr lang="cs-CZ" sz="1200" dirty="0" smtClean="0">
                <a:solidFill>
                  <a:schemeClr val="accent3">
                    <a:lumMod val="50000"/>
                  </a:schemeClr>
                </a:solidFill>
                <a:latin typeface="Times New Roman" pitchFamily="18" charset="0"/>
                <a:cs typeface="Times New Roman" pitchFamily="18" charset="0"/>
              </a:rPr>
              <a:t>.</a:t>
            </a:r>
            <a:r>
              <a:rPr lang="cs-CZ" sz="1200" dirty="0">
                <a:solidFill>
                  <a:schemeClr val="accent3">
                    <a:lumMod val="50000"/>
                  </a:schemeClr>
                </a:solidFill>
                <a:latin typeface="Times New Roman" pitchFamily="18" charset="0"/>
                <a:cs typeface="Times New Roman" pitchFamily="18" charset="0"/>
              </a:rPr>
              <a:t> </a:t>
            </a:r>
            <a:r>
              <a:rPr lang="en-US" sz="1200" dirty="0" smtClean="0">
                <a:solidFill>
                  <a:schemeClr val="accent3">
                    <a:lumMod val="50000"/>
                  </a:schemeClr>
                </a:solidFill>
                <a:latin typeface="Times New Roman" pitchFamily="18" charset="0"/>
                <a:cs typeface="Times New Roman" pitchFamily="18" charset="0"/>
              </a:rPr>
              <a:t>After </a:t>
            </a:r>
            <a:r>
              <a:rPr lang="en-US" sz="1200" dirty="0">
                <a:solidFill>
                  <a:schemeClr val="accent3">
                    <a:lumMod val="50000"/>
                  </a:schemeClr>
                </a:solidFill>
                <a:latin typeface="Times New Roman" pitchFamily="18" charset="0"/>
                <a:cs typeface="Times New Roman" pitchFamily="18" charset="0"/>
              </a:rPr>
              <a:t>a long </a:t>
            </a:r>
            <a:r>
              <a:rPr lang="en-US" sz="1200" dirty="0" err="1" smtClean="0">
                <a:solidFill>
                  <a:schemeClr val="accent3">
                    <a:lumMod val="50000"/>
                  </a:schemeClr>
                </a:solidFill>
                <a:latin typeface="Times New Roman" pitchFamily="18" charset="0"/>
                <a:cs typeface="Times New Roman" pitchFamily="18" charset="0"/>
              </a:rPr>
              <a:t>tim</a:t>
            </a:r>
            <a:r>
              <a:rPr lang="cs-CZ" sz="1200" dirty="0" smtClean="0">
                <a:solidFill>
                  <a:schemeClr val="accent3">
                    <a:lumMod val="50000"/>
                  </a:schemeClr>
                </a:solidFill>
                <a:latin typeface="Times New Roman" pitchFamily="18" charset="0"/>
                <a:cs typeface="Times New Roman" pitchFamily="18" charset="0"/>
              </a:rPr>
              <a:t>e</a:t>
            </a:r>
            <a:r>
              <a:rPr lang="en-US" sz="1200" dirty="0" smtClean="0">
                <a:solidFill>
                  <a:schemeClr val="accent3">
                    <a:lumMod val="50000"/>
                  </a:schemeClr>
                </a:solidFill>
                <a:latin typeface="Times New Roman" pitchFamily="18" charset="0"/>
                <a:cs typeface="Times New Roman" pitchFamily="18" charset="0"/>
              </a:rPr>
              <a:t> </a:t>
            </a:r>
            <a:r>
              <a:rPr lang="en-US" sz="1200" dirty="0">
                <a:solidFill>
                  <a:schemeClr val="accent3">
                    <a:lumMod val="50000"/>
                  </a:schemeClr>
                </a:solidFill>
                <a:latin typeface="Times New Roman" pitchFamily="18" charset="0"/>
                <a:cs typeface="Times New Roman" pitchFamily="18" charset="0"/>
              </a:rPr>
              <a:t>of traveling, they arrived to </a:t>
            </a:r>
            <a:r>
              <a:rPr lang="en-US" sz="1200" dirty="0" smtClean="0">
                <a:solidFill>
                  <a:schemeClr val="accent3">
                    <a:lumMod val="50000"/>
                  </a:schemeClr>
                </a:solidFill>
                <a:latin typeface="Times New Roman" pitchFamily="18" charset="0"/>
                <a:cs typeface="Times New Roman" pitchFamily="18" charset="0"/>
              </a:rPr>
              <a:t>bus</a:t>
            </a:r>
            <a:r>
              <a:rPr lang="cs-CZ" sz="1200" dirty="0" smtClean="0">
                <a:solidFill>
                  <a:schemeClr val="accent3">
                    <a:lumMod val="50000"/>
                  </a:schemeClr>
                </a:solidFill>
                <a:latin typeface="Times New Roman" pitchFamily="18" charset="0"/>
                <a:cs typeface="Times New Roman" pitchFamily="18" charset="0"/>
              </a:rPr>
              <a:t>h</a:t>
            </a:r>
            <a:r>
              <a:rPr lang="en-US" sz="1200" dirty="0" smtClean="0">
                <a:solidFill>
                  <a:schemeClr val="accent3">
                    <a:lumMod val="50000"/>
                  </a:schemeClr>
                </a:solidFill>
                <a:latin typeface="Times New Roman" pitchFamily="18" charset="0"/>
                <a:cs typeface="Times New Roman" pitchFamily="18" charset="0"/>
              </a:rPr>
              <a:t>y </a:t>
            </a:r>
            <a:r>
              <a:rPr lang="en-US" sz="1200" dirty="0">
                <a:solidFill>
                  <a:schemeClr val="accent3">
                    <a:lumMod val="50000"/>
                  </a:schemeClr>
                </a:solidFill>
                <a:latin typeface="Times New Roman" pitchFamily="18" charset="0"/>
                <a:cs typeface="Times New Roman" pitchFamily="18" charset="0"/>
              </a:rPr>
              <a:t>land.</a:t>
            </a:r>
          </a:p>
          <a:p>
            <a:pPr>
              <a:spcAft>
                <a:spcPts val="600"/>
              </a:spcAft>
            </a:pPr>
            <a:r>
              <a:rPr lang="en-US" sz="1200" dirty="0" smtClean="0">
                <a:solidFill>
                  <a:schemeClr val="accent3">
                    <a:lumMod val="50000"/>
                  </a:schemeClr>
                </a:solidFill>
                <a:latin typeface="Times New Roman" pitchFamily="18" charset="0"/>
                <a:cs typeface="Times New Roman" pitchFamily="18" charset="0"/>
              </a:rPr>
              <a:t>Forefather </a:t>
            </a:r>
            <a:r>
              <a:rPr lang="en-US" sz="1200" dirty="0" err="1">
                <a:solidFill>
                  <a:schemeClr val="accent3">
                    <a:lumMod val="50000"/>
                  </a:schemeClr>
                </a:solidFill>
                <a:latin typeface="Times New Roman" pitchFamily="18" charset="0"/>
                <a:cs typeface="Times New Roman" pitchFamily="18" charset="0"/>
              </a:rPr>
              <a:t>Čech</a:t>
            </a:r>
            <a:r>
              <a:rPr lang="en-US" sz="1200" dirty="0">
                <a:solidFill>
                  <a:schemeClr val="accent3">
                    <a:lumMod val="50000"/>
                  </a:schemeClr>
                </a:solidFill>
                <a:latin typeface="Times New Roman" pitchFamily="18" charset="0"/>
                <a:cs typeface="Times New Roman" pitchFamily="18" charset="0"/>
              </a:rPr>
              <a:t> </a:t>
            </a:r>
            <a:r>
              <a:rPr lang="en-US" sz="1200" dirty="0" smtClean="0">
                <a:solidFill>
                  <a:schemeClr val="accent3">
                    <a:lumMod val="50000"/>
                  </a:schemeClr>
                </a:solidFill>
                <a:latin typeface="Times New Roman" pitchFamily="18" charset="0"/>
                <a:cs typeface="Times New Roman" pitchFamily="18" charset="0"/>
              </a:rPr>
              <a:t>climbed</a:t>
            </a:r>
            <a:r>
              <a:rPr lang="cs-CZ" sz="1200" dirty="0" smtClean="0">
                <a:solidFill>
                  <a:schemeClr val="accent3">
                    <a:lumMod val="50000"/>
                  </a:schemeClr>
                </a:solidFill>
                <a:latin typeface="Times New Roman" pitchFamily="18" charset="0"/>
                <a:cs typeface="Times New Roman" pitchFamily="18" charset="0"/>
              </a:rPr>
              <a:t> </a:t>
            </a:r>
            <a:r>
              <a:rPr lang="cs-CZ" sz="1200" dirty="0" err="1" smtClean="0">
                <a:solidFill>
                  <a:schemeClr val="accent3">
                    <a:lumMod val="50000"/>
                  </a:schemeClr>
                </a:solidFill>
                <a:latin typeface="Times New Roman" pitchFamily="18" charset="0"/>
                <a:cs typeface="Times New Roman" pitchFamily="18" charset="0"/>
              </a:rPr>
              <a:t>the</a:t>
            </a:r>
            <a:r>
              <a:rPr lang="en-US" sz="1200" dirty="0" smtClean="0">
                <a:solidFill>
                  <a:schemeClr val="accent3">
                    <a:lumMod val="50000"/>
                  </a:schemeClr>
                </a:solidFill>
                <a:latin typeface="Times New Roman" pitchFamily="18" charset="0"/>
                <a:cs typeface="Times New Roman" pitchFamily="18" charset="0"/>
              </a:rPr>
              <a:t> </a:t>
            </a:r>
            <a:r>
              <a:rPr lang="en-US" sz="1200" dirty="0" err="1">
                <a:solidFill>
                  <a:schemeClr val="accent3">
                    <a:lumMod val="50000"/>
                  </a:schemeClr>
                </a:solidFill>
                <a:latin typeface="Times New Roman" pitchFamily="18" charset="0"/>
                <a:cs typeface="Times New Roman" pitchFamily="18" charset="0"/>
              </a:rPr>
              <a:t>Říp</a:t>
            </a:r>
            <a:r>
              <a:rPr lang="en-US" sz="1200" dirty="0">
                <a:solidFill>
                  <a:schemeClr val="accent3">
                    <a:lumMod val="50000"/>
                  </a:schemeClr>
                </a:solidFill>
                <a:latin typeface="Times New Roman" pitchFamily="18" charset="0"/>
                <a:cs typeface="Times New Roman" pitchFamily="18" charset="0"/>
              </a:rPr>
              <a:t> Mountain and looked around the land. Then he allegedly said: "Oh, comrades, </a:t>
            </a:r>
            <a:r>
              <a:rPr lang="cs-CZ" sz="1200" dirty="0">
                <a:solidFill>
                  <a:schemeClr val="accent3">
                    <a:lumMod val="50000"/>
                  </a:schemeClr>
                </a:solidFill>
                <a:latin typeface="Times New Roman" pitchFamily="18" charset="0"/>
                <a:cs typeface="Times New Roman" pitchFamily="18" charset="0"/>
              </a:rPr>
              <a:t>t</a:t>
            </a:r>
            <a:r>
              <a:rPr lang="en-US" sz="1200" dirty="0" smtClean="0">
                <a:solidFill>
                  <a:schemeClr val="accent3">
                    <a:lumMod val="50000"/>
                  </a:schemeClr>
                </a:solidFill>
                <a:latin typeface="Times New Roman" pitchFamily="18" charset="0"/>
                <a:cs typeface="Times New Roman" pitchFamily="18" charset="0"/>
              </a:rPr>
              <a:t>his </a:t>
            </a:r>
            <a:r>
              <a:rPr lang="en-US" sz="1200" dirty="0">
                <a:solidFill>
                  <a:schemeClr val="accent3">
                    <a:lumMod val="50000"/>
                  </a:schemeClr>
                </a:solidFill>
                <a:latin typeface="Times New Roman" pitchFamily="18" charset="0"/>
                <a:cs typeface="Times New Roman" pitchFamily="18" charset="0"/>
              </a:rPr>
              <a:t>is the best country, predestined for you. Here you won't miss anything, but you'll take pleasure in permanent safety. Now that this sweet and beautiful land is in your hands, think up a suitable name</a:t>
            </a:r>
            <a:r>
              <a:rPr lang="en-US" sz="1200" dirty="0" smtClean="0">
                <a:solidFill>
                  <a:schemeClr val="accent3">
                    <a:lumMod val="50000"/>
                  </a:schemeClr>
                </a:solidFill>
                <a:latin typeface="Times New Roman" pitchFamily="18" charset="0"/>
                <a:cs typeface="Times New Roman" pitchFamily="18" charset="0"/>
              </a:rPr>
              <a:t>."</a:t>
            </a:r>
            <a:endParaRPr lang="cs-CZ" sz="1200" dirty="0" smtClean="0">
              <a:solidFill>
                <a:schemeClr val="accent3">
                  <a:lumMod val="50000"/>
                </a:schemeClr>
              </a:solidFill>
              <a:latin typeface="Times New Roman" pitchFamily="18" charset="0"/>
              <a:cs typeface="Times New Roman" pitchFamily="18" charset="0"/>
            </a:endParaRPr>
          </a:p>
          <a:p>
            <a:pPr>
              <a:spcAft>
                <a:spcPts val="600"/>
              </a:spcAft>
            </a:pPr>
            <a:r>
              <a:rPr lang="en-US" sz="1200" dirty="0" smtClean="0">
                <a:solidFill>
                  <a:schemeClr val="accent3">
                    <a:lumMod val="50000"/>
                  </a:schemeClr>
                </a:solidFill>
                <a:latin typeface="Times New Roman" pitchFamily="18" charset="0"/>
                <a:cs typeface="Times New Roman" pitchFamily="18" charset="0"/>
              </a:rPr>
              <a:t>The </a:t>
            </a:r>
            <a:r>
              <a:rPr lang="en-US" sz="1200" dirty="0">
                <a:solidFill>
                  <a:schemeClr val="accent3">
                    <a:lumMod val="50000"/>
                  </a:schemeClr>
                </a:solidFill>
                <a:latin typeface="Times New Roman" pitchFamily="18" charset="0"/>
                <a:cs typeface="Times New Roman" pitchFamily="18" charset="0"/>
              </a:rPr>
              <a:t>Bohemians named their homeland after their leader and forefather: </a:t>
            </a:r>
            <a:r>
              <a:rPr lang="en-US" sz="1200" dirty="0" err="1">
                <a:solidFill>
                  <a:schemeClr val="accent3">
                    <a:lumMod val="50000"/>
                  </a:schemeClr>
                </a:solidFill>
                <a:latin typeface="Times New Roman" pitchFamily="18" charset="0"/>
                <a:cs typeface="Times New Roman" pitchFamily="18" charset="0"/>
              </a:rPr>
              <a:t>Čechy</a:t>
            </a:r>
            <a:r>
              <a:rPr lang="en-US" sz="1200" dirty="0">
                <a:solidFill>
                  <a:schemeClr val="accent3">
                    <a:lumMod val="50000"/>
                  </a:schemeClr>
                </a:solidFill>
                <a:latin typeface="Times New Roman" pitchFamily="18" charset="0"/>
                <a:cs typeface="Times New Roman" pitchFamily="18" charset="0"/>
              </a:rPr>
              <a:t>. </a:t>
            </a:r>
          </a:p>
        </p:txBody>
      </p:sp>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848" y="1806609"/>
            <a:ext cx="2916000" cy="1917269"/>
          </a:xfrm>
          <a:prstGeom prst="rect">
            <a:avLst/>
          </a:prstGeom>
          <a:ln w="25400">
            <a:solidFill>
              <a:srgbClr val="C00000"/>
            </a:solidFill>
          </a:ln>
        </p:spPr>
      </p:pic>
      <p:sp>
        <p:nvSpPr>
          <p:cNvPr id="10" name="TextovéPole 9"/>
          <p:cNvSpPr txBox="1"/>
          <p:nvPr/>
        </p:nvSpPr>
        <p:spPr>
          <a:xfrm>
            <a:off x="683568" y="4011910"/>
            <a:ext cx="500458" cy="830997"/>
          </a:xfrm>
          <a:prstGeom prst="rect">
            <a:avLst/>
          </a:prstGeom>
          <a:solidFill>
            <a:schemeClr val="bg1"/>
          </a:solidFill>
          <a:ln w="25400">
            <a:solidFill>
              <a:srgbClr val="C00000"/>
            </a:solidFill>
          </a:ln>
        </p:spPr>
        <p:txBody>
          <a:bodyPr wrap="none" rtlCol="0">
            <a:spAutoFit/>
          </a:bodyPr>
          <a:lstStyle/>
          <a:p>
            <a:pPr marL="228600" indent="-228600">
              <a:buAutoNum type="arabicPeriod"/>
            </a:pPr>
            <a:r>
              <a:rPr lang="cs-CZ" sz="1200" b="1" dirty="0">
                <a:solidFill>
                  <a:schemeClr val="accent3">
                    <a:lumMod val="50000"/>
                  </a:schemeClr>
                </a:solidFill>
              </a:rPr>
              <a:t>b</a:t>
            </a:r>
            <a:endParaRPr lang="cs-CZ" sz="1200" b="1" dirty="0" smtClean="0">
              <a:solidFill>
                <a:schemeClr val="accent3">
                  <a:lumMod val="50000"/>
                </a:schemeClr>
              </a:solidFill>
              <a:latin typeface="Times New Roman" pitchFamily="18" charset="0"/>
              <a:cs typeface="Times New Roman" pitchFamily="18" charset="0"/>
            </a:endParaRPr>
          </a:p>
          <a:p>
            <a:pPr marL="228600" indent="-228600">
              <a:buAutoNum type="arabicPeriod"/>
            </a:pPr>
            <a:r>
              <a:rPr lang="cs-CZ" sz="1200" b="1" dirty="0">
                <a:solidFill>
                  <a:schemeClr val="accent3">
                    <a:lumMod val="50000"/>
                  </a:schemeClr>
                </a:solidFill>
                <a:latin typeface="Times New Roman" pitchFamily="18" charset="0"/>
                <a:cs typeface="Times New Roman" pitchFamily="18" charset="0"/>
              </a:rPr>
              <a:t>c</a:t>
            </a:r>
            <a:endParaRPr lang="cs-CZ" sz="1200" b="1" dirty="0" smtClean="0">
              <a:solidFill>
                <a:schemeClr val="accent3">
                  <a:lumMod val="50000"/>
                </a:schemeClr>
              </a:solidFill>
              <a:latin typeface="Times New Roman" pitchFamily="18" charset="0"/>
              <a:cs typeface="Times New Roman" pitchFamily="18" charset="0"/>
            </a:endParaRPr>
          </a:p>
          <a:p>
            <a:pPr marL="228600" indent="-228600">
              <a:buAutoNum type="arabicPeriod"/>
            </a:pPr>
            <a:r>
              <a:rPr lang="cs-CZ" sz="1200" b="1" dirty="0">
                <a:solidFill>
                  <a:schemeClr val="accent3">
                    <a:lumMod val="50000"/>
                  </a:schemeClr>
                </a:solidFill>
                <a:latin typeface="Times New Roman" pitchFamily="18" charset="0"/>
                <a:cs typeface="Times New Roman" pitchFamily="18" charset="0"/>
              </a:rPr>
              <a:t>b</a:t>
            </a:r>
            <a:endParaRPr lang="cs-CZ" sz="1200" b="1" dirty="0" smtClean="0">
              <a:solidFill>
                <a:schemeClr val="accent3">
                  <a:lumMod val="50000"/>
                </a:schemeClr>
              </a:solidFill>
              <a:latin typeface="Times New Roman" pitchFamily="18" charset="0"/>
              <a:cs typeface="Times New Roman" pitchFamily="18" charset="0"/>
            </a:endParaRPr>
          </a:p>
          <a:p>
            <a:pPr marL="228600" indent="-228600">
              <a:buAutoNum type="arabicPeriod"/>
            </a:pPr>
            <a:r>
              <a:rPr lang="cs-CZ" sz="1200" b="1" dirty="0">
                <a:solidFill>
                  <a:schemeClr val="accent3">
                    <a:lumMod val="50000"/>
                  </a:schemeClr>
                </a:solidFill>
                <a:latin typeface="Times New Roman" pitchFamily="18" charset="0"/>
                <a:cs typeface="Times New Roman" pitchFamily="18" charset="0"/>
              </a:rPr>
              <a:t>b</a:t>
            </a:r>
            <a:endParaRPr lang="cs-CZ" sz="1200" b="1" dirty="0" smtClean="0">
              <a:solidFill>
                <a:schemeClr val="accent3">
                  <a:lumMod val="50000"/>
                </a:schemeClr>
              </a:solidFill>
              <a:latin typeface="Times New Roman" pitchFamily="18" charset="0"/>
              <a:cs typeface="Times New Roman" pitchFamily="18" charset="0"/>
            </a:endParaRPr>
          </a:p>
        </p:txBody>
      </p:sp>
      <p:sp>
        <p:nvSpPr>
          <p:cNvPr id="12" name="TextovéPole 11"/>
          <p:cNvSpPr txBox="1"/>
          <p:nvPr/>
        </p:nvSpPr>
        <p:spPr>
          <a:xfrm>
            <a:off x="395536" y="1122298"/>
            <a:ext cx="2653290" cy="369332"/>
          </a:xfrm>
          <a:prstGeom prst="rect">
            <a:avLst/>
          </a:prstGeom>
          <a:solidFill>
            <a:schemeClr val="bg1"/>
          </a:solidFill>
          <a:ln w="31750">
            <a:solidFill>
              <a:srgbClr val="C00000"/>
            </a:solidFill>
          </a:ln>
        </p:spPr>
        <p:txBody>
          <a:bodyPr wrap="none" rtlCol="0">
            <a:spAutoFit/>
          </a:bodyPr>
          <a:lstStyle/>
          <a:p>
            <a:r>
              <a:rPr lang="de-DE" b="1" dirty="0" smtClean="0">
                <a:solidFill>
                  <a:srgbClr val="C00000"/>
                </a:solidFill>
                <a:latin typeface="Times New Roman" pitchFamily="18" charset="0"/>
                <a:cs typeface="Times New Roman" pitchFamily="18" charset="0"/>
              </a:rPr>
              <a:t>BOHEMIAN LEGENDS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0151" y="498603"/>
            <a:ext cx="2916832" cy="594066"/>
          </a:xfrm>
        </p:spPr>
        <p:txBody>
          <a:bodyPr>
            <a:normAutofit/>
          </a:bodyPr>
          <a:lstStyle/>
          <a:p>
            <a:pPr algn="l"/>
            <a:r>
              <a:rPr lang="cs-CZ" sz="2500" b="1" dirty="0" smtClean="0">
                <a:latin typeface="Times New Roman" pitchFamily="18" charset="0"/>
                <a:cs typeface="Times New Roman" pitchFamily="18" charset="0"/>
              </a:rPr>
              <a:t>71.8 Test znalostí</a:t>
            </a:r>
            <a:endParaRPr lang="cs-CZ" sz="2500" b="1" dirty="0">
              <a:latin typeface="Times New Roman" pitchFamily="18" charset="0"/>
              <a:cs typeface="Times New Roman" pitchFamily="18" charset="0"/>
            </a:endParaRPr>
          </a:p>
        </p:txBody>
      </p:sp>
      <p:sp>
        <p:nvSpPr>
          <p:cNvPr id="13" name="TextovéPole 12"/>
          <p:cNvSpPr txBox="1"/>
          <p:nvPr/>
        </p:nvSpPr>
        <p:spPr>
          <a:xfrm>
            <a:off x="7364691" y="1203598"/>
            <a:ext cx="1728192" cy="307777"/>
          </a:xfrm>
          <a:prstGeom prst="rect">
            <a:avLst/>
          </a:prstGeom>
          <a:noFill/>
        </p:spPr>
        <p:txBody>
          <a:bodyPr wrap="square" rtlCol="0">
            <a:spAutoFit/>
          </a:bodyPr>
          <a:lstStyle/>
          <a:p>
            <a:pPr algn="ctr"/>
            <a:r>
              <a:rPr lang="cs-CZ" sz="1400" b="1" dirty="0" smtClean="0">
                <a:solidFill>
                  <a:srgbClr val="813763"/>
                </a:solidFill>
                <a:latin typeface="Times New Roman" pitchFamily="18" charset="0"/>
                <a:cs typeface="Times New Roman" pitchFamily="18" charset="0"/>
              </a:rPr>
              <a:t>Správné odpovědi:</a:t>
            </a:r>
            <a:endParaRPr lang="cs-CZ" sz="1400" b="1" dirty="0">
              <a:solidFill>
                <a:srgbClr val="813763"/>
              </a:solidFill>
              <a:latin typeface="Times New Roman" pitchFamily="18" charset="0"/>
              <a:cs typeface="Times New Roman" pitchFamily="18" charset="0"/>
            </a:endParaRPr>
          </a:p>
        </p:txBody>
      </p:sp>
      <p:graphicFrame>
        <p:nvGraphicFramePr>
          <p:cNvPr id="15" name="Tabulka 14"/>
          <p:cNvGraphicFramePr>
            <a:graphicFrameLocks noGrp="1"/>
          </p:cNvGraphicFramePr>
          <p:nvPr>
            <p:extLst>
              <p:ext uri="{D42A27DB-BD31-4B8C-83A1-F6EECF244321}">
                <p14:modId xmlns:p14="http://schemas.microsoft.com/office/powerpoint/2010/main" val="1328988716"/>
              </p:ext>
            </p:extLst>
          </p:nvPr>
        </p:nvGraphicFramePr>
        <p:xfrm>
          <a:off x="179512" y="1419622"/>
          <a:ext cx="7185180" cy="3260576"/>
        </p:xfrm>
        <a:graphic>
          <a:graphicData uri="http://schemas.openxmlformats.org/drawingml/2006/table">
            <a:tbl>
              <a:tblPr firstRow="1" bandRow="1">
                <a:effectLst>
                  <a:innerShdw blurRad="63500" dist="50800" dir="8100000">
                    <a:prstClr val="black">
                      <a:alpha val="50000"/>
                    </a:prstClr>
                  </a:innerShdw>
                </a:effectLst>
                <a:tableStyleId>{5C22544A-7EE6-4342-B048-85BDC9FD1C3A}</a:tableStyleId>
              </a:tblPr>
              <a:tblGrid>
                <a:gridCol w="3592590"/>
                <a:gridCol w="3592590"/>
              </a:tblGrid>
              <a:tr h="1584176">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cs-CZ"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Ve kterých stoletích probíhalo stěhování národů?</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cs-CZ"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v 4. – 6. stol. př. n. l.</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cs-CZ"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v 4. – 6. stol. n. l.</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cs-CZ"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v 5. stol. př. n. l.</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cs-CZ"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stěhování národů neprobíhalo</a:t>
                      </a:r>
                      <a:endParaRPr kumimoji="0" lang="cs-CZ"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txBody>
                  <a:tcPr>
                    <a:solidFill>
                      <a:srgbClr val="92D050"/>
                    </a:solidFill>
                  </a:tcPr>
                </a:tc>
                <a:tc>
                  <a:txBody>
                    <a:bodyPr/>
                    <a:lstStyle/>
                    <a:p>
                      <a:pPr marL="342900" indent="-342900" algn="l">
                        <a:buNone/>
                      </a:pPr>
                      <a:r>
                        <a:rPr lang="cs-CZ" sz="1400" b="1" dirty="0" smtClean="0">
                          <a:solidFill>
                            <a:schemeClr val="tx1"/>
                          </a:solidFill>
                          <a:latin typeface="Times New Roman" pitchFamily="18" charset="0"/>
                          <a:cs typeface="Times New Roman" pitchFamily="18" charset="0"/>
                        </a:rPr>
                        <a:t>3.</a:t>
                      </a:r>
                      <a:r>
                        <a:rPr lang="cs-CZ" sz="1400" b="1" baseline="0" dirty="0" smtClean="0">
                          <a:solidFill>
                            <a:schemeClr val="tx1"/>
                          </a:solidFill>
                          <a:latin typeface="Times New Roman" pitchFamily="18" charset="0"/>
                          <a:cs typeface="Times New Roman" pitchFamily="18" charset="0"/>
                        </a:rPr>
                        <a:t>    Jak se jmenoval muž, který Slovany sjednotil?</a:t>
                      </a:r>
                    </a:p>
                    <a:p>
                      <a:pPr marL="342900" indent="-342900" algn="l">
                        <a:buNone/>
                      </a:pPr>
                      <a:endParaRPr lang="cs-CZ" sz="1400" b="1" baseline="0" dirty="0" smtClean="0">
                        <a:solidFill>
                          <a:schemeClr val="tx1"/>
                        </a:solidFill>
                        <a:latin typeface="Times New Roman" pitchFamily="18" charset="0"/>
                        <a:cs typeface="Times New Roman" pitchFamily="18" charset="0"/>
                      </a:endParaRPr>
                    </a:p>
                    <a:p>
                      <a:pPr marL="342900" indent="-342900" algn="l">
                        <a:buAutoNum type="alphaLcParenR"/>
                      </a:pPr>
                      <a:r>
                        <a:rPr lang="cs-CZ" sz="1200" b="1" baseline="0" dirty="0" smtClean="0">
                          <a:solidFill>
                            <a:schemeClr val="tx1"/>
                          </a:solidFill>
                          <a:latin typeface="Times New Roman" pitchFamily="18" charset="0"/>
                          <a:cs typeface="Times New Roman" pitchFamily="18" charset="0"/>
                        </a:rPr>
                        <a:t>Mámo</a:t>
                      </a:r>
                    </a:p>
                    <a:p>
                      <a:pPr marL="342900" indent="-342900" algn="l">
                        <a:buAutoNum type="alphaLcParenR"/>
                      </a:pPr>
                      <a:r>
                        <a:rPr lang="cs-CZ" sz="1200" b="1" baseline="0" dirty="0" smtClean="0">
                          <a:solidFill>
                            <a:schemeClr val="tx1"/>
                          </a:solidFill>
                          <a:latin typeface="Times New Roman" pitchFamily="18" charset="0"/>
                          <a:cs typeface="Times New Roman" pitchFamily="18" charset="0"/>
                        </a:rPr>
                        <a:t>Dagobert</a:t>
                      </a:r>
                    </a:p>
                    <a:p>
                      <a:pPr marL="342900" indent="-342900" algn="l">
                        <a:buAutoNum type="alphaLcParenR"/>
                      </a:pPr>
                      <a:r>
                        <a:rPr lang="cs-CZ" sz="1200" b="1" baseline="0" dirty="0" smtClean="0">
                          <a:solidFill>
                            <a:schemeClr val="tx1"/>
                          </a:solidFill>
                          <a:latin typeface="Times New Roman" pitchFamily="18" charset="0"/>
                          <a:cs typeface="Times New Roman" pitchFamily="18" charset="0"/>
                        </a:rPr>
                        <a:t>Sámo</a:t>
                      </a:r>
                    </a:p>
                    <a:p>
                      <a:pPr marL="342900" indent="-342900" algn="l">
                        <a:buAutoNum type="alphaLcParenR"/>
                      </a:pPr>
                      <a:r>
                        <a:rPr lang="cs-CZ" sz="1200" b="1" baseline="0" dirty="0" smtClean="0">
                          <a:solidFill>
                            <a:schemeClr val="tx1"/>
                          </a:solidFill>
                          <a:latin typeface="Times New Roman" pitchFamily="18" charset="0"/>
                          <a:cs typeface="Times New Roman" pitchFamily="18" charset="0"/>
                        </a:rPr>
                        <a:t>Lech</a:t>
                      </a:r>
                      <a:endParaRPr lang="cs-CZ" sz="1200" baseline="0" dirty="0" smtClean="0">
                        <a:latin typeface="Times New Roman" pitchFamily="18" charset="0"/>
                        <a:cs typeface="Times New Roman" pitchFamily="18" charset="0"/>
                      </a:endParaRPr>
                    </a:p>
                  </a:txBody>
                  <a:tcPr>
                    <a:solidFill>
                      <a:srgbClr val="92D050"/>
                    </a:solidFill>
                  </a:tcPr>
                </a:tc>
              </a:tr>
              <a:tr h="1584176">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startAt="2"/>
                        <a:tabLst/>
                        <a:defRPr/>
                      </a:pPr>
                      <a:r>
                        <a:rPr lang="cs-CZ" sz="1400" b="1" baseline="0" dirty="0" smtClean="0">
                          <a:solidFill>
                            <a:schemeClr val="tx1"/>
                          </a:solidFill>
                          <a:latin typeface="Times New Roman" pitchFamily="18" charset="0"/>
                          <a:cs typeface="Times New Roman" pitchFamily="18" charset="0"/>
                        </a:rPr>
                        <a:t>Jaký kmen přišel v době stěhování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400" b="1" baseline="0" dirty="0" smtClean="0">
                          <a:solidFill>
                            <a:schemeClr val="tx1"/>
                          </a:solidFill>
                          <a:latin typeface="Times New Roman" pitchFamily="18" charset="0"/>
                          <a:cs typeface="Times New Roman" pitchFamily="18" charset="0"/>
                        </a:rPr>
                        <a:t>        národů na naše území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400" b="1" baseline="0" dirty="0" smtClean="0">
                          <a:solidFill>
                            <a:schemeClr val="tx1"/>
                          </a:solidFill>
                          <a:latin typeface="Times New Roman" pitchFamily="18" charset="0"/>
                          <a:cs typeface="Times New Roman" pitchFamily="18" charset="0"/>
                        </a:rPr>
                        <a:t>        a vytlačil  Germány?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cs-CZ"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Slované</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cs-CZ" sz="12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Sámané</a:t>
                      </a:r>
                      <a:endParaRPr kumimoji="0" lang="cs-CZ"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cs-CZ"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Praotec Čech</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cs-CZ"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Avaři</a:t>
                      </a:r>
                      <a:endParaRPr kumimoji="0" lang="cs-CZ"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txBody>
                  <a:tcPr>
                    <a:solidFill>
                      <a:srgbClr val="92D050"/>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lang="cs-CZ" sz="1400" b="1" dirty="0" smtClean="0">
                          <a:solidFill>
                            <a:schemeClr val="tx1"/>
                          </a:solidFill>
                          <a:latin typeface="Times New Roman" pitchFamily="18" charset="0"/>
                          <a:cs typeface="Times New Roman" pitchFamily="18" charset="0"/>
                        </a:rPr>
                        <a:t>4.</a:t>
                      </a:r>
                      <a:r>
                        <a:rPr lang="cs-CZ" sz="1400" b="1" baseline="0" dirty="0" smtClean="0">
                          <a:solidFill>
                            <a:schemeClr val="tx1"/>
                          </a:solidFill>
                          <a:latin typeface="Times New Roman" pitchFamily="18" charset="0"/>
                          <a:cs typeface="Times New Roman" pitchFamily="18" charset="0"/>
                        </a:rPr>
                        <a:t>    Jak se jmenuje nejstarší česká kronika psána latinsky?</a:t>
                      </a:r>
                      <a:endParaRPr kumimoji="0" lang="cs-CZ"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cs-CZ"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cs-CZ" sz="1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cs-CZ"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Pověst</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cs-CZ"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Dalimilova kronika</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cs-CZ"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Bible</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cs-CZ"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Kosmova kronika</a:t>
                      </a:r>
                      <a:endParaRPr kumimoji="0" lang="cs-CZ"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txBody>
                  <a:tcPr>
                    <a:solidFill>
                      <a:srgbClr val="92D050"/>
                    </a:solidFill>
                  </a:tcPr>
                </a:tc>
              </a:tr>
            </a:tbl>
          </a:graphicData>
        </a:graphic>
      </p:graphicFrame>
      <p:sp>
        <p:nvSpPr>
          <p:cNvPr id="16" name="TextovéPole 15"/>
          <p:cNvSpPr txBox="1"/>
          <p:nvPr/>
        </p:nvSpPr>
        <p:spPr>
          <a:xfrm>
            <a:off x="7976758" y="1511375"/>
            <a:ext cx="771705" cy="1815882"/>
          </a:xfrm>
          <a:prstGeom prst="rect">
            <a:avLst/>
          </a:prstGeom>
          <a:noFill/>
        </p:spPr>
        <p:txBody>
          <a:bodyPr wrap="square" rtlCol="0">
            <a:spAutoFit/>
          </a:bodyPr>
          <a:lstStyle/>
          <a:p>
            <a:pPr marL="228600" indent="-228600">
              <a:buAutoNum type="arabicPeriod"/>
            </a:pPr>
            <a:endParaRPr lang="cs-CZ" sz="1600" dirty="0" smtClean="0">
              <a:latin typeface="Times New Roman" pitchFamily="18" charset="0"/>
              <a:cs typeface="Times New Roman" pitchFamily="18" charset="0"/>
            </a:endParaRPr>
          </a:p>
          <a:p>
            <a:pPr marL="228600" indent="-228600">
              <a:buAutoNum type="arabicPeriod"/>
            </a:pPr>
            <a:r>
              <a:rPr lang="cs-CZ" sz="1600" dirty="0">
                <a:latin typeface="Times New Roman" pitchFamily="18" charset="0"/>
                <a:cs typeface="Times New Roman" pitchFamily="18" charset="0"/>
              </a:rPr>
              <a:t>b</a:t>
            </a:r>
            <a:endParaRPr lang="cs-CZ" sz="1600" dirty="0" smtClean="0">
              <a:latin typeface="Times New Roman" pitchFamily="18" charset="0"/>
              <a:cs typeface="Times New Roman" pitchFamily="18" charset="0"/>
            </a:endParaRPr>
          </a:p>
          <a:p>
            <a:pPr marL="228600" indent="-228600">
              <a:buAutoNum type="arabicPeriod"/>
            </a:pPr>
            <a:r>
              <a:rPr lang="cs-CZ" sz="1600" dirty="0">
                <a:latin typeface="Times New Roman" pitchFamily="18" charset="0"/>
                <a:cs typeface="Times New Roman" pitchFamily="18" charset="0"/>
              </a:rPr>
              <a:t>a</a:t>
            </a:r>
            <a:endParaRPr lang="cs-CZ" sz="1600" dirty="0" smtClean="0">
              <a:latin typeface="Times New Roman" pitchFamily="18" charset="0"/>
              <a:cs typeface="Times New Roman" pitchFamily="18" charset="0"/>
            </a:endParaRPr>
          </a:p>
          <a:p>
            <a:pPr marL="228600" indent="-228600">
              <a:buAutoNum type="arabicPeriod"/>
            </a:pPr>
            <a:r>
              <a:rPr lang="cs-CZ" sz="1600" dirty="0" smtClean="0">
                <a:latin typeface="Times New Roman" pitchFamily="18" charset="0"/>
                <a:cs typeface="Times New Roman" pitchFamily="18" charset="0"/>
              </a:rPr>
              <a:t>c </a:t>
            </a:r>
          </a:p>
          <a:p>
            <a:pPr marL="228600" indent="-228600">
              <a:buAutoNum type="arabicPeriod"/>
            </a:pPr>
            <a:r>
              <a:rPr lang="cs-CZ" sz="1600" dirty="0">
                <a:latin typeface="Times New Roman" pitchFamily="18" charset="0"/>
                <a:cs typeface="Times New Roman" pitchFamily="18" charset="0"/>
              </a:rPr>
              <a:t>d</a:t>
            </a:r>
            <a:endParaRPr lang="cs-CZ" sz="1600" dirty="0" smtClean="0">
              <a:latin typeface="Times New Roman" pitchFamily="18" charset="0"/>
              <a:cs typeface="Times New Roman" pitchFamily="18" charset="0"/>
            </a:endParaRPr>
          </a:p>
          <a:p>
            <a:pPr marL="228600" indent="-228600">
              <a:buAutoNum type="arabicPeriod"/>
            </a:pPr>
            <a:endParaRPr lang="cs-CZ" sz="1600" dirty="0" smtClean="0">
              <a:latin typeface="Times New Roman" pitchFamily="18" charset="0"/>
              <a:cs typeface="Times New Roman" pitchFamily="18" charset="0"/>
            </a:endParaRPr>
          </a:p>
          <a:p>
            <a:pPr marL="228600" indent="-228600"/>
            <a:endParaRPr lang="cs-CZ" sz="1600" dirty="0">
              <a:latin typeface="Times New Roman" pitchFamily="18" charset="0"/>
              <a:cs typeface="Times New Roman" pitchFamily="18" charset="0"/>
            </a:endParaRPr>
          </a:p>
        </p:txBody>
      </p:sp>
      <p:sp>
        <p:nvSpPr>
          <p:cNvPr id="17" name="TextovéPole 16"/>
          <p:cNvSpPr txBox="1"/>
          <p:nvPr/>
        </p:nvSpPr>
        <p:spPr>
          <a:xfrm>
            <a:off x="7532712" y="4236318"/>
            <a:ext cx="1440160" cy="307777"/>
          </a:xfrm>
          <a:prstGeom prst="rect">
            <a:avLst/>
          </a:prstGeom>
          <a:noFill/>
        </p:spPr>
        <p:txBody>
          <a:bodyPr wrap="square" rtlCol="0">
            <a:spAutoFit/>
          </a:bodyPr>
          <a:lstStyle/>
          <a:p>
            <a:r>
              <a:rPr lang="cs-CZ" sz="1400" b="1" dirty="0" smtClean="0">
                <a:solidFill>
                  <a:srgbClr val="008000"/>
                </a:solidFill>
                <a:latin typeface="Times New Roman" pitchFamily="18" charset="0"/>
                <a:cs typeface="Times New Roman" pitchFamily="18" charset="0"/>
              </a:rPr>
              <a:t>Test  na známku</a:t>
            </a:r>
            <a:endParaRPr lang="cs-CZ" sz="1400" b="1" dirty="0">
              <a:solidFill>
                <a:srgbClr val="008000"/>
              </a:solidFill>
              <a:latin typeface="Times New Roman" pitchFamily="18" charset="0"/>
              <a:cs typeface="Times New Roman" pitchFamily="18" charset="0"/>
            </a:endParaRPr>
          </a:p>
        </p:txBody>
      </p:sp>
      <p:sp>
        <p:nvSpPr>
          <p:cNvPr id="14" name="TextovéPole 1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pPr lvl="0"/>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rgbClr val="9BBB59">
                    <a:lumMod val="50000"/>
                  </a:srgbClr>
                </a:solidFill>
                <a:latin typeface="Times New Roman" pitchFamily="18" charset="0"/>
                <a:cs typeface="Times New Roman" pitchFamily="18" charset="0"/>
              </a:rPr>
              <a:t>Svět </a:t>
            </a:r>
            <a:r>
              <a:rPr lang="cs-CZ" sz="1600" b="1" dirty="0">
                <a:solidFill>
                  <a:srgbClr val="9BBB59">
                    <a:lumMod val="50000"/>
                  </a:srgbClr>
                </a:solidFill>
                <a:latin typeface="Times New Roman" pitchFamily="18" charset="0"/>
                <a:cs typeface="Times New Roman" pitchFamily="18" charset="0"/>
              </a:rPr>
              <a:t>kolem nás</a:t>
            </a:r>
          </a:p>
          <a:p>
            <a:endParaRPr lang="cs-CZ" sz="1000" dirty="0">
              <a:latin typeface="Times New Roman" pitchFamily="18" charset="0"/>
              <a:cs typeface="Times New Roman" pitchFamily="18" charset="0"/>
            </a:endParaRPr>
          </a:p>
        </p:txBody>
      </p:sp>
    </p:spTree>
    <p:extLst>
      <p:ext uri="{BB962C8B-B14F-4D97-AF65-F5344CB8AC3E}">
        <p14:creationId xmlns:p14="http://schemas.microsoft.com/office/powerpoint/2010/main" val="125711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0" fill="hold"/>
                                        <p:tgtEl>
                                          <p:spTgt spid="16"/>
                                        </p:tgtEl>
                                        <p:attrNameLst>
                                          <p:attrName>ppt_x</p:attrName>
                                        </p:attrNameLst>
                                      </p:cBhvr>
                                      <p:tavLst>
                                        <p:tav tm="0">
                                          <p:val>
                                            <p:strVal val="#ppt_x"/>
                                          </p:val>
                                        </p:tav>
                                        <p:tav tm="100000">
                                          <p:val>
                                            <p:strVal val="#ppt_x"/>
                                          </p:val>
                                        </p:tav>
                                      </p:tavLst>
                                    </p:anim>
                                    <p:anim calcmode="lin" valueType="num">
                                      <p:cBhvr additive="base">
                                        <p:cTn id="15"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20150" y="498603"/>
            <a:ext cx="3831769" cy="59406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71.9 Použité zdroje, citace</a:t>
            </a:r>
            <a:endParaRPr lang="cs-CZ" sz="2500" b="1" dirty="0">
              <a:latin typeface="Times New Roman" pitchFamily="18" charset="0"/>
              <a:cs typeface="Times New Roman" pitchFamily="18" charset="0"/>
            </a:endParaRPr>
          </a:p>
        </p:txBody>
      </p:sp>
      <p:sp>
        <p:nvSpPr>
          <p:cNvPr id="3" name="TextovéPole 2"/>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sp>
        <p:nvSpPr>
          <p:cNvPr id="5" name="Obdélník 4"/>
          <p:cNvSpPr/>
          <p:nvPr/>
        </p:nvSpPr>
        <p:spPr>
          <a:xfrm>
            <a:off x="251520" y="1131590"/>
            <a:ext cx="8640960" cy="3528392"/>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indent="-342900">
              <a:buAutoNum type="arabicPeriod"/>
            </a:pPr>
            <a:endParaRPr lang="cs-CZ" sz="1200" dirty="0" smtClean="0">
              <a:latin typeface="Times New Roman" pitchFamily="18" charset="0"/>
              <a:cs typeface="Times New Roman" pitchFamily="18" charset="0"/>
            </a:endParaRPr>
          </a:p>
          <a:p>
            <a:pPr indent="-342900">
              <a:buAutoNum type="arabicPeriod"/>
            </a:pPr>
            <a:r>
              <a:rPr lang="cs-CZ" sz="1200" dirty="0">
                <a:latin typeface="Times New Roman" pitchFamily="18" charset="0"/>
                <a:cs typeface="Times New Roman" pitchFamily="18" charset="0"/>
                <a:hlinkClick r:id="rId2"/>
              </a:rPr>
              <a:t>http://www.mojebrno.wz.cz/inka--</a:t>
            </a:r>
            <a:r>
              <a:rPr lang="cs-CZ" sz="1200" dirty="0" smtClean="0">
                <a:latin typeface="Times New Roman" pitchFamily="18" charset="0"/>
                <a:cs typeface="Times New Roman" pitchFamily="18" charset="0"/>
                <a:hlinkClick r:id="rId2"/>
              </a:rPr>
              <a:t>morava-samova-rise-samo.jpg</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1)</a:t>
            </a:r>
            <a:endParaRPr lang="cs-CZ" sz="1200" dirty="0" smtClean="0">
              <a:latin typeface="Times New Roman" pitchFamily="18" charset="0"/>
              <a:cs typeface="Times New Roman" pitchFamily="18" charset="0"/>
            </a:endParaRPr>
          </a:p>
          <a:p>
            <a:pPr indent="-342900">
              <a:buAutoNum type="arabicPeriod"/>
            </a:pPr>
            <a:r>
              <a:rPr lang="cs-CZ" sz="1200" dirty="0">
                <a:latin typeface="Times New Roman" pitchFamily="18" charset="0"/>
                <a:cs typeface="Times New Roman" pitchFamily="18" charset="0"/>
                <a:hlinkClick r:id="rId3"/>
              </a:rPr>
              <a:t>http://</a:t>
            </a:r>
            <a:r>
              <a:rPr lang="cs-CZ" sz="1200" dirty="0" smtClean="0">
                <a:latin typeface="Times New Roman" pitchFamily="18" charset="0"/>
                <a:cs typeface="Times New Roman" pitchFamily="18" charset="0"/>
                <a:hlinkClick r:id="rId3"/>
              </a:rPr>
              <a:t>www.moraviamagna.cz/mapky/images/map_samov.gif</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3)</a:t>
            </a:r>
            <a:endParaRPr lang="cs-CZ" sz="1200" dirty="0" smtClean="0">
              <a:latin typeface="Times New Roman" pitchFamily="18" charset="0"/>
              <a:cs typeface="Times New Roman" pitchFamily="18" charset="0"/>
            </a:endParaRPr>
          </a:p>
          <a:p>
            <a:pPr indent="-342900">
              <a:buAutoNum type="arabicPeriod"/>
            </a:pPr>
            <a:r>
              <a:rPr lang="cs-CZ" sz="1200" dirty="0">
                <a:latin typeface="Times New Roman" pitchFamily="18" charset="0"/>
                <a:cs typeface="Times New Roman" pitchFamily="18" charset="0"/>
                <a:hlinkClick r:id="rId4"/>
              </a:rPr>
              <a:t>http://</a:t>
            </a:r>
            <a:r>
              <a:rPr lang="cs-CZ" sz="1200" dirty="0" smtClean="0">
                <a:latin typeface="Times New Roman" pitchFamily="18" charset="0"/>
                <a:cs typeface="Times New Roman" pitchFamily="18" charset="0"/>
                <a:hlinkClick r:id="rId4"/>
              </a:rPr>
              <a:t>img9.ct24.cz/cache/616x347/article/38/3775/377486.jpg?1342636492</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1)</a:t>
            </a:r>
            <a:endParaRPr lang="cs-CZ" sz="1200" dirty="0" smtClean="0">
              <a:latin typeface="Times New Roman" pitchFamily="18" charset="0"/>
              <a:cs typeface="Times New Roman" pitchFamily="18" charset="0"/>
            </a:endParaRPr>
          </a:p>
          <a:p>
            <a:pPr indent="-342900">
              <a:buAutoNum type="arabicPeriod"/>
            </a:pPr>
            <a:r>
              <a:rPr lang="cs-CZ" sz="1200" dirty="0">
                <a:latin typeface="Times New Roman" pitchFamily="18" charset="0"/>
                <a:cs typeface="Times New Roman" pitchFamily="18" charset="0"/>
                <a:hlinkClick r:id="rId5"/>
              </a:rPr>
              <a:t>http://server.gzastavka.cz/~</a:t>
            </a:r>
            <a:r>
              <a:rPr lang="cs-CZ" sz="1200" dirty="0" smtClean="0">
                <a:latin typeface="Times New Roman" pitchFamily="18" charset="0"/>
                <a:cs typeface="Times New Roman" pitchFamily="18" charset="0"/>
                <a:hlinkClick r:id="rId5"/>
              </a:rPr>
              <a:t>mzobliva/praotec.jpg</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6)</a:t>
            </a:r>
            <a:endParaRPr lang="cs-CZ" sz="1200" dirty="0" smtClean="0">
              <a:latin typeface="Times New Roman" pitchFamily="18" charset="0"/>
              <a:cs typeface="Times New Roman" pitchFamily="18" charset="0"/>
            </a:endParaRPr>
          </a:p>
          <a:p>
            <a:pPr indent="-342900">
              <a:buAutoNum type="arabicPeriod"/>
            </a:pPr>
            <a:r>
              <a:rPr lang="cs-CZ" sz="1200" dirty="0">
                <a:latin typeface="Times New Roman" pitchFamily="18" charset="0"/>
                <a:cs typeface="Times New Roman" pitchFamily="18" charset="0"/>
                <a:hlinkClick r:id="rId6"/>
              </a:rPr>
              <a:t>http://turistickyatlas.cz/galery/Hora_%</a:t>
            </a:r>
            <a:r>
              <a:rPr lang="cs-CZ" sz="1200" dirty="0" smtClean="0">
                <a:latin typeface="Times New Roman" pitchFamily="18" charset="0"/>
                <a:cs typeface="Times New Roman" pitchFamily="18" charset="0"/>
                <a:hlinkClick r:id="rId6"/>
              </a:rPr>
              <a:t>C5%98ip.jpg</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4)</a:t>
            </a:r>
            <a:endParaRPr lang="cs-CZ" sz="1200" dirty="0" smtClean="0">
              <a:latin typeface="Times New Roman" pitchFamily="18" charset="0"/>
              <a:cs typeface="Times New Roman" pitchFamily="18" charset="0"/>
            </a:endParaRPr>
          </a:p>
          <a:p>
            <a:pPr indent="-342900">
              <a:buAutoNum type="arabicPeriod"/>
            </a:pPr>
            <a:r>
              <a:rPr lang="cs-CZ" sz="1200" dirty="0" smtClean="0">
                <a:latin typeface="Times New Roman" pitchFamily="18" charset="0"/>
                <a:cs typeface="Times New Roman" pitchFamily="18" charset="0"/>
                <a:hlinkClick r:id="rId7"/>
              </a:rPr>
              <a:t>http</a:t>
            </a:r>
            <a:r>
              <a:rPr lang="cs-CZ" sz="1200" dirty="0">
                <a:latin typeface="Times New Roman" pitchFamily="18" charset="0"/>
                <a:cs typeface="Times New Roman" pitchFamily="18" charset="0"/>
                <a:hlinkClick r:id="rId7"/>
              </a:rPr>
              <a:t>://</a:t>
            </a:r>
            <a:r>
              <a:rPr lang="cs-CZ" sz="1200" dirty="0" smtClean="0">
                <a:latin typeface="Times New Roman" pitchFamily="18" charset="0"/>
                <a:cs typeface="Times New Roman" pitchFamily="18" charset="0"/>
                <a:hlinkClick r:id="rId7"/>
              </a:rPr>
              <a:t>malotridka.ic.cz/gallery/historie14.jpg</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6)</a:t>
            </a:r>
            <a:endParaRPr lang="cs-CZ" sz="1200" dirty="0" smtClean="0">
              <a:latin typeface="Times New Roman" pitchFamily="18" charset="0"/>
              <a:cs typeface="Times New Roman" pitchFamily="18" charset="0"/>
            </a:endParaRPr>
          </a:p>
          <a:p>
            <a:pPr indent="-342900">
              <a:buAutoNum type="arabicPeriod"/>
            </a:pPr>
            <a:r>
              <a:rPr lang="cs-CZ" sz="1200" dirty="0">
                <a:latin typeface="Times New Roman" pitchFamily="18" charset="0"/>
                <a:cs typeface="Times New Roman" pitchFamily="18" charset="0"/>
                <a:hlinkClick r:id="rId8"/>
              </a:rPr>
              <a:t>http://cs.wikipedia.org/wiki/Soubor:%C5%98%C3%ADp,_</a:t>
            </a:r>
            <a:r>
              <a:rPr lang="cs-CZ" sz="1200" dirty="0" smtClean="0">
                <a:latin typeface="Times New Roman" pitchFamily="18" charset="0"/>
                <a:cs typeface="Times New Roman" pitchFamily="18" charset="0"/>
                <a:hlinkClick r:id="rId8"/>
              </a:rPr>
              <a:t>rotunda_svat%C3%A9ho_Ji%C5%99%C3%AD.jpg</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4)</a:t>
            </a:r>
            <a:endParaRPr lang="cs-CZ" sz="1200" dirty="0" smtClean="0">
              <a:latin typeface="Times New Roman" pitchFamily="18" charset="0"/>
              <a:cs typeface="Times New Roman" pitchFamily="18" charset="0"/>
            </a:endParaRPr>
          </a:p>
          <a:p>
            <a:pPr indent="-342900">
              <a:buAutoNum type="arabicPeriod"/>
            </a:pPr>
            <a:r>
              <a:rPr lang="cs-CZ" sz="1200" dirty="0">
                <a:latin typeface="Times New Roman" pitchFamily="18" charset="0"/>
                <a:cs typeface="Times New Roman" pitchFamily="18" charset="0"/>
                <a:hlinkClick r:id="rId9"/>
              </a:rPr>
              <a:t>http://</a:t>
            </a:r>
            <a:r>
              <a:rPr lang="cs-CZ" sz="1200" dirty="0" smtClean="0">
                <a:latin typeface="Times New Roman" pitchFamily="18" charset="0"/>
                <a:cs typeface="Times New Roman" pitchFamily="18" charset="0"/>
                <a:hlinkClick r:id="rId9"/>
              </a:rPr>
              <a:t>www.dobre-knihy.cz/images_obsah/sp1264427030alois-jirasek.jpg</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4)</a:t>
            </a:r>
            <a:endParaRPr lang="cs-CZ" sz="1200" dirty="0" smtClean="0">
              <a:latin typeface="Times New Roman" pitchFamily="18" charset="0"/>
              <a:cs typeface="Times New Roman" pitchFamily="18" charset="0"/>
            </a:endParaRPr>
          </a:p>
          <a:p>
            <a:pPr indent="-342900">
              <a:buAutoNum type="arabicPeriod"/>
            </a:pPr>
            <a:r>
              <a:rPr lang="cs-CZ" sz="1200" dirty="0">
                <a:latin typeface="Times New Roman" pitchFamily="18" charset="0"/>
                <a:cs typeface="Times New Roman" pitchFamily="18" charset="0"/>
                <a:hlinkClick r:id="rId10"/>
              </a:rPr>
              <a:t>http://</a:t>
            </a:r>
            <a:r>
              <a:rPr lang="cs-CZ" sz="1200" dirty="0" smtClean="0">
                <a:latin typeface="Times New Roman" pitchFamily="18" charset="0"/>
                <a:cs typeface="Times New Roman" pitchFamily="18" charset="0"/>
                <a:hlinkClick r:id="rId10"/>
              </a:rPr>
              <a:t>malotridka.ic.cz/gallery/historie10.jpg</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6)</a:t>
            </a:r>
            <a:endParaRPr lang="cs-CZ" sz="1200" dirty="0" smtClean="0">
              <a:latin typeface="Times New Roman" pitchFamily="18" charset="0"/>
              <a:cs typeface="Times New Roman" pitchFamily="18" charset="0"/>
            </a:endParaRPr>
          </a:p>
          <a:p>
            <a:pPr indent="-342900">
              <a:buAutoNum type="arabicPeriod"/>
            </a:pPr>
            <a:r>
              <a:rPr lang="cs-CZ" sz="1200" dirty="0">
                <a:latin typeface="Times New Roman" pitchFamily="18" charset="0"/>
                <a:cs typeface="Times New Roman" pitchFamily="18" charset="0"/>
                <a:hlinkClick r:id="rId11"/>
              </a:rPr>
              <a:t>http://</a:t>
            </a:r>
            <a:r>
              <a:rPr lang="cs-CZ" sz="1200" dirty="0" smtClean="0">
                <a:latin typeface="Times New Roman" pitchFamily="18" charset="0"/>
                <a:cs typeface="Times New Roman" pitchFamily="18" charset="0"/>
                <a:hlinkClick r:id="rId11"/>
              </a:rPr>
              <a:t>malotridka.ic.cz/gallery/historie18.jpg</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6)</a:t>
            </a:r>
            <a:endParaRPr lang="cs-CZ" sz="1200" dirty="0" smtClean="0">
              <a:latin typeface="Times New Roman" pitchFamily="18" charset="0"/>
              <a:cs typeface="Times New Roman" pitchFamily="18" charset="0"/>
            </a:endParaRPr>
          </a:p>
          <a:p>
            <a:pPr indent="-342900">
              <a:buAutoNum type="arabicPeriod"/>
            </a:pPr>
            <a:r>
              <a:rPr lang="cs-CZ" sz="1200" dirty="0">
                <a:latin typeface="Times New Roman" pitchFamily="18" charset="0"/>
                <a:cs typeface="Times New Roman" pitchFamily="18" charset="0"/>
                <a:hlinkClick r:id="rId12"/>
              </a:rPr>
              <a:t>http://</a:t>
            </a:r>
            <a:r>
              <a:rPr lang="cs-CZ" sz="1200" dirty="0" smtClean="0">
                <a:latin typeface="Times New Roman" pitchFamily="18" charset="0"/>
                <a:cs typeface="Times New Roman" pitchFamily="18" charset="0"/>
                <a:hlinkClick r:id="rId12"/>
              </a:rPr>
              <a:t>malotridka.ic.cz/gallery/historie05.jpg</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6)</a:t>
            </a:r>
            <a:endParaRPr lang="cs-CZ" sz="1200" dirty="0" smtClean="0">
              <a:latin typeface="Times New Roman" pitchFamily="18" charset="0"/>
              <a:cs typeface="Times New Roman" pitchFamily="18" charset="0"/>
            </a:endParaRPr>
          </a:p>
          <a:p>
            <a:pPr indent="-342900">
              <a:buAutoNum type="arabicPeriod"/>
            </a:pPr>
            <a:endParaRPr lang="cs-CZ" sz="1200" dirty="0" smtClean="0">
              <a:latin typeface="Times New Roman" pitchFamily="18" charset="0"/>
              <a:cs typeface="Times New Roman" pitchFamily="18" charset="0"/>
            </a:endParaRPr>
          </a:p>
          <a:p>
            <a:pPr indent="-342900">
              <a:buAutoNum type="arabicPeriod"/>
            </a:pPr>
            <a:endParaRPr lang="cs-CZ" sz="1200" dirty="0" smtClean="0">
              <a:latin typeface="Times New Roman" pitchFamily="18" charset="0"/>
              <a:cs typeface="Times New Roman" pitchFamily="18" charset="0"/>
            </a:endParaRPr>
          </a:p>
          <a:p>
            <a:pPr indent="-342900">
              <a:buAutoNum type="arabicPeriod"/>
            </a:pPr>
            <a:endParaRPr lang="cs-CZ" sz="1200" dirty="0" smtClean="0">
              <a:latin typeface="Times New Roman" pitchFamily="18" charset="0"/>
              <a:cs typeface="Times New Roman" pitchFamily="18" charset="0"/>
            </a:endParaRPr>
          </a:p>
          <a:p>
            <a:pPr indent="-342900">
              <a:buAutoNum type="arabicPeriod"/>
            </a:pPr>
            <a:endParaRPr lang="cs-CZ" sz="1200" dirty="0" smtClean="0">
              <a:latin typeface="Times New Roman" pitchFamily="18" charset="0"/>
              <a:cs typeface="Times New Roman" pitchFamily="18" charset="0"/>
            </a:endParaRPr>
          </a:p>
          <a:p>
            <a:pPr indent="-342900">
              <a:buAutoNum type="arabicPeriod"/>
            </a:pPr>
            <a:endParaRPr lang="cs-CZ" sz="1200" dirty="0" smtClean="0">
              <a:latin typeface="Times New Roman" pitchFamily="18" charset="0"/>
              <a:cs typeface="Times New Roman" pitchFamily="18" charset="0"/>
            </a:endParaRPr>
          </a:p>
          <a:p>
            <a:pPr indent="-342900">
              <a:buAutoNum type="arabicPeriod"/>
            </a:pPr>
            <a:endParaRPr lang="cs-CZ" sz="1200" dirty="0" smtClean="0">
              <a:latin typeface="Times New Roman" pitchFamily="18" charset="0"/>
              <a:cs typeface="Times New Roman" pitchFamily="18" charset="0"/>
            </a:endParaRPr>
          </a:p>
          <a:p>
            <a:pPr indent="-342900">
              <a:buAutoNum type="arabicPeriod"/>
            </a:pPr>
            <a:endParaRPr lang="cs-CZ" sz="1200" dirty="0" smtClean="0">
              <a:latin typeface="Times New Roman" pitchFamily="18" charset="0"/>
              <a:cs typeface="Times New Roman" pitchFamily="18" charset="0"/>
            </a:endParaRPr>
          </a:p>
          <a:p>
            <a:pPr indent="-342900">
              <a:buAutoNum type="arabicPeriod"/>
            </a:pPr>
            <a:endParaRPr lang="cs-CZ" sz="1200" dirty="0" smtClean="0">
              <a:latin typeface="Times New Roman" pitchFamily="18" charset="0"/>
              <a:cs typeface="Times New Roman" pitchFamily="18" charset="0"/>
            </a:endParaRPr>
          </a:p>
          <a:p>
            <a:pPr indent="-342900">
              <a:buAutoNum type="arabicPeriod"/>
            </a:pPr>
            <a:endParaRPr lang="cs-CZ" sz="1200" dirty="0" smtClean="0">
              <a:latin typeface="Times New Roman" pitchFamily="18" charset="0"/>
              <a:cs typeface="Times New Roman" pitchFamily="18" charset="0"/>
            </a:endParaRPr>
          </a:p>
          <a:p>
            <a:pPr indent="-342900">
              <a:buAutoNum type="arabicPeriod"/>
            </a:pPr>
            <a:endParaRPr lang="cs-CZ" sz="1200" dirty="0" smtClean="0">
              <a:latin typeface="Times New Roman" pitchFamily="18" charset="0"/>
              <a:cs typeface="Times New Roman" pitchFamily="18" charset="0"/>
            </a:endParaRPr>
          </a:p>
          <a:p>
            <a:pPr indent="-342900">
              <a:buAutoNum type="arabicPeriod"/>
            </a:pPr>
            <a:endParaRPr lang="cs-CZ" sz="1400" dirty="0">
              <a:latin typeface="Times New Roman" pitchFamily="18" charset="0"/>
              <a:cs typeface="Times New Roman" pitchFamily="18" charset="0"/>
            </a:endParaRPr>
          </a:p>
        </p:txBody>
      </p:sp>
    </p:spTree>
    <p:extLst>
      <p:ext uri="{BB962C8B-B14F-4D97-AF65-F5344CB8AC3E}">
        <p14:creationId xmlns:p14="http://schemas.microsoft.com/office/powerpoint/2010/main" val="1563686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6">
            <a:lumMod val="40000"/>
            <a:lumOff val="60000"/>
          </a:schemeClr>
        </a:solidFill>
      </a:spPr>
      <a:bodyPr wrap="square" rtlCol="0">
        <a:spAutoFit/>
      </a:bodyPr>
      <a:lstStyle>
        <a:defPPr>
          <a:defRPr sz="1200" b="1" dirty="0" smtClean="0">
            <a:solidFill>
              <a:schemeClr val="accent3">
                <a:lumMod val="50000"/>
              </a:schemeClr>
            </a:solidFill>
          </a:defRPr>
        </a:defPPr>
      </a:lstStyle>
    </a:tx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3678</TotalTime>
  <Words>1653</Words>
  <Application>Microsoft Office PowerPoint</Application>
  <PresentationFormat>Předvádění na obrazovce (16:9)</PresentationFormat>
  <Paragraphs>270</Paragraphs>
  <Slides>10</Slides>
  <Notes>8</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sady Office</vt:lpstr>
      <vt:lpstr>71.1 Slované a období po rozpadu Sámovy říše</vt:lpstr>
      <vt:lpstr>71.2 Co už víš?</vt:lpstr>
      <vt:lpstr>71.3 Jaké si řekneme nové termíny a názvy?</vt:lpstr>
      <vt:lpstr>71.4 Co si řekneme nového?</vt:lpstr>
      <vt:lpstr>71.5 Co si pamatujete?</vt:lpstr>
      <vt:lpstr>71.6 Něco navíc pro šikovné</vt:lpstr>
      <vt:lpstr>71.7 CLIL</vt:lpstr>
      <vt:lpstr>71.8 Test znalostí</vt:lpstr>
      <vt:lpstr>Prezentace aplikace PowerPoint</vt:lpstr>
      <vt:lpstr>Prezentace aplikace PowerPoint</vt:lpstr>
    </vt:vector>
  </TitlesOfParts>
  <Company>Základní škla Děčín VI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prusa</dc:creator>
  <cp:lastModifiedBy>krivankova</cp:lastModifiedBy>
  <cp:revision>331</cp:revision>
  <dcterms:created xsi:type="dcterms:W3CDTF">2010-10-18T18:21:56Z</dcterms:created>
  <dcterms:modified xsi:type="dcterms:W3CDTF">2013-01-29T18:48:49Z</dcterms:modified>
</cp:coreProperties>
</file>