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0" r:id="rId3"/>
    <p:sldId id="259" r:id="rId4"/>
    <p:sldId id="267" r:id="rId5"/>
    <p:sldId id="269" r:id="rId6"/>
    <p:sldId id="261" r:id="rId7"/>
    <p:sldId id="262" r:id="rId8"/>
    <p:sldId id="268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0066"/>
    <a:srgbClr val="003366"/>
    <a:srgbClr val="006600"/>
    <a:srgbClr val="CC3300"/>
    <a:srgbClr val="FF9900"/>
    <a:srgbClr val="CC9900"/>
    <a:srgbClr val="FFFF00"/>
    <a:srgbClr val="CC006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86" d="100"/>
          <a:sy n="86" d="100"/>
        </p:scale>
        <p:origin x="-900" y="-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>
                <a:solidFill>
                  <a:prstClr val="black"/>
                </a:solidFill>
              </a:rPr>
              <a:pPr/>
              <a:t>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Elektronická učebnice - Základní škola Děčín VI, Na Stráni 879/2, příspěvková organizace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mojebrno.wz.cz/inka--morava-keltove-obydli.jpg" TargetMode="External"/><Relationship Id="rId3" Type="http://schemas.openxmlformats.org/officeDocument/2006/relationships/hyperlink" Target="http://www.pohanstvi.net/kelti/opidum.jpg" TargetMode="External"/><Relationship Id="rId7" Type="http://schemas.openxmlformats.org/officeDocument/2006/relationships/hyperlink" Target="http://mojebrno.wz.cz/inka--morava-keltove-konvice-malomerice-c.jpg" TargetMode="External"/><Relationship Id="rId12" Type="http://schemas.openxmlformats.org/officeDocument/2006/relationships/hyperlink" Target="http://en.wikipedia.org/wiki/File:Hallstatt_LaTene.png" TargetMode="External"/><Relationship Id="rId2" Type="http://schemas.openxmlformats.org/officeDocument/2006/relationships/hyperlink" Target="http://www.lovecpokladu.cz/img/2008/viky/viky20080202valecnik1_b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ohanstvi.net/kovarna/ozdoby.jpg" TargetMode="External"/><Relationship Id="rId11" Type="http://schemas.openxmlformats.org/officeDocument/2006/relationships/hyperlink" Target="http://img9.ct24.cz/cache/616x347/article/38/3775/377486.jpg?1342636492" TargetMode="External"/><Relationship Id="rId5" Type="http://schemas.openxmlformats.org/officeDocument/2006/relationships/hyperlink" Target="http://nd04.jxs.cz/083/824/ad6d1855df_70927544_o2.jpg" TargetMode="External"/><Relationship Id="rId10" Type="http://schemas.openxmlformats.org/officeDocument/2006/relationships/hyperlink" Target="http://cs.wikipedia.org/wiki/Stradonice_(okres_Kladno)" TargetMode="External"/><Relationship Id="rId4" Type="http://schemas.openxmlformats.org/officeDocument/2006/relationships/hyperlink" Target="http://web.quick.cz/remsikj/Stradonice-oppidum-m.jpg" TargetMode="External"/><Relationship Id="rId9" Type="http://schemas.openxmlformats.org/officeDocument/2006/relationships/hyperlink" Target="http://cs.wikipedia.org/wiki/Soubor:IMG_0101_Stradonice1am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ovéPole 60"/>
          <p:cNvSpPr txBox="1"/>
          <p:nvPr/>
        </p:nvSpPr>
        <p:spPr>
          <a:xfrm>
            <a:off x="1074446" y="1296000"/>
            <a:ext cx="1438462" cy="257369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12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tarší doba kamenná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860267" y="3240000"/>
            <a:ext cx="655949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0 n.l.</a:t>
            </a:r>
            <a:endParaRPr lang="de-DE" b="1" dirty="0" smtClean="0">
              <a:solidFill>
                <a:srgbClr val="C0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270447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70.1 Keltové, Germáni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Alena Horová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281" y="4526514"/>
            <a:ext cx="3029719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/>
          <p:cNvSpPr txBox="1"/>
          <p:nvPr/>
        </p:nvSpPr>
        <p:spPr>
          <a:xfrm>
            <a:off x="550791" y="2880000"/>
            <a:ext cx="564825" cy="442035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pl-PL" sz="12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lověk</a:t>
            </a:r>
          </a:p>
          <a:p>
            <a:pPr algn="ctr"/>
            <a:r>
              <a:rPr lang="pl-PL" sz="12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zručný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252000" y="3096000"/>
            <a:ext cx="864096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-420000" flipH="1">
            <a:off x="565869" y="2844000"/>
            <a:ext cx="57321" cy="43540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rot="-420000" flipH="1">
            <a:off x="1069926" y="2844000"/>
            <a:ext cx="57321" cy="43540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rot="-420000" flipH="1">
            <a:off x="1752057" y="2844000"/>
            <a:ext cx="57321" cy="43540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rot="-420000" flipH="1">
            <a:off x="2366070" y="2880000"/>
            <a:ext cx="57321" cy="43540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rot="-420000" flipH="1">
            <a:off x="3768281" y="2880000"/>
            <a:ext cx="57321" cy="43540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rot="-420000" flipH="1">
            <a:off x="2832177" y="2880000"/>
            <a:ext cx="57321" cy="43540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rot="-420000" flipH="1">
            <a:off x="6254500" y="2880000"/>
            <a:ext cx="57321" cy="43540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rot="-420000" flipH="1">
            <a:off x="4958358" y="2880000"/>
            <a:ext cx="57321" cy="43540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467544" y="3348000"/>
            <a:ext cx="257369" cy="1080120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vert="vert" wrap="square" lIns="36000" tIns="36000" rIns="36000" bIns="36000" rtlCol="0">
            <a:spAutoFit/>
          </a:bodyPr>
          <a:lstStyle/>
          <a:p>
            <a:r>
              <a:rPr lang="cs-CZ" sz="1200" b="1" dirty="0" smtClean="0"/>
              <a:t> </a:t>
            </a:r>
            <a:r>
              <a:rPr lang="cs-CZ" sz="1100" b="1" dirty="0" smtClean="0">
                <a:latin typeface="Times New Roman" pitchFamily="18" charset="0"/>
                <a:cs typeface="Times New Roman" pitchFamily="18" charset="0"/>
              </a:rPr>
              <a:t>2,5 mil. př. n. l</a:t>
            </a:r>
            <a:r>
              <a:rPr lang="cs-CZ" sz="1200" b="1" dirty="0" smtClean="0"/>
              <a:t>.</a:t>
            </a:r>
            <a:endParaRPr lang="de-DE" sz="1200" b="1" dirty="0" smtClean="0"/>
          </a:p>
        </p:txBody>
      </p:sp>
      <p:sp>
        <p:nvSpPr>
          <p:cNvPr id="40" name="TextovéPole 39"/>
          <p:cNvSpPr txBox="1"/>
          <p:nvPr/>
        </p:nvSpPr>
        <p:spPr>
          <a:xfrm>
            <a:off x="971600" y="3348000"/>
            <a:ext cx="257369" cy="1080120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vert="vert" wrap="square" lIns="36000" tIns="36000" rIns="36000" bIns="36000" rtlCol="0">
            <a:spAutoFit/>
          </a:bodyPr>
          <a:lstStyle/>
          <a:p>
            <a:r>
              <a:rPr lang="cs-CZ" sz="1200" b="1" dirty="0" smtClean="0"/>
              <a:t> </a:t>
            </a:r>
            <a:r>
              <a:rPr lang="cs-CZ" sz="1100" b="1" dirty="0" smtClean="0">
                <a:latin typeface="Times New Roman" pitchFamily="18" charset="0"/>
                <a:cs typeface="Times New Roman" pitchFamily="18" charset="0"/>
              </a:rPr>
              <a:t>1,5 mil. př. n. l</a:t>
            </a:r>
            <a:r>
              <a:rPr lang="cs-CZ" sz="1200" b="1" dirty="0" smtClean="0"/>
              <a:t>.</a:t>
            </a:r>
            <a:endParaRPr lang="de-DE" sz="1200" b="1" dirty="0" smtClean="0"/>
          </a:p>
        </p:txBody>
      </p:sp>
      <p:sp>
        <p:nvSpPr>
          <p:cNvPr id="41" name="TextovéPole 40"/>
          <p:cNvSpPr txBox="1"/>
          <p:nvPr/>
        </p:nvSpPr>
        <p:spPr>
          <a:xfrm>
            <a:off x="1619672" y="3348000"/>
            <a:ext cx="257369" cy="1080120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vert="vert" wrap="square" lIns="36000" tIns="36000" rIns="36000" bIns="36000" rtlCol="0">
            <a:spAutoFit/>
          </a:bodyPr>
          <a:lstStyle/>
          <a:p>
            <a:r>
              <a:rPr lang="cs-CZ" sz="1200" b="1" dirty="0" smtClean="0"/>
              <a:t> </a:t>
            </a:r>
            <a:r>
              <a:rPr lang="cs-CZ" sz="1100" b="1" dirty="0" smtClean="0">
                <a:latin typeface="Times New Roman" pitchFamily="18" charset="0"/>
                <a:cs typeface="Times New Roman" pitchFamily="18" charset="0"/>
              </a:rPr>
              <a:t>300 000 př. n. l.</a:t>
            </a:r>
            <a:endParaRPr lang="de-DE" sz="11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2226399" y="3348000"/>
            <a:ext cx="257369" cy="1008112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vert="vert" wrap="square" lIns="36000" tIns="36000" rIns="36000" bIns="36000" rtlCol="0">
            <a:spAutoFit/>
          </a:bodyPr>
          <a:lstStyle/>
          <a:p>
            <a:r>
              <a:rPr lang="cs-CZ" sz="1200" b="1" dirty="0" smtClean="0"/>
              <a:t> </a:t>
            </a:r>
            <a:r>
              <a:rPr lang="cs-CZ" sz="1100" b="1" dirty="0" smtClean="0">
                <a:latin typeface="Times New Roman" pitchFamily="18" charset="0"/>
                <a:cs typeface="Times New Roman" pitchFamily="18" charset="0"/>
              </a:rPr>
              <a:t>25 000 př. n. l.</a:t>
            </a:r>
            <a:endParaRPr lang="de-DE" sz="11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2441416" y="3060000"/>
            <a:ext cx="407731" cy="257369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l-PL" sz="12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ovec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1713436" y="2880000"/>
            <a:ext cx="698324" cy="442035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pl-PL" sz="12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lověk</a:t>
            </a:r>
          </a:p>
          <a:p>
            <a:pPr algn="ctr"/>
            <a:r>
              <a:rPr lang="pl-PL" sz="12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rozumný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1022406" y="2880000"/>
            <a:ext cx="813290" cy="442035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pl-PL" sz="12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lověk</a:t>
            </a:r>
          </a:p>
          <a:p>
            <a:pPr algn="ctr"/>
            <a:r>
              <a:rPr lang="pl-PL" sz="12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vzpřímený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2699792" y="3348000"/>
            <a:ext cx="257369" cy="936104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vert="vert" wrap="square" lIns="36000" tIns="36000" rIns="36000" bIns="36000" rtlCol="0">
            <a:spAutoFit/>
          </a:bodyPr>
          <a:lstStyle/>
          <a:p>
            <a:r>
              <a:rPr lang="cs-CZ" sz="1200" b="1" dirty="0" smtClean="0"/>
              <a:t> </a:t>
            </a:r>
            <a:r>
              <a:rPr lang="cs-CZ" sz="1100" b="1" dirty="0" smtClean="0">
                <a:latin typeface="Times New Roman" pitchFamily="18" charset="0"/>
                <a:cs typeface="Times New Roman" pitchFamily="18" charset="0"/>
              </a:rPr>
              <a:t>4 500 př. n. l.</a:t>
            </a:r>
            <a:endParaRPr lang="de-DE" sz="11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2948314" y="3060000"/>
            <a:ext cx="742759" cy="257369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1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emědělec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3924364" y="3060000"/>
            <a:ext cx="791652" cy="257369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l-PL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ojovník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5351154" y="3060000"/>
            <a:ext cx="661006" cy="28814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Keltové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3666559" y="3384000"/>
            <a:ext cx="257369" cy="936104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vert="vert" wrap="square" lIns="36000" tIns="36000" rIns="36000" bIns="36000" rtlCol="0">
            <a:spAutoFit/>
          </a:bodyPr>
          <a:lstStyle/>
          <a:p>
            <a:r>
              <a:rPr lang="cs-CZ" sz="1200" b="1" dirty="0" smtClean="0"/>
              <a:t> </a:t>
            </a:r>
            <a:r>
              <a:rPr lang="cs-CZ" sz="1100" b="1" dirty="0" smtClean="0">
                <a:latin typeface="Times New Roman" pitchFamily="18" charset="0"/>
                <a:cs typeface="Times New Roman" pitchFamily="18" charset="0"/>
              </a:rPr>
              <a:t>1 800 př. n. l.</a:t>
            </a:r>
            <a:endParaRPr lang="de-DE" sz="11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4890695" y="3384000"/>
            <a:ext cx="257369" cy="864096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vert="vert" wrap="square" lIns="36000" tIns="36000" rIns="36000" bIns="36000" rtlCol="0">
            <a:spAutoFit/>
          </a:bodyPr>
          <a:lstStyle/>
          <a:p>
            <a:r>
              <a:rPr lang="cs-CZ" sz="1200" b="1" dirty="0" smtClean="0"/>
              <a:t> </a:t>
            </a:r>
            <a:r>
              <a:rPr lang="cs-CZ" sz="1100" b="1" dirty="0" smtClean="0">
                <a:latin typeface="Times New Roman" pitchFamily="18" charset="0"/>
                <a:cs typeface="Times New Roman" pitchFamily="18" charset="0"/>
              </a:rPr>
              <a:t>400 př. n. l.</a:t>
            </a:r>
            <a:endParaRPr lang="de-DE" sz="11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Přímá spojnice se šipkou 57"/>
          <p:cNvCxnSpPr/>
          <p:nvPr/>
        </p:nvCxnSpPr>
        <p:spPr>
          <a:xfrm>
            <a:off x="683568" y="1584000"/>
            <a:ext cx="2160240" cy="0"/>
          </a:xfrm>
          <a:prstGeom prst="straightConnector1">
            <a:avLst/>
          </a:prstGeom>
          <a:ln w="31750">
            <a:solidFill>
              <a:srgbClr val="FF99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2780616" y="1296000"/>
            <a:ext cx="1037712" cy="257369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1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ladší d. </a:t>
            </a:r>
            <a:r>
              <a:rPr lang="pl-PL" sz="1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1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am.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3779912" y="936000"/>
            <a:ext cx="1241228" cy="28814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oba bronzová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5076056" y="936000"/>
            <a:ext cx="1085801" cy="28814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4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1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oba železná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1703028" y="972000"/>
            <a:ext cx="1233277" cy="28814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1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oba kamenná</a:t>
            </a:r>
          </a:p>
        </p:txBody>
      </p:sp>
      <p:cxnSp>
        <p:nvCxnSpPr>
          <p:cNvPr id="71" name="Přímá spojnice se šipkou 70"/>
          <p:cNvCxnSpPr/>
          <p:nvPr/>
        </p:nvCxnSpPr>
        <p:spPr>
          <a:xfrm>
            <a:off x="2915816" y="1584000"/>
            <a:ext cx="864096" cy="0"/>
          </a:xfrm>
          <a:prstGeom prst="straightConnector1">
            <a:avLst/>
          </a:prstGeom>
          <a:ln w="31750">
            <a:solidFill>
              <a:srgbClr val="CC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ovéPole 76"/>
          <p:cNvSpPr txBox="1"/>
          <p:nvPr/>
        </p:nvSpPr>
        <p:spPr>
          <a:xfrm>
            <a:off x="3084679" y="2844000"/>
            <a:ext cx="2810633" cy="28814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 l o v ě k   s o u č a s n é h o   t y p u</a:t>
            </a:r>
          </a:p>
        </p:txBody>
      </p:sp>
      <p:cxnSp>
        <p:nvCxnSpPr>
          <p:cNvPr id="78" name="Přímá spojnice se šipkou 77"/>
          <p:cNvCxnSpPr/>
          <p:nvPr/>
        </p:nvCxnSpPr>
        <p:spPr>
          <a:xfrm>
            <a:off x="683568" y="1224000"/>
            <a:ext cx="3096344" cy="0"/>
          </a:xfrm>
          <a:prstGeom prst="straightConnector1">
            <a:avLst/>
          </a:prstGeom>
          <a:ln w="38100">
            <a:solidFill>
              <a:srgbClr val="99003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>
            <a:off x="3851920" y="1224000"/>
            <a:ext cx="1080120" cy="0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se šipkou 84"/>
          <p:cNvCxnSpPr/>
          <p:nvPr/>
        </p:nvCxnSpPr>
        <p:spPr>
          <a:xfrm>
            <a:off x="4932040" y="1224000"/>
            <a:ext cx="1440160" cy="0"/>
          </a:xfrm>
          <a:prstGeom prst="straightConnector1">
            <a:avLst/>
          </a:prstGeom>
          <a:ln w="38100">
            <a:solidFill>
              <a:srgbClr val="0033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1800000"/>
            <a:ext cx="1152000" cy="825120"/>
          </a:xfrm>
          <a:prstGeom prst="rect">
            <a:avLst/>
          </a:prstGeom>
          <a:noFill/>
          <a:ln w="3175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1800000"/>
            <a:ext cx="565191" cy="828000"/>
          </a:xfrm>
          <a:prstGeom prst="rect">
            <a:avLst/>
          </a:prstGeom>
          <a:noFill/>
          <a:ln w="317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512000"/>
            <a:ext cx="1080000" cy="1254187"/>
          </a:xfrm>
          <a:prstGeom prst="rect">
            <a:avLst/>
          </a:prstGeom>
          <a:noFill/>
          <a:ln w="31750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728000"/>
            <a:ext cx="792000" cy="1020823"/>
          </a:xfrm>
          <a:prstGeom prst="rect">
            <a:avLst/>
          </a:prstGeom>
          <a:noFill/>
          <a:ln w="3175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ovéPole 54"/>
          <p:cNvSpPr txBox="1"/>
          <p:nvPr/>
        </p:nvSpPr>
        <p:spPr>
          <a:xfrm>
            <a:off x="6691928" y="3060000"/>
            <a:ext cx="760392" cy="28814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l-PL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ermáni</a:t>
            </a:r>
          </a:p>
        </p:txBody>
      </p:sp>
      <p:cxnSp>
        <p:nvCxnSpPr>
          <p:cNvPr id="60" name="Přímá spojnice 59"/>
          <p:cNvCxnSpPr/>
          <p:nvPr/>
        </p:nvCxnSpPr>
        <p:spPr>
          <a:xfrm rot="-420000" flipH="1">
            <a:off x="7766670" y="2880000"/>
            <a:ext cx="57321" cy="43540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ovéPole 61"/>
          <p:cNvSpPr txBox="1"/>
          <p:nvPr/>
        </p:nvSpPr>
        <p:spPr>
          <a:xfrm>
            <a:off x="7668344" y="3348000"/>
            <a:ext cx="257369" cy="648072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vert="vert" wrap="square" lIns="36000" tIns="36000" rIns="36000" bIns="36000" rtlCol="0">
            <a:spAutoFit/>
          </a:bodyPr>
          <a:lstStyle/>
          <a:p>
            <a:r>
              <a:rPr lang="cs-CZ" sz="1200" b="1" dirty="0" smtClean="0"/>
              <a:t> </a:t>
            </a:r>
            <a:r>
              <a:rPr lang="cs-CZ" sz="11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1100" b="1" dirty="0" smtClean="0">
                <a:latin typeface="Times New Roman" pitchFamily="18" charset="0"/>
                <a:cs typeface="Times New Roman" pitchFamily="18" charset="0"/>
              </a:rPr>
              <a:t>00  n. l.</a:t>
            </a:r>
            <a:endParaRPr lang="de-DE" sz="11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Přímá spojnice se šipkou 31"/>
          <p:cNvCxnSpPr/>
          <p:nvPr/>
        </p:nvCxnSpPr>
        <p:spPr>
          <a:xfrm flipH="1">
            <a:off x="7812360" y="1224000"/>
            <a:ext cx="1224136" cy="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ovéPole 68"/>
          <p:cNvSpPr txBox="1"/>
          <p:nvPr/>
        </p:nvSpPr>
        <p:spPr>
          <a:xfrm>
            <a:off x="7707199" y="936000"/>
            <a:ext cx="1428780" cy="28814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Stěhování národů</a:t>
            </a:r>
          </a:p>
        </p:txBody>
      </p:sp>
      <p:cxnSp>
        <p:nvCxnSpPr>
          <p:cNvPr id="72" name="Přímá spojnice se šipkou 71"/>
          <p:cNvCxnSpPr/>
          <p:nvPr/>
        </p:nvCxnSpPr>
        <p:spPr>
          <a:xfrm flipV="1">
            <a:off x="6444208" y="1224000"/>
            <a:ext cx="1296144" cy="8384"/>
          </a:xfrm>
          <a:prstGeom prst="straightConnector1">
            <a:avLst/>
          </a:prstGeom>
          <a:ln w="38100">
            <a:solidFill>
              <a:srgbClr val="66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ovéPole 72"/>
          <p:cNvSpPr txBox="1"/>
          <p:nvPr/>
        </p:nvSpPr>
        <p:spPr>
          <a:xfrm>
            <a:off x="6520954" y="936000"/>
            <a:ext cx="1064962" cy="28814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oba římská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7928884" y="3060000"/>
            <a:ext cx="670624" cy="28814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Slované</a:t>
            </a:r>
          </a:p>
        </p:txBody>
      </p:sp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446" y="1512000"/>
            <a:ext cx="1011523" cy="1254187"/>
          </a:xfrm>
          <a:prstGeom prst="rect">
            <a:avLst/>
          </a:prstGeom>
          <a:noFill/>
          <a:ln w="31750">
            <a:solidFill>
              <a:srgbClr val="66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488" y="1854821"/>
            <a:ext cx="1080000" cy="610358"/>
          </a:xfrm>
          <a:prstGeom prst="rect">
            <a:avLst/>
          </a:prstGeom>
          <a:noFill/>
          <a:ln w="3175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0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63" grpId="0" animBg="1"/>
      <p:bldP spid="64" grpId="0" animBg="1"/>
      <p:bldP spid="65" grpId="0" animBg="1"/>
      <p:bldP spid="66" grpId="0" animBg="1"/>
      <p:bldP spid="77" grpId="0" animBg="1"/>
      <p:bldP spid="55" grpId="0" animBg="1"/>
      <p:bldP spid="69" grpId="0" animBg="1"/>
      <p:bldP spid="73" grpId="0" animBg="1"/>
      <p:bldP spid="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70.10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96496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Alena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Horová</a:t>
                      </a:r>
                      <a:endParaRPr lang="cs-CZ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4.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Doba železná, římská, Germáni, Keltové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dobu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způsob života Germánů </a:t>
                      </a:r>
                    </a:p>
                    <a:p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Keltů na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našem území.</a:t>
                      </a:r>
                      <a:endParaRPr lang="cs-CZ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2233304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70.2 Co už víš?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252426" y="1715027"/>
            <a:ext cx="4751622" cy="3232987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tIns="10800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 DOBA KAMENNÁ</a:t>
            </a:r>
            <a:endParaRPr lang="cs-CZ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Starší doba kamenná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této době se vyvinuli první lidé dnešního typu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ivili se sbíráním plodů, semen, výhonků rostlin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ozději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začali lovit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menší zvěř a používat jednoduché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nástroje (pěstní klín)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tvořili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menší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tlupy → rozvoj jednoduché řeči → dokážou se domluvit</a:t>
            </a:r>
          </a:p>
          <a:p>
            <a:pPr>
              <a:spcAft>
                <a:spcPts val="600"/>
              </a:spcAft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→ organizovaně loví velká zvířata  (např. mamuty)</a:t>
            </a:r>
          </a:p>
          <a:p>
            <a:pPr>
              <a:spcAft>
                <a:spcPts val="600"/>
              </a:spcAft>
            </a:pP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Mladší doba kamenná</a:t>
            </a:r>
            <a:endParaRPr lang="cs-CZ" sz="12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 10 000 let př. n. l. dochází k celkovému oteplení země → podnebí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je podobné dnešnímu → začínají záměrně pěstovat obilí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→ při obdělávání půdy kácejí a vypalují pralesy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oužívají nástroje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 dřeva a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kamene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vyrábí první nádoby z hlíny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hlavním zdrojem obživy přestal být lov a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běr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živí se zemědělstvím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012160" y="686883"/>
            <a:ext cx="2775119" cy="1524827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tIns="10800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DOBA BRONZOVÁ</a:t>
            </a:r>
            <a:endParaRPr lang="cs-CZ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 několik tisíc let později lidé objevili </a:t>
            </a: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bronz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→ podle této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slitiny mědi a cínu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bylo 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celé období nazváno doba bronzová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bronzu začali pravěcí lidé vyrábět </a:t>
            </a: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nástroje, zbraně i šperky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220072" y="3864527"/>
            <a:ext cx="3183885" cy="1155495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tIns="10800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DOBA ŽELEZNÁ</a:t>
            </a:r>
            <a:endParaRPr lang="cs-CZ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elezo se k výrobě předmětů osvědčilo lépe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→ je tvrdší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ěhem této doby přišli na naše území Keltové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 kolem roku 400 př. n. l.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987574"/>
            <a:ext cx="2268000" cy="1624455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4283968" y="1013996"/>
            <a:ext cx="1523174" cy="261610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Mladší doba kamenná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2355726"/>
            <a:ext cx="2952328" cy="1368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7524328" y="3462268"/>
            <a:ext cx="1406154" cy="261610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Bronzové předměty.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67885" y="1131590"/>
            <a:ext cx="91973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PRAVĚK</a:t>
            </a:r>
            <a:endParaRPr lang="de-DE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48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716428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70.3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2499742"/>
            <a:ext cx="4655442" cy="938719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BÓJOVÉ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jeden z keltských kmenů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odle tohoto kmene byla pojmenována naše země – lat.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Boiohaemum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v překladu „země Bójů“ – odtud tedy název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Bohemia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82422" y="3723878"/>
            <a:ext cx="4305602" cy="1169551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GERMÁNI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skupina kmenů, která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přichází na naše území </a:t>
            </a:r>
          </a:p>
          <a:p>
            <a:pPr>
              <a:spcAft>
                <a:spcPts val="600"/>
              </a:spcAft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průběhu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století našeho letopočtu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postupně vytlačili Kelty.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Částečně jsou jejich potomky současné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národy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hovořící 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germánskými jazyky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(př. Němci)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1419622"/>
            <a:ext cx="4815164" cy="538609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KELTOVÉ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velká skupina kmenů, která  kolem roku 400 př. n. l. ovládla naše území.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1203598"/>
            <a:ext cx="3817834" cy="3528392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7766851" y="1203598"/>
            <a:ext cx="1125629" cy="261610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Rozšíření Keltů</a:t>
            </a:r>
            <a:endParaRPr lang="cs-CZ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70.4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179512" y="987574"/>
            <a:ext cx="4663456" cy="2748239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tIns="10800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KELTOVÉ NA NAŠEM ÚZEMÍ</a:t>
            </a:r>
            <a:endParaRPr lang="cs-CZ" sz="1200" b="1" u="sng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kolem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roku 400 př. n. l.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přišli na naše území Keltové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rvní obyvatelé našeho území, o kterých máme písemné doklady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eden z keltských kmenů –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Bójové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od nich název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Bohemia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(Čechy)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yli velmi zruční → dokázali zpracovávat bronz, železo, sklo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→ vyráběli nástroje, které se od dnešních lišily jen velmi málo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(nůžky, hrábě, sošky, konvice…)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nali hrnčířský kruh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ako první na našem území razili vlastní mince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obří obchodníci – při obchodování platili penězi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(do té doby pouze výměnný obchod)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centrem života, obchodu a výroby byla opevněná sídliště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oppida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průběhu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století n. l.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byli Keltové vytlačeni kmeny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Germánů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220072" y="3864527"/>
            <a:ext cx="3557384" cy="1155495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tIns="10800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KMENY GERMÁNŮ</a:t>
            </a:r>
            <a:endParaRPr lang="cs-CZ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Germáni zakládají na našem území říši Markomanů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éně kulturně vyspělí než Keltové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době stěhování národů (5. – 6. století)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přišli na naše území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Slované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0336" y="809080"/>
            <a:ext cx="2556000" cy="1330622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2999261" y="4830420"/>
            <a:ext cx="1463862" cy="261610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l-PL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ermánská keramika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472" y="2279608"/>
            <a:ext cx="2304000" cy="1372262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5247245" y="2238132"/>
            <a:ext cx="1181735" cy="261610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eltské oppidum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853" y="3868022"/>
            <a:ext cx="2044971" cy="1152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5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95536" y="2427734"/>
            <a:ext cx="3408305" cy="307777"/>
          </a:xfrm>
          <a:prstGeom prst="rect">
            <a:avLst/>
          </a:prstGeom>
          <a:solidFill>
            <a:srgbClr val="CCFFCC"/>
          </a:solidFill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Kdo a kdy Kelty na našem území vytlačil?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195736" y="1563638"/>
            <a:ext cx="2597186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Co zajímavého víme o Keltech?</a:t>
            </a:r>
            <a:endParaRPr lang="cs-CZ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7504" y="1995686"/>
            <a:ext cx="5186035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Podle čeho nebo koho získala naše země latinský název Bohemia?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51520" y="1131590"/>
            <a:ext cx="2781531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Kdy na našem území žili Keltové?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699542"/>
            <a:ext cx="2952000" cy="1662960"/>
          </a:xfrm>
          <a:prstGeom prst="rect">
            <a:avLst/>
          </a:prstGeom>
          <a:noFill/>
          <a:ln w="31750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0" y="483518"/>
            <a:ext cx="330411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70.5 </a:t>
            </a:r>
            <a:r>
              <a:rPr lang="cs-CZ" sz="25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 si pamatujete?</a:t>
            </a:r>
            <a:endParaRPr lang="de-DE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543564" y="2355726"/>
            <a:ext cx="1463862" cy="261610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1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l-PL" sz="11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ermánská keramika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3435846"/>
            <a:ext cx="3600002" cy="1584000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899592" y="2859782"/>
            <a:ext cx="2608407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Jak se nazývají keltská sídliště?</a:t>
            </a:r>
            <a:endParaRPr lang="cs-CZ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923928" y="2571750"/>
            <a:ext cx="2880917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Kdy žili Germáni </a:t>
            </a:r>
            <a:r>
              <a:rPr lang="cs-CZ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 našem </a:t>
            </a:r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území?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779912" y="3003798"/>
            <a:ext cx="3717684" cy="307777"/>
          </a:xfrm>
          <a:prstGeom prst="rect">
            <a:avLst/>
          </a:prstGeom>
          <a:solidFill>
            <a:srgbClr val="CCFFCC"/>
          </a:solidFill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Kdo a kdy Germány na našem území vytlačil?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2715765"/>
            <a:ext cx="1402622" cy="1476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7024" y="3472014"/>
            <a:ext cx="2835256" cy="1476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7827588" y="4182348"/>
            <a:ext cx="1111203" cy="261610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eltská konvice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7107508" y="4659982"/>
            <a:ext cx="1181735" cy="261610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eltské oppidum</a:t>
            </a:r>
          </a:p>
        </p:txBody>
      </p:sp>
    </p:spTree>
    <p:extLst>
      <p:ext uri="{BB962C8B-B14F-4D97-AF65-F5344CB8AC3E}">
        <p14:creationId xmlns:p14="http://schemas.microsoft.com/office/powerpoint/2010/main" val="35009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70.6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21864"/>
            <a:ext cx="2462727" cy="1498158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8" y="3472022"/>
            <a:ext cx="2860050" cy="1548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64022"/>
            <a:ext cx="2208000" cy="1656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323528" y="3462268"/>
            <a:ext cx="27959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e-DE" sz="1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ppidum</a:t>
            </a:r>
            <a:r>
              <a:rPr lang="de-DE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Stradonice</a:t>
            </a:r>
            <a:r>
              <a:rPr lang="de-DE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nad</a:t>
            </a:r>
            <a:r>
              <a:rPr lang="de-DE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údolím</a:t>
            </a:r>
            <a:r>
              <a:rPr lang="de-DE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Berounky</a:t>
            </a:r>
            <a:r>
              <a:rPr lang="de-DE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de-DE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51520" y="987574"/>
            <a:ext cx="4991688" cy="2416046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OPPIDUM STRADONICE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asi nejslavnější české oppidum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ppida byla střediskem obchodu, řemesel a života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ylo zde učiněno na 100 000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nálezů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zlaté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stříbrné mince,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kostěné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železné, bronzové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předměty, spony, skleněné náramky a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korále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jemná keramika, točená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hrnčířském kruhu, která byla zdobena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červenou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bílou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malbou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velké množství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důkazů zemědělské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výrobní činnosti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obyvatel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oppida - rýče, radlice, kosy, srpy, sekery,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pily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doklady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kováren, slévačských dílen,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kovolitectví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kolem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oppid byly budovány až 3 m vysoké, silné hradby,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vyztužené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dřevem a vyplněné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kamením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384788" y="1655098"/>
            <a:ext cx="3507692" cy="1492716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Keltský dům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základním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typem obydlí byla částečně zahloubená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obdélníková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stavba o rozměrech zhruba 3x5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metrů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sedlová střecha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domy budovali ze dřeva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dokonalými tesařskými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nástroji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 použití četných stavebních kování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stavby byly zajištěny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zámky se železnými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klíči</a:t>
            </a:r>
          </a:p>
        </p:txBody>
      </p:sp>
      <p:sp>
        <p:nvSpPr>
          <p:cNvPr id="5" name="Vývojový diagram: spojnice 4"/>
          <p:cNvSpPr/>
          <p:nvPr/>
        </p:nvSpPr>
        <p:spPr>
          <a:xfrm>
            <a:off x="4284000" y="3975918"/>
            <a:ext cx="72000" cy="10800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ovéPole 11"/>
          <p:cNvSpPr txBox="1"/>
          <p:nvPr/>
        </p:nvSpPr>
        <p:spPr>
          <a:xfrm>
            <a:off x="4278915" y="3750300"/>
            <a:ext cx="8691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Stradonice</a:t>
            </a:r>
            <a:r>
              <a:rPr lang="de-DE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426205" y="3363838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eltský dům</a:t>
            </a:r>
            <a:endParaRPr lang="de-DE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70.7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203598"/>
            <a:ext cx="558338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BOII and CELTIC CULTURE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0" y="2067694"/>
            <a:ext cx="3780000" cy="2759399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4427984" y="4011910"/>
            <a:ext cx="4330032" cy="861774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MAP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map 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show</a:t>
            </a:r>
            <a:r>
              <a:rPr lang="cs-CZ" sz="12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2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approximate </a:t>
            </a: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location of the </a:t>
            </a:r>
            <a:r>
              <a:rPr lang="en-US" sz="1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Boii</a:t>
            </a: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Bohemia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contemporary La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Tène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Culture is indicated in green 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tones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preceding </a:t>
            </a:r>
            <a:r>
              <a:rPr lang="en-US" sz="1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Hallstatt</a:t>
            </a: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Culture in 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788024" y="1995686"/>
            <a:ext cx="4028539" cy="1563299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tIns="10800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CELTS</a:t>
            </a:r>
            <a:endParaRPr lang="cs-CZ" b="1" u="sng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</a:pP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came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Czech area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around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400 BC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hey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produced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iron and bronze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tools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weapons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hey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coined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own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golden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coins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eltic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languages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70.8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723023"/>
              </p:ext>
            </p:extLst>
          </p:nvPr>
        </p:nvGraphicFramePr>
        <p:xfrm>
          <a:off x="179512" y="1419622"/>
          <a:ext cx="7185180" cy="316835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58417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Jaké keltské památky můžeme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v českých  zemích najít?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kamenné mosty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knihy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zděné kostely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oppida – keltská hradiště</a:t>
                      </a:r>
                      <a:endParaRPr kumimoji="0" lang="cs-CZ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Keltové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znali maltu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stavěli kamenné hrady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znali hrnčířský kruh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stavěli zámky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584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   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Keltové přišli na naše území: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kolem roku 400 př. n. l.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kolem roku 100 př. n. l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kolem roku 400 n. l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kolem roku     0 n. l</a:t>
                      </a:r>
                      <a:endParaRPr kumimoji="0" lang="cs-CZ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Germáni 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přišli na naše území:</a:t>
                      </a: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kolem roku 400 př. n. l.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kolem roku 100 př. n. l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kolem roku 400 n. l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kolem roku     0 n. l</a:t>
                      </a:r>
                      <a:endParaRPr kumimoji="0" lang="cs-CZ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8" y="1511375"/>
            <a:ext cx="7717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1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70.9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971600" y="1131590"/>
            <a:ext cx="7920880" cy="25202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www.lovecpokladu.cz/img/2008/viky/viky20080202valecnik1_b.jpg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www.pohanstvi.net/kelti/opidum.jpg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4)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web.quick.cz/remsikj/Stradonice-oppidum-m.jpg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5)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nd04.jxs.cz/083/824/ad6d1855df_70927544_o2.jpg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5)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pohanstvi.net/kovarna/ozdoby.jpg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5)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7"/>
              </a:rPr>
              <a:t>http://mojebrno.wz.cz/inka--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morava-keltove-konvice-malomerice-c.jpg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5)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8"/>
              </a:rPr>
              <a:t>http://mojebrno.wz.cz/inka--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morava-keltove-obydli.jpg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6)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cs.wikipedia.org/wiki/Soubor:IMG_0101_Stradonice1am.jpg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6)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0"/>
              </a:rPr>
              <a:t>http://cs.wikipedia.org/wiki/Stradonice_(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  <a:hlinkClick r:id="rId10"/>
              </a:rPr>
              <a:t>okres_Kladno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)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6)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img9.ct24.cz/cache/616x347/article/38/3775/377486.jpg?1342636492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en.wikipedia.org/wiki/File:Hallstatt_LaTene.png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7)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3207</TotalTime>
  <Words>1467</Words>
  <Application>Microsoft Office PowerPoint</Application>
  <PresentationFormat>Předvádění na obrazovce (16:9)</PresentationFormat>
  <Paragraphs>227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70.1 Keltové, Germáni</vt:lpstr>
      <vt:lpstr>70.2 Co už víš?</vt:lpstr>
      <vt:lpstr>70.3 Jaké si řekneme nové termíny a názvy?</vt:lpstr>
      <vt:lpstr>70.4 Co si řekneme nového?</vt:lpstr>
      <vt:lpstr>Prezentace aplikace PowerPoint</vt:lpstr>
      <vt:lpstr>70.6 Něco navíc pro šikovné</vt:lpstr>
      <vt:lpstr>70.7 CLIL</vt:lpstr>
      <vt:lpstr>70.8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314</cp:revision>
  <dcterms:created xsi:type="dcterms:W3CDTF">2010-10-18T18:21:56Z</dcterms:created>
  <dcterms:modified xsi:type="dcterms:W3CDTF">2013-01-29T18:35:37Z</dcterms:modified>
</cp:coreProperties>
</file>