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59" r:id="rId4"/>
    <p:sldId id="267" r:id="rId5"/>
    <p:sldId id="269" r:id="rId6"/>
    <p:sldId id="26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00"/>
    <a:srgbClr val="CC3300"/>
    <a:srgbClr val="FF9900"/>
    <a:srgbClr val="CC9900"/>
    <a:srgbClr val="FFFF00"/>
    <a:srgbClr val="CC0066"/>
    <a:srgbClr val="990033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mbuildingsro.com/img/photo/kelt.jpg" TargetMode="External"/><Relationship Id="rId13" Type="http://schemas.openxmlformats.org/officeDocument/2006/relationships/hyperlink" Target="http://www.turistik.cz/cz/kraje/jihomoravsky-kraj/okres-breclav/dolni-vestonice/?minimap" TargetMode="External"/><Relationship Id="rId3" Type="http://schemas.openxmlformats.org/officeDocument/2006/relationships/hyperlink" Target="http://www2.csdm.qc.ca/LPage/sds/histoire/images/Photo%20Homo%20Erectus/34_43HomoErectus%5b1%5d.jpg" TargetMode="External"/><Relationship Id="rId7" Type="http://schemas.openxmlformats.org/officeDocument/2006/relationships/hyperlink" Target="http://kralsumavy.files.wordpress.com/2012/05/bronzezeitlicher-krieger-200.jpg?w=600" TargetMode="External"/><Relationship Id="rId12" Type="http://schemas.openxmlformats.org/officeDocument/2006/relationships/hyperlink" Target="http://g.denik.cz/50/bf/vestonicka_venuse___2___ara_denik-380.jpg" TargetMode="External"/><Relationship Id="rId2" Type="http://schemas.openxmlformats.org/officeDocument/2006/relationships/hyperlink" Target="http://4.bp.blogspot.com/_zyvQv92SLzM/R4OFc9mP0sI/AAAAAAAAACQ/Ek68UyX3IRY/s1600/habilis.jpg" TargetMode="External"/><Relationship Id="rId16" Type="http://schemas.openxmlformats.org/officeDocument/2006/relationships/hyperlink" Target="http://muzeum.boskovice.cz/images/archeo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yletnicile.cz/files/calendar752/2008-Burianneolit.jpg" TargetMode="External"/><Relationship Id="rId11" Type="http://schemas.openxmlformats.org/officeDocument/2006/relationships/hyperlink" Target="http://www.lovecpokladu.cz/img/2010/viky/viky20100718_3.jpg" TargetMode="External"/><Relationship Id="rId5" Type="http://schemas.openxmlformats.org/officeDocument/2006/relationships/hyperlink" Target="http://www.pozitivni-noviny.cz/test/gallery/Image/2007/08/Lovci-mamutu1.jpg" TargetMode="External"/><Relationship Id="rId15" Type="http://schemas.openxmlformats.org/officeDocument/2006/relationships/hyperlink" Target="http://www.hofmann.estranky.cz/img/original/9114/doba-bronzova--predmety-ze-slitiny-sn-acu--bronzu.jpg" TargetMode="External"/><Relationship Id="rId10" Type="http://schemas.openxmlformats.org/officeDocument/2006/relationships/hyperlink" Target="http://www.national-geographic.cz/wp-content/uploads/2011/01/kliny.jpg" TargetMode="External"/><Relationship Id="rId4" Type="http://schemas.openxmlformats.org/officeDocument/2006/relationships/hyperlink" Target="http://api.ning.com/files/PwJzHpv7RXYlppleCwc9ViXdDvbo4ezvKUFKHU3NB*NJ93FNguzZ1*FJOL8kwVGLa8mhS0a2DLVVRYYwsYzWFbPJ3Bh8H6Z/homosapiens.jpg" TargetMode="External"/><Relationship Id="rId9" Type="http://schemas.openxmlformats.org/officeDocument/2006/relationships/hyperlink" Target="http://www.bohuslaviceuhlucina.cz/foto/volne_texty/full/9-6.JPG" TargetMode="External"/><Relationship Id="rId14" Type="http://schemas.openxmlformats.org/officeDocument/2006/relationships/hyperlink" Target="http://www.kudyznudy.cz/getmedia/d9444073-1324-4fba-9447-651fd8955693/foto.aspx?width=800&amp;height=522&amp;crop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ovéPole 60"/>
          <p:cNvSpPr txBox="1"/>
          <p:nvPr/>
        </p:nvSpPr>
        <p:spPr>
          <a:xfrm>
            <a:off x="1183909" y="1203598"/>
            <a:ext cx="1932187" cy="318924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Starší doba kamenná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380547" y="3075806"/>
            <a:ext cx="65594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0 n.l.</a:t>
            </a:r>
            <a:endParaRPr lang="de-DE" b="1" dirty="0" smtClean="0">
              <a:solidFill>
                <a:srgbClr val="C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180530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69.1 Pravěk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4526514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5210" y="1707654"/>
            <a:ext cx="429741" cy="852321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976" y="2643758"/>
            <a:ext cx="728332" cy="565146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Člověk</a:t>
            </a:r>
          </a:p>
          <a:p>
            <a:pPr algn="ctr"/>
            <a:r>
              <a:rPr lang="pl-PL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zručný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90556" y="4227934"/>
            <a:ext cx="6317948" cy="292388"/>
          </a:xfrm>
          <a:prstGeom prst="rect">
            <a:avLst/>
          </a:prstGeom>
          <a:solidFill>
            <a:srgbClr val="CCFFCC">
              <a:alpha val="0"/>
            </a:srgb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Pravěk dělíme na období dle toho, z jakého materiálu člověk zhotovoval své nástroje.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51520" y="2931790"/>
            <a:ext cx="864096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-420000" flipH="1">
            <a:off x="565869" y="2717636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-420000" flipH="1">
            <a:off x="1285950" y="2717637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rot="-420000" flipH="1">
            <a:off x="2294062" y="2717635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rot="-420000" flipH="1">
            <a:off x="3302174" y="2710542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-420000" flipH="1">
            <a:off x="5712497" y="2717636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rot="-420000" flipH="1">
            <a:off x="4056313" y="2717636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rot="-420000" flipH="1">
            <a:off x="8630764" y="2717637"/>
            <a:ext cx="57321" cy="43540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rot="-420000" flipH="1">
            <a:off x="6974582" y="2717637"/>
            <a:ext cx="57321" cy="4354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67544" y="3219822"/>
            <a:ext cx="257369" cy="10801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2,5 mil. př. n. l</a:t>
            </a:r>
            <a:r>
              <a:rPr lang="cs-CZ" sz="1200" b="1" dirty="0" smtClean="0"/>
              <a:t>.</a:t>
            </a:r>
            <a:endParaRPr lang="de-DE" sz="1200" b="1" dirty="0" smtClean="0"/>
          </a:p>
        </p:txBody>
      </p:sp>
      <p:sp>
        <p:nvSpPr>
          <p:cNvPr id="40" name="TextovéPole 39"/>
          <p:cNvSpPr txBox="1"/>
          <p:nvPr/>
        </p:nvSpPr>
        <p:spPr>
          <a:xfrm>
            <a:off x="1218287" y="3219822"/>
            <a:ext cx="257369" cy="10801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1,5 mil. př. n. l</a:t>
            </a:r>
            <a:r>
              <a:rPr lang="cs-CZ" sz="1200" b="1" dirty="0" smtClean="0"/>
              <a:t>.</a:t>
            </a:r>
            <a:endParaRPr lang="de-DE" sz="1200" b="1" dirty="0" smtClean="0"/>
          </a:p>
        </p:txBody>
      </p:sp>
      <p:sp>
        <p:nvSpPr>
          <p:cNvPr id="41" name="TextovéPole 40"/>
          <p:cNvSpPr txBox="1"/>
          <p:nvPr/>
        </p:nvSpPr>
        <p:spPr>
          <a:xfrm>
            <a:off x="2195736" y="3219822"/>
            <a:ext cx="257369" cy="108012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300 000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203848" y="3147814"/>
            <a:ext cx="257369" cy="100811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25 000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442187" y="2931790"/>
            <a:ext cx="532765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Lovec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354182" y="2654676"/>
            <a:ext cx="907355" cy="565146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Člověk</a:t>
            </a:r>
          </a:p>
          <a:p>
            <a:pPr algn="ctr"/>
            <a:r>
              <a:rPr lang="pl-PL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rozumný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269123" y="2654676"/>
            <a:ext cx="1060153" cy="565146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Člověk</a:t>
            </a:r>
          </a:p>
          <a:p>
            <a:pPr algn="ctr"/>
            <a:r>
              <a:rPr lang="pl-PL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vzpřímený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3954591" y="3219822"/>
            <a:ext cx="257369" cy="93610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4 500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345193" y="2931790"/>
            <a:ext cx="891838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Zemědělec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012596" y="2931790"/>
            <a:ext cx="791652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Bojovník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7447109" y="2905834"/>
            <a:ext cx="40131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Kelt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652120" y="3219822"/>
            <a:ext cx="257369" cy="93610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1 800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906919" y="3219822"/>
            <a:ext cx="257369" cy="864096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vert" wrap="square" lIns="36000" tIns="36000" rIns="36000" bIns="36000" rtlCol="0">
            <a:spAutoFit/>
          </a:bodyPr>
          <a:lstStyle/>
          <a:p>
            <a:r>
              <a:rPr lang="cs-CZ" sz="1200" b="1" dirty="0" smtClean="0"/>
              <a:t> 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400 př. n. l.</a:t>
            </a:r>
            <a:endParaRPr lang="de-DE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Přímá spojnice se šipkou 57"/>
          <p:cNvCxnSpPr/>
          <p:nvPr/>
        </p:nvCxnSpPr>
        <p:spPr>
          <a:xfrm>
            <a:off x="683568" y="1491630"/>
            <a:ext cx="3024336" cy="0"/>
          </a:xfrm>
          <a:prstGeom prst="straightConnector1">
            <a:avLst/>
          </a:prstGeom>
          <a:ln w="31750">
            <a:solidFill>
              <a:srgbClr val="FF99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3923928" y="1203598"/>
            <a:ext cx="1776696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Mladší doba kamenná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747303" y="699542"/>
            <a:ext cx="1407492" cy="318924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oba bronzová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7446385" y="699542"/>
            <a:ext cx="1230071" cy="318924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oba železná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2553665" y="771550"/>
            <a:ext cx="1566702" cy="349702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oba kamenná</a:t>
            </a:r>
          </a:p>
        </p:txBody>
      </p:sp>
      <p:cxnSp>
        <p:nvCxnSpPr>
          <p:cNvPr id="71" name="Přímá spojnice se šipkou 70"/>
          <p:cNvCxnSpPr/>
          <p:nvPr/>
        </p:nvCxnSpPr>
        <p:spPr>
          <a:xfrm>
            <a:off x="3851920" y="1491630"/>
            <a:ext cx="1872208" cy="0"/>
          </a:xfrm>
          <a:prstGeom prst="straightConnector1">
            <a:avLst/>
          </a:prstGeom>
          <a:ln w="31750">
            <a:solidFill>
              <a:srgbClr val="CC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3347864" y="2643643"/>
            <a:ext cx="2860326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Č l o v ě k   s o u č a s n é h o   t y p u</a:t>
            </a:r>
          </a:p>
        </p:txBody>
      </p:sp>
      <p:cxnSp>
        <p:nvCxnSpPr>
          <p:cNvPr id="78" name="Přímá spojnice se šipkou 77"/>
          <p:cNvCxnSpPr/>
          <p:nvPr/>
        </p:nvCxnSpPr>
        <p:spPr>
          <a:xfrm>
            <a:off x="683568" y="1059582"/>
            <a:ext cx="5040560" cy="0"/>
          </a:xfrm>
          <a:prstGeom prst="straightConnector1">
            <a:avLst/>
          </a:prstGeom>
          <a:ln w="38100">
            <a:solidFill>
              <a:srgbClr val="9900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5868144" y="1059582"/>
            <a:ext cx="1152128" cy="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/>
          <p:nvPr/>
        </p:nvCxnSpPr>
        <p:spPr>
          <a:xfrm>
            <a:off x="7164288" y="1059582"/>
            <a:ext cx="1656184" cy="0"/>
          </a:xfrm>
          <a:prstGeom prst="straightConnector1">
            <a:avLst/>
          </a:prstGeom>
          <a:ln w="38100">
            <a:solidFill>
              <a:srgbClr val="0033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635646"/>
            <a:ext cx="1368000" cy="979830"/>
          </a:xfrm>
          <a:prstGeom prst="rect">
            <a:avLst/>
          </a:prstGeom>
          <a:noFill/>
          <a:ln w="3175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977" y="1275607"/>
            <a:ext cx="864000" cy="1265761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203598"/>
            <a:ext cx="1188000" cy="1379605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99970"/>
            <a:ext cx="644756" cy="843351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707654"/>
            <a:ext cx="684000" cy="88162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656706"/>
            <a:ext cx="644756" cy="929879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0" grpId="0" animBg="1"/>
      <p:bldP spid="13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65" grpId="0" animBg="1"/>
      <p:bldP spid="66" grpId="0" animBg="1"/>
      <p:bldP spid="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7784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Pravěk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doba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kamenná, bronzová, železná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dobu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způsob života v pravěku.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3556011" y="3930610"/>
            <a:ext cx="65594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0 n.l.</a:t>
            </a:r>
            <a:endParaRPr lang="de-DE" b="1" dirty="0" smtClean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4011795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cxnSp>
        <p:nvCxnSpPr>
          <p:cNvPr id="9" name="Přímá spojnice 8"/>
          <p:cNvCxnSpPr/>
          <p:nvPr/>
        </p:nvCxnSpPr>
        <p:spPr>
          <a:xfrm rot="-420000" flipH="1">
            <a:off x="493862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-420000" flipH="1">
            <a:off x="997918" y="4301813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rot="-420000" flipH="1">
            <a:off x="1536033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rot="-420000" flipH="1">
            <a:off x="2078038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-420000" flipH="1">
            <a:off x="3230166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rot="-420000" flipH="1">
            <a:off x="2654102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rot="-420000" flipH="1">
            <a:off x="3806230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rot="-420000" flipH="1">
            <a:off x="4382294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845615" y="4011795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1421679" y="4011910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1925735" y="4011795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300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3077863" y="4011795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2501799" y="4011795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4806055" y="4011795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4229991" y="4011795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7142373" y="4011795"/>
            <a:ext cx="421901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1100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5382119" y="4011795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6561371" y="4011910"/>
            <a:ext cx="431777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6030191" y="4011910"/>
            <a:ext cx="342009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cxnSp>
        <p:nvCxnSpPr>
          <p:cNvPr id="87" name="Přímá spojnice 86"/>
          <p:cNvCxnSpPr/>
          <p:nvPr/>
        </p:nvCxnSpPr>
        <p:spPr>
          <a:xfrm rot="-420000" flipH="1">
            <a:off x="4958358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 rot="-420000" flipH="1">
            <a:off x="5534422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 rot="-420000" flipH="1">
            <a:off x="6110486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/>
          <p:nvPr/>
        </p:nvCxnSpPr>
        <p:spPr>
          <a:xfrm rot="-420000" flipH="1">
            <a:off x="6758558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rot="-420000" flipH="1">
            <a:off x="7982694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 rot="-420000" flipH="1">
            <a:off x="7334622" y="4294718"/>
            <a:ext cx="57321" cy="4354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7785507" y="4011795"/>
            <a:ext cx="431777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179512" y="4515966"/>
            <a:ext cx="50405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5372472" y="4507582"/>
            <a:ext cx="323197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vá složená závorka 6"/>
          <p:cNvSpPr/>
          <p:nvPr/>
        </p:nvSpPr>
        <p:spPr>
          <a:xfrm rot="5400000">
            <a:off x="1075631" y="3782889"/>
            <a:ext cx="468000" cy="566105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Levá složená závorka 42"/>
          <p:cNvSpPr/>
          <p:nvPr/>
        </p:nvSpPr>
        <p:spPr>
          <a:xfrm rot="5400000">
            <a:off x="7452312" y="3687934"/>
            <a:ext cx="468000" cy="612000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Levá složená závorka 43"/>
          <p:cNvSpPr/>
          <p:nvPr/>
        </p:nvSpPr>
        <p:spPr>
          <a:xfrm rot="5400000">
            <a:off x="2734849" y="3724877"/>
            <a:ext cx="468000" cy="538115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ovéPole 44"/>
          <p:cNvSpPr txBox="1"/>
          <p:nvPr/>
        </p:nvSpPr>
        <p:spPr>
          <a:xfrm>
            <a:off x="683568" y="3507739"/>
            <a:ext cx="1218851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l-PL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století </a:t>
            </a:r>
            <a:r>
              <a:rPr lang="pl-PL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př.n.l.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417045" y="3507739"/>
            <a:ext cx="1218851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století </a:t>
            </a:r>
            <a:r>
              <a:rPr lang="pl-PL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př.n.l.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7142449" y="3507739"/>
            <a:ext cx="1129083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pl-PL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století  </a:t>
            </a:r>
            <a:r>
              <a:rPr lang="pl-PL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n.l.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364088" y="771550"/>
            <a:ext cx="3486852" cy="109260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STOLETÍ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období jednoho sta let</a:t>
            </a:r>
          </a:p>
          <a:p>
            <a:pPr>
              <a:spcAft>
                <a:spcPts val="3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roky 501 – 600 jsou 6. století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Rozlišujeme století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 naším letopočtem (př.n.l.)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našeho letopočtu (n.l.).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148064" y="1995686"/>
            <a:ext cx="3608680" cy="113107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TISÍCILETÍ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období jednoho tisíce let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roky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3000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tisíciletí</a:t>
            </a:r>
            <a:endParaRPr lang="cs-CZ" sz="1200" b="1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Rozlišujeme </a:t>
            </a:r>
            <a:r>
              <a:rPr lang="cs-CZ" sz="12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tisíciletí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před naším letopočtem (př.n.l.) </a:t>
            </a:r>
          </a:p>
          <a:p>
            <a:pPr lvl="0"/>
            <a:r>
              <a:rPr lang="cs-CZ" sz="12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našeho letopočtu (n.l</a:t>
            </a:r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cs-CZ" sz="1200" b="1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51520" y="1059582"/>
            <a:ext cx="4868640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Nepřetržitý běh času dělíme pro přehlednost na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staletí 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tisíciletí.</a:t>
            </a:r>
          </a:p>
        </p:txBody>
      </p:sp>
      <p:sp>
        <p:nvSpPr>
          <p:cNvPr id="53" name="Levá složená závorka 52"/>
          <p:cNvSpPr/>
          <p:nvPr/>
        </p:nvSpPr>
        <p:spPr>
          <a:xfrm rot="5400000">
            <a:off x="4987019" y="2338696"/>
            <a:ext cx="720080" cy="2914379"/>
          </a:xfrm>
          <a:prstGeom prst="leftBrace">
            <a:avLst>
              <a:gd name="adj1" fmla="val 8333"/>
              <a:gd name="adj2" fmla="val 48797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extovéPole 53"/>
          <p:cNvSpPr txBox="1"/>
          <p:nvPr/>
        </p:nvSpPr>
        <p:spPr>
          <a:xfrm>
            <a:off x="5094293" y="3147814"/>
            <a:ext cx="1133892" cy="28814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pl-PL" sz="1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tisíciletí n.l.</a:t>
            </a:r>
            <a:endParaRPr lang="pl-PL" sz="1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504000"/>
            <a:ext cx="231345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69.2 Co už víš? </a:t>
            </a:r>
            <a:endParaRPr lang="de-DE" sz="2500" dirty="0"/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9702"/>
            <a:ext cx="4104456" cy="1224136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sp>
        <p:nvSpPr>
          <p:cNvPr id="55" name="TextovéPole 54"/>
          <p:cNvSpPr txBox="1"/>
          <p:nvPr/>
        </p:nvSpPr>
        <p:spPr>
          <a:xfrm>
            <a:off x="404712" y="1491630"/>
            <a:ext cx="4599336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Jako začátek počítání kalendáře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(počátek našeho letopočtu) </a:t>
            </a:r>
          </a:p>
          <a:p>
            <a:pPr algn="ctr"/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 lidé určili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rok narození Ježíše Krista (rok nula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6" grpId="0" animBg="1"/>
      <p:bldP spid="57" grpId="0" animBg="1"/>
      <p:bldP spid="67" grpId="0" animBg="1"/>
      <p:bldP spid="68" grpId="0" animBg="1"/>
      <p:bldP spid="70" grpId="0" animBg="1"/>
      <p:bldP spid="74" grpId="0" animBg="1"/>
      <p:bldP spid="80" grpId="0" animBg="1"/>
      <p:bldP spid="81" grpId="0" animBg="1"/>
      <p:bldP spid="83" grpId="0" animBg="1"/>
      <p:bldP spid="84" grpId="0" animBg="1"/>
      <p:bldP spid="86" grpId="0" animBg="1"/>
      <p:bldP spid="97" grpId="0" animBg="1"/>
      <p:bldP spid="45" grpId="0" animBg="1"/>
      <p:bldP spid="49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69.3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135797"/>
            <a:ext cx="5760359" cy="251607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PRAVĚK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dlouhé období od vývoje člověka až po vznik prvních států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 tohoto období se nedochovaly žádné písemné zmínky (člověk neuměl psát)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lidé žili, se dozvídáme pouze na základě předmětů z této doby,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které nalézají vědci (archeologové) při své práci.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Pravěk dělíme na období dle toho, z jakého materiálu člověk zhotovoval své nástroje.</a:t>
            </a:r>
          </a:p>
          <a:p>
            <a:pPr marL="228600" indent="-228600">
              <a:buAutoNum type="arabicParenR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DOBA KAMENNÁ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STARŠÍ DOBA KAMENNÁ</a:t>
            </a:r>
          </a:p>
          <a:p>
            <a:r>
              <a:rPr lang="cs-CZ" sz="105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MLADŠÍ DOBA KAMENNÁ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DOBA BRONZOVÁ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DOBA ŽELEZNÁ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60" y="3939902"/>
            <a:ext cx="2839239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PĚSTNÍ KLÍN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do špičky opracovaný kámen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 jediným nástrojem pravěkého člověka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sloužil k řezání, sekání, ale i jako zbraň.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47864" y="2861523"/>
            <a:ext cx="2513830" cy="64633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ARCHEOLOG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vědec,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který se zabývá zkoumáním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hledáním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předmětů z dávných dob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93" y="3724030"/>
            <a:ext cx="2306959" cy="129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 flipH="1">
            <a:off x="6475902" y="4731990"/>
            <a:ext cx="904410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ěstní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klíny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9822"/>
            <a:ext cx="2052000" cy="143228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203598"/>
            <a:ext cx="2398419" cy="170021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452320" y="2643758"/>
            <a:ext cx="1334020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rcheolog </a:t>
            </a:r>
            <a:r>
              <a:rPr lang="cs-CZ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 práci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252426" y="1715027"/>
            <a:ext cx="4751622" cy="323298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DOBA KAMENNÁ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Starší doba kamenná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této době se vyvinuli první lidé dnešního typu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ivili se sbíráním plodů, semen, výhonků rostlin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ozději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začali lovit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menší zvěř a používat jednoduché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nástroje (pěstní klín)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tvořili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menší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tlupy → rozvoj jednoduché řeči → dokážou se domluvit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organizovaně loví velká zvířata  (např. mamuty)</a:t>
            </a:r>
          </a:p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Mladší doba kamenná</a:t>
            </a:r>
            <a:endParaRPr lang="cs-CZ" sz="12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10 000 let př. n. l. dochází k celkovému oteplení země → podnebí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je podobné dnešnímu → začínají záměrně pěstovat obilí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při obdělávání půdy kácejí a vypalují pralesy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oužívají nástroje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 dřeva 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kamene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vyrábí první nádoby z hlíny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hlavním zdrojem obživy přestal být lov 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běr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živí se zemědělstvím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12160" y="686883"/>
            <a:ext cx="2775119" cy="152482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DOBA BRONZOVÁ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několik tisíc let později lidé objevili 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bronz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podle této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slitiny mědi a cínu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bylo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celé období nazváno doba bronzová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bronzu začali pravěcí lidé vyrábět 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nástroje, zbraně i šperky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20072" y="3864527"/>
            <a:ext cx="3183885" cy="11554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tIns="108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DOBA ŽELEZNÁ</a:t>
            </a:r>
            <a:endParaRPr lang="cs-CZ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elezo se k výrobě předmětů osvědčilo lépe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→ je tvrdší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ěhem této doby přišli na naše území Keltové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asi kolem roku 400 př. n. 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987574"/>
            <a:ext cx="2268000" cy="162445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283968" y="1013996"/>
            <a:ext cx="152317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Mladší doba kamenná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355726"/>
            <a:ext cx="2952328" cy="136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524328" y="3462268"/>
            <a:ext cx="140615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Bronzové předměty.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7885" y="1131590"/>
            <a:ext cx="9197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PRAVĚK</a:t>
            </a:r>
            <a:endParaRPr lang="de-DE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23928" y="3939902"/>
            <a:ext cx="4969629" cy="523220"/>
          </a:xfrm>
          <a:prstGeom prst="rect">
            <a:avLst/>
          </a:prstGeom>
          <a:solidFill>
            <a:srgbClr val="CCFFCC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Jak se jmenuje období, během něhož se vyvinul dnešní člověk?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Jak toto období dělíme?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2139702"/>
            <a:ext cx="4229043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Čím se živil a jak žil člověk ve starší době kamenné? 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2859782"/>
            <a:ext cx="4357218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čeho si člověk v době kamenné vyráběl své nástroje?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 čeho v ostatních etapách pravěku?</a:t>
            </a:r>
            <a:endParaRPr lang="cs-C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1203598"/>
            <a:ext cx="3853940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Čím se zabýval člověk v mladší době kamenné? </a:t>
            </a:r>
          </a:p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Popiš za pomoci obrazu 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  Zdeňka 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Buriana.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627534"/>
            <a:ext cx="3492000" cy="2501144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483518"/>
            <a:ext cx="3304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69.5 </a:t>
            </a:r>
            <a:r>
              <a:rPr lang="cs-CZ" sz="25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 si pamatujete?</a:t>
            </a:r>
            <a:endParaRPr lang="de-DE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96136" y="3219822"/>
            <a:ext cx="3036409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1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ladší </a:t>
            </a:r>
            <a:r>
              <a:rPr lang="pl-PL" sz="1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doba kamenná – obraz Zdeňka Buriana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5" y="3516089"/>
            <a:ext cx="30178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005361" y="4659982"/>
            <a:ext cx="1354859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ronzové předměty</a:t>
            </a:r>
            <a:endParaRPr lang="pl-PL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69.6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98" y="3400014"/>
            <a:ext cx="2462727" cy="1548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918491" y="1131590"/>
            <a:ext cx="7358553" cy="212365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Věstonická </a:t>
            </a:r>
            <a:r>
              <a:rPr lang="cs-CZ" sz="14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venuše</a:t>
            </a:r>
            <a:endParaRPr lang="cs-CZ" sz="14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alezena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července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1925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horní části pravěkého naleziště mezi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Dolními Věstonicemi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Pavlovem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Paleolitickou sošku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objevil tým Karla Absolona, známého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badatele, speleologa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archeologa.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ežela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zbytcích pradávného ohniště rozlomená na dva kusy, které zpočátku ani nevypadaly, že patří k sobě.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Teprve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očištění se ukázalo, že celek se podobá ženské postavě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11,5 cm vysoká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 bocích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4,3 cm široká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J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pravděpodobně vyrobena ze směsi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hlíny 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vápence.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Zajímavosti: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hýždích sošky se zachoval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otisk prstu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 desetiletého dítěte.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H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odnota sošky byla v roce 2004 stanovena americkými vědci na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milionů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dolarů.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současnosti je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Věstonická 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venuše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držení Moravského zemského muzea v Brně, ve sbírkách ústavu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Anthropos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4" y="3435846"/>
            <a:ext cx="2016000" cy="151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35846"/>
            <a:ext cx="2262071" cy="147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3635896" y="4731990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Dolní Věstonice</a:t>
            </a:r>
            <a:endParaRPr lang="de-DE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1131590"/>
            <a:ext cx="5386154" cy="27622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PREHISTORY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the span of time before recorded history or the invention of writing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STONE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AGE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earliest known period of human culture, characterized by the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stone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BRONZE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AGE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characterized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the manufacture and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bronze tools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weapons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IRON </a:t>
            </a:r>
            <a:r>
              <a:rPr lang="cs-CZ" sz="1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characterized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rapid spread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iron tools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weapons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55" y="2571750"/>
            <a:ext cx="2945321" cy="221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15566"/>
            <a:ext cx="1800000" cy="135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7854"/>
            <a:ext cx="2563284" cy="14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15566"/>
            <a:ext cx="1368000" cy="2196173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8" name="TextovéPole 17"/>
          <p:cNvSpPr txBox="1"/>
          <p:nvPr/>
        </p:nvSpPr>
        <p:spPr>
          <a:xfrm>
            <a:off x="5688822" y="2283718"/>
            <a:ext cx="1691490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Venus of Dolní Věstonice</a:t>
            </a:r>
            <a:endParaRPr lang="pl-PL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075381" y="3970248"/>
            <a:ext cx="184377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Tools from bronze and iron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132336" y="3219822"/>
            <a:ext cx="76014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Hand axe</a:t>
            </a:r>
            <a:endParaRPr lang="pl-PL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588224" y="2715766"/>
            <a:ext cx="101662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Homo erectus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6936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Soška Věstonické </a:t>
                      </a:r>
                      <a:r>
                        <a:rPr kumimoji="0" lang="cs-CZ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venuše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z pálené hlíny je asi 25 000 let stará. Kde byla nalezena?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 Slovensku v 18. století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 jižní Moravě r. 1925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 Francii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Rakousku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Bronz je slitina: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železa a cínu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mědi a cínu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síry a mědi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není slitina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Člověk ve starší době kamenné: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lovil zvěř a sbíral plody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vyráběl železné nástroje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pěstoval obilí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zpracovával bronz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mladší době kamenné používal člověk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nástroje: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ze železa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 bronzu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ze dřeva a kamene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ze zlata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http://4.bp.blogspot.com/_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zyvQv92SLzM/R4OFc9mP0sI/AAAAAAAAACQ/Ek68UyX3IRY/s1600/habilis.jpg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www2.csdm.qc.ca/LPage/sds/histoire/images/Photo%20Homo%20Erectus/34_43HomoErectus%5B1%5D.jpg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api.ning.com/files/PwJzHpv7RXYlppleCwc9ViXdDvbo4ezvKUFKHU3NB*NJ93FNguzZ1*FJOL8kwVGLa8mhS0a2DLVVRYYwsYzWFbPJ3Bh8H6Z/homosapiens.jpg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www.pozitivni-noviny.cz/test/gallery/Image/2007/08/Lovci-mamutu1.jpg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www.vyletnicile.cz/files/calendar752/2008-Burianneolit.jpg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kralsumavy.files.wordpress.com/2012/05/bronzezeitlicher-krieger-200.jpg?w=600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www.teambuildingsro.com/img/photo/kelt.jpg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www.bohuslaviceuhlucina.cz/foto/volne_texty/full/9-6.JPG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www.national-geographic.cz/wp-content/uploads/2011/01/kliny.jpg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www.lovecpokladu.cz/img/2010/viky/viky20100718_3.jpg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http://g.denik.cz/50/bf/vestonicka_venuse___2___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ara_denik-380.jpg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3"/>
              </a:rPr>
              <a:t>http://www.turistik.cz/cz/kraje/jihomoravsky-kraj/okres-breclav/dolni-vestonice/?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minimap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www.kudyznudy.cz/getmedia/d9444073-1324-4fba-9447-651fd8955693/foto.aspx?width=800&amp;height=522&amp;crop=1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5"/>
              </a:rPr>
              <a:t>http://www.hofmann.estranky.cz/img/original/9114/doba-bronzova--predmety-ze-slitiny-sn-acu--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bronzu.jpg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muzeum.boskovice.cz/images/archeo1.jpg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1441</Words>
  <Application>Microsoft Office PowerPoint</Application>
  <PresentationFormat>Předvádění na obrazovce (16:9)</PresentationFormat>
  <Paragraphs>268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69.1 Pravěk</vt:lpstr>
      <vt:lpstr>Prezentace aplikace PowerPoint</vt:lpstr>
      <vt:lpstr>69.3 Jaké si řekneme nové termíny a názvy?</vt:lpstr>
      <vt:lpstr>69.4 Co si řekneme nového?</vt:lpstr>
      <vt:lpstr>Prezentace aplikace PowerPoint</vt:lpstr>
      <vt:lpstr>69.6 Něco navíc pro šikovné</vt:lpstr>
      <vt:lpstr>69.7 CLIL</vt:lpstr>
      <vt:lpstr>69.8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273</cp:revision>
  <dcterms:created xsi:type="dcterms:W3CDTF">2010-10-18T18:21:56Z</dcterms:created>
  <dcterms:modified xsi:type="dcterms:W3CDTF">2013-02-05T17:22:46Z</dcterms:modified>
</cp:coreProperties>
</file>