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258" r:id="rId3"/>
    <p:sldId id="272" r:id="rId4"/>
    <p:sldId id="273" r:id="rId5"/>
    <p:sldId id="269" r:id="rId6"/>
    <p:sldId id="261" r:id="rId7"/>
    <p:sldId id="274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3366"/>
    <a:srgbClr val="006600"/>
    <a:srgbClr val="CC3300"/>
    <a:srgbClr val="FF9900"/>
    <a:srgbClr val="CC9900"/>
    <a:srgbClr val="FFFF00"/>
    <a:srgbClr val="CC0066"/>
    <a:srgbClr val="99003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5.2.2013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1.bp.blogspot.com/_c7IH3AjA6Uc/TNkHgoALhwI/AAAAAAAAADU/-_n0aet9mWA/s320/hodinky_stare_kapesni_jpg_4c515fa0c3.jpg" TargetMode="External"/><Relationship Id="rId3" Type="http://schemas.openxmlformats.org/officeDocument/2006/relationships/hyperlink" Target="http://www.vyukovematerialy.cz/dejepis/rocnik6/fotky/primka.jpg" TargetMode="External"/><Relationship Id="rId7" Type="http://schemas.openxmlformats.org/officeDocument/2006/relationships/hyperlink" Target="http://www.britannica.com/blogs/wp-content/uploads/2009/02/21st-century_credit_pete_ashton.JPG" TargetMode="External"/><Relationship Id="rId2" Type="http://schemas.openxmlformats.org/officeDocument/2006/relationships/hyperlink" Target="http://www.stiefel-eurocart.cz/2125-thickbox/cas-rocne-obdobia-hodiny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nd03.jxs.cz/799/243/a954e159b0_56887606_o2.jpg" TargetMode="External"/><Relationship Id="rId5" Type="http://schemas.openxmlformats.org/officeDocument/2006/relationships/hyperlink" Target="http://tahaky.lam.cz/zemepis/pohyby.jpg" TargetMode="External"/><Relationship Id="rId4" Type="http://schemas.openxmlformats.org/officeDocument/2006/relationships/hyperlink" Target="http://astronomia.zcu.cz/obr/planety/zeme/mesic/faze01.jpg" TargetMode="External"/><Relationship Id="rId9" Type="http://schemas.openxmlformats.org/officeDocument/2006/relationships/hyperlink" Target="http://upload.wikimedia.org/wikipedia/commons/7/79/Prazsky_orloj_celkovy_pohled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ovéPole 16"/>
          <p:cNvSpPr txBox="1"/>
          <p:nvPr/>
        </p:nvSpPr>
        <p:spPr>
          <a:xfrm>
            <a:off x="3556011" y="3642578"/>
            <a:ext cx="655949" cy="369332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0 n.l.</a:t>
            </a:r>
            <a:endParaRPr lang="de-DE" b="1" dirty="0" smtClean="0">
              <a:solidFill>
                <a:srgbClr val="C0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4328429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68.1 Časová přímka, letopočty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1" y="4526514"/>
            <a:ext cx="3029719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/>
          <p:cNvSpPr txBox="1"/>
          <p:nvPr/>
        </p:nvSpPr>
        <p:spPr>
          <a:xfrm>
            <a:off x="323528" y="3723878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600</a:t>
            </a:r>
          </a:p>
        </p:txBody>
      </p:sp>
      <p:cxnSp>
        <p:nvCxnSpPr>
          <p:cNvPr id="9" name="Přímá spojnice 8"/>
          <p:cNvCxnSpPr/>
          <p:nvPr/>
        </p:nvCxnSpPr>
        <p:spPr>
          <a:xfrm rot="-420000" flipH="1">
            <a:off x="493862" y="4013781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rot="-420000" flipH="1">
            <a:off x="925910" y="4013781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rot="-420000" flipH="1">
            <a:off x="1536033" y="4013781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-420000" flipH="1">
            <a:off x="2078038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-420000" flipH="1">
            <a:off x="3230166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-420000" flipH="1">
            <a:off x="2654102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-420000" flipH="1">
            <a:off x="3806230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845615" y="3723878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349671" y="3723878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925735" y="3723878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300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077863" y="3723763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2501799" y="3723763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806055" y="3723763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4229991" y="3723763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142373" y="3723763"/>
            <a:ext cx="42190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1100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382119" y="3723763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561371" y="3723763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6030191" y="3723763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10486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rot="-420000" flipH="1">
            <a:off x="6758558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 rot="-420000" flipH="1">
            <a:off x="7982694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/>
          <p:nvPr/>
        </p:nvCxnSpPr>
        <p:spPr>
          <a:xfrm rot="-420000" flipH="1">
            <a:off x="7334622" y="4006686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/>
          <p:cNvSpPr txBox="1"/>
          <p:nvPr/>
        </p:nvSpPr>
        <p:spPr>
          <a:xfrm>
            <a:off x="7785507" y="3723763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1200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179512" y="4227934"/>
            <a:ext cx="50405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V="1">
            <a:off x="5372472" y="4219550"/>
            <a:ext cx="3231976" cy="83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Obrázek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347614"/>
            <a:ext cx="5184576" cy="1507624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7" name="Levá složená závorka 6"/>
          <p:cNvSpPr/>
          <p:nvPr/>
        </p:nvSpPr>
        <p:spPr>
          <a:xfrm rot="5400000">
            <a:off x="1043600" y="3399902"/>
            <a:ext cx="468000" cy="6120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Levá složená závorka 41"/>
          <p:cNvSpPr/>
          <p:nvPr/>
        </p:nvSpPr>
        <p:spPr>
          <a:xfrm rot="5400000">
            <a:off x="5604681" y="3538262"/>
            <a:ext cx="468000" cy="5512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Levá složená závorka 42"/>
          <p:cNvSpPr/>
          <p:nvPr/>
        </p:nvSpPr>
        <p:spPr>
          <a:xfrm rot="5400000">
            <a:off x="7452312" y="3471910"/>
            <a:ext cx="468000" cy="6120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Levá složená závorka 43"/>
          <p:cNvSpPr/>
          <p:nvPr/>
        </p:nvSpPr>
        <p:spPr>
          <a:xfrm rot="5400000">
            <a:off x="2735856" y="3435855"/>
            <a:ext cx="468000" cy="6120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ovéPole 44"/>
          <p:cNvSpPr txBox="1"/>
          <p:nvPr/>
        </p:nvSpPr>
        <p:spPr>
          <a:xfrm>
            <a:off x="683568" y="3219822"/>
            <a:ext cx="121885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př.n.l.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2417045" y="3219822"/>
            <a:ext cx="121885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př.n.l.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5381848" y="3363838"/>
            <a:ext cx="1039314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7142449" y="3291715"/>
            <a:ext cx="1129083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04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6" grpId="0" animBg="1"/>
      <p:bldP spid="57" grpId="0" animBg="1"/>
      <p:bldP spid="67" grpId="0" animBg="1"/>
      <p:bldP spid="68" grpId="0" animBg="1"/>
      <p:bldP spid="70" grpId="0" animBg="1"/>
      <p:bldP spid="74" grpId="0" animBg="1"/>
      <p:bldP spid="80" grpId="0" animBg="1"/>
      <p:bldP spid="81" grpId="0" animBg="1"/>
      <p:bldP spid="83" grpId="0" animBg="1"/>
      <p:bldP spid="84" grpId="0" animBg="1"/>
      <p:bldP spid="86" grpId="0" animBg="1"/>
      <p:bldP spid="97" grpId="0" animBg="1"/>
      <p:bldP spid="45" grpId="0" animBg="1"/>
      <p:bldP spid="49" grpId="0" animBg="1"/>
      <p:bldP spid="50" grpId="0" animBg="1"/>
      <p:bldP spid="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209057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69221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Čas,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časová přímka, letopočet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způsob měření času.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31345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2283718"/>
            <a:ext cx="4968552" cy="2718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51520" y="987574"/>
            <a:ext cx="2125903" cy="11695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rok má ______ měsíců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měsíc má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_____dnů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týden má ______ dnů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den má ______ hodin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hodina má ______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minut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072" y="555534"/>
            <a:ext cx="3754230" cy="4463984"/>
          </a:xfrm>
          <a:prstGeom prst="rect">
            <a:avLst/>
          </a:prstGeom>
          <a:noFill/>
          <a:ln w="349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627534"/>
            <a:ext cx="2160240" cy="1512168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ovéPole 16"/>
          <p:cNvSpPr txBox="1"/>
          <p:nvPr/>
        </p:nvSpPr>
        <p:spPr>
          <a:xfrm>
            <a:off x="3556011" y="3930610"/>
            <a:ext cx="655949" cy="369332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0 n.l.</a:t>
            </a:r>
            <a:endParaRPr lang="de-DE" b="1" dirty="0" smtClean="0">
              <a:solidFill>
                <a:srgbClr val="C0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600</a:t>
            </a:r>
          </a:p>
        </p:txBody>
      </p:sp>
      <p:cxnSp>
        <p:nvCxnSpPr>
          <p:cNvPr id="9" name="Přímá spojnice 8"/>
          <p:cNvCxnSpPr/>
          <p:nvPr/>
        </p:nvCxnSpPr>
        <p:spPr>
          <a:xfrm rot="-420000" flipH="1">
            <a:off x="49386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rot="-420000" flipH="1">
            <a:off x="997918" y="4301813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rot="-420000" flipH="1">
            <a:off x="1536033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-420000" flipH="1">
            <a:off x="207803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-420000" flipH="1">
            <a:off x="3230166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-420000" flipH="1">
            <a:off x="265410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-420000" flipH="1">
            <a:off x="3806230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84561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421679" y="401191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92573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300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077863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2501799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80605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4229991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142373" y="4011795"/>
            <a:ext cx="42190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1100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382119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561371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6030191" y="401191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10486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rot="-420000" flipH="1">
            <a:off x="67585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 rot="-420000" flipH="1">
            <a:off x="79826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/>
          <p:nvPr/>
        </p:nvCxnSpPr>
        <p:spPr>
          <a:xfrm rot="-420000" flipH="1">
            <a:off x="73346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/>
          <p:cNvSpPr txBox="1"/>
          <p:nvPr/>
        </p:nvSpPr>
        <p:spPr>
          <a:xfrm>
            <a:off x="778550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1200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179512" y="4515966"/>
            <a:ext cx="50405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V="1">
            <a:off x="5372472" y="4507582"/>
            <a:ext cx="3231976" cy="83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vá složená závorka 6"/>
          <p:cNvSpPr/>
          <p:nvPr/>
        </p:nvSpPr>
        <p:spPr>
          <a:xfrm rot="5400000">
            <a:off x="1061635" y="3796884"/>
            <a:ext cx="468000" cy="538116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Levá složená závorka 42"/>
          <p:cNvSpPr/>
          <p:nvPr/>
        </p:nvSpPr>
        <p:spPr>
          <a:xfrm rot="5400000">
            <a:off x="7452312" y="3687934"/>
            <a:ext cx="468000" cy="6120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Levá složená závorka 43"/>
          <p:cNvSpPr/>
          <p:nvPr/>
        </p:nvSpPr>
        <p:spPr>
          <a:xfrm rot="5400000">
            <a:off x="2753824" y="3705902"/>
            <a:ext cx="468000" cy="576064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ovéPole 44"/>
          <p:cNvSpPr txBox="1"/>
          <p:nvPr/>
        </p:nvSpPr>
        <p:spPr>
          <a:xfrm>
            <a:off x="683568" y="3507739"/>
            <a:ext cx="121885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př.n.l.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2417045" y="3507739"/>
            <a:ext cx="121885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př.n.l.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7142449" y="3507739"/>
            <a:ext cx="1129083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Nadpis 1"/>
          <p:cNvSpPr txBox="1">
            <a:spLocks/>
          </p:cNvSpPr>
          <p:nvPr/>
        </p:nvSpPr>
        <p:spPr>
          <a:xfrm>
            <a:off x="0" y="504000"/>
            <a:ext cx="620875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683568" y="1695167"/>
            <a:ext cx="3486852" cy="109260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STOLETÍ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období jednoho sta let</a:t>
            </a: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roky 501 – 600 jsou 6. století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Rozlišujeme století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 naším letopočtem (př.n.l.)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našeho letopočtu (n.l.).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4860032" y="1728703"/>
            <a:ext cx="3608680" cy="113107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TISÍCILETÍ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období jednoho tisíce let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roky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2001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3000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3. tisíciletí</a:t>
            </a:r>
            <a:endParaRPr lang="cs-CZ" sz="1200" b="1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Rozlišujeme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tisíciletí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před naším letopočtem (př.n.l.) </a:t>
            </a:r>
          </a:p>
          <a:p>
            <a:pPr lvl="0"/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našeho letopočtu (n.l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.).</a:t>
            </a:r>
            <a:endParaRPr lang="cs-CZ" sz="1200" b="1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51520" y="1111845"/>
            <a:ext cx="4868640" cy="30777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Nepřetržitý běh času dělíme pro přehlednost na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staletí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tisíciletí.</a:t>
            </a:r>
          </a:p>
        </p:txBody>
      </p:sp>
      <p:sp>
        <p:nvSpPr>
          <p:cNvPr id="53" name="Levá složená závorka 52"/>
          <p:cNvSpPr/>
          <p:nvPr/>
        </p:nvSpPr>
        <p:spPr>
          <a:xfrm rot="5400000">
            <a:off x="4973524" y="2352191"/>
            <a:ext cx="720080" cy="2887389"/>
          </a:xfrm>
          <a:prstGeom prst="leftBrace">
            <a:avLst>
              <a:gd name="adj1" fmla="val 8333"/>
              <a:gd name="adj2" fmla="val 48797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ovéPole 53"/>
          <p:cNvSpPr txBox="1"/>
          <p:nvPr/>
        </p:nvSpPr>
        <p:spPr>
          <a:xfrm>
            <a:off x="5094293" y="3147814"/>
            <a:ext cx="1133892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. tisíciletí n.l.</a:t>
            </a:r>
            <a:endParaRPr lang="pl-PL" sz="1400" b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3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6" grpId="0" animBg="1"/>
      <p:bldP spid="57" grpId="0" animBg="1"/>
      <p:bldP spid="67" grpId="0" animBg="1"/>
      <p:bldP spid="68" grpId="0" animBg="1"/>
      <p:bldP spid="70" grpId="0" animBg="1"/>
      <p:bldP spid="74" grpId="0" animBg="1"/>
      <p:bldP spid="80" grpId="0" animBg="1"/>
      <p:bldP spid="81" grpId="0" animBg="1"/>
      <p:bldP spid="83" grpId="0" animBg="1"/>
      <p:bldP spid="84" grpId="0" animBg="1"/>
      <p:bldP spid="86" grpId="0" animBg="1"/>
      <p:bldP spid="97" grpId="0" animBg="1"/>
      <p:bldP spid="45" grpId="0" animBg="1"/>
      <p:bldP spid="49" grpId="0" animBg="1"/>
      <p:bldP spid="51" grpId="0" animBg="1"/>
      <p:bldP spid="47" grpId="0" animBg="1"/>
      <p:bldP spid="48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ovéPole 16"/>
          <p:cNvSpPr txBox="1"/>
          <p:nvPr/>
        </p:nvSpPr>
        <p:spPr>
          <a:xfrm>
            <a:off x="3556011" y="3930610"/>
            <a:ext cx="655949" cy="369332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0 n.l.</a:t>
            </a:r>
            <a:endParaRPr lang="de-DE" b="1" dirty="0" smtClean="0">
              <a:solidFill>
                <a:srgbClr val="C0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600</a:t>
            </a:r>
          </a:p>
        </p:txBody>
      </p:sp>
      <p:cxnSp>
        <p:nvCxnSpPr>
          <p:cNvPr id="9" name="Přímá spojnice 8"/>
          <p:cNvCxnSpPr/>
          <p:nvPr/>
        </p:nvCxnSpPr>
        <p:spPr>
          <a:xfrm rot="-420000" flipH="1">
            <a:off x="49386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rot="-420000" flipH="1">
            <a:off x="997918" y="4301813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rot="-420000" flipH="1">
            <a:off x="1536033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-420000" flipH="1">
            <a:off x="207803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-420000" flipH="1">
            <a:off x="3230166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-420000" flipH="1">
            <a:off x="265410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-420000" flipH="1">
            <a:off x="3806230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84561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421679" y="401191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92573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300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077863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2501799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80605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4229991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142373" y="4011795"/>
            <a:ext cx="42190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1100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382119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561371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6030191" y="401191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10486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rot="-420000" flipH="1">
            <a:off x="67585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 rot="-420000" flipH="1">
            <a:off x="79826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/>
          <p:nvPr/>
        </p:nvCxnSpPr>
        <p:spPr>
          <a:xfrm rot="-420000" flipH="1">
            <a:off x="73346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/>
          <p:cNvSpPr txBox="1"/>
          <p:nvPr/>
        </p:nvSpPr>
        <p:spPr>
          <a:xfrm>
            <a:off x="778550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1200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179512" y="4515966"/>
            <a:ext cx="50405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V="1">
            <a:off x="5372472" y="4507582"/>
            <a:ext cx="3231976" cy="83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vá složená závorka 6"/>
          <p:cNvSpPr/>
          <p:nvPr/>
        </p:nvSpPr>
        <p:spPr>
          <a:xfrm rot="5400000">
            <a:off x="1071089" y="3761376"/>
            <a:ext cx="468000" cy="557022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Levá složená závorka 42"/>
          <p:cNvSpPr/>
          <p:nvPr/>
        </p:nvSpPr>
        <p:spPr>
          <a:xfrm rot="5400000">
            <a:off x="7452312" y="3687934"/>
            <a:ext cx="468000" cy="6120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Levá složená závorka 43"/>
          <p:cNvSpPr/>
          <p:nvPr/>
        </p:nvSpPr>
        <p:spPr>
          <a:xfrm rot="5400000">
            <a:off x="2735856" y="3687934"/>
            <a:ext cx="468000" cy="6120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ovéPole 44"/>
          <p:cNvSpPr txBox="1"/>
          <p:nvPr/>
        </p:nvSpPr>
        <p:spPr>
          <a:xfrm>
            <a:off x="683568" y="3507739"/>
            <a:ext cx="121885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př.n.l.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2417045" y="3507739"/>
            <a:ext cx="121885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př.n.l.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7142449" y="3507739"/>
            <a:ext cx="1129083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století  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n.l.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1763688" y="1059582"/>
            <a:ext cx="5501827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Jako začátek počítání kalendáře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(počátek našeho letopočtu)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 lidé určili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rok narození Ježíše Krista (rok nula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Levá složená závorka 52"/>
          <p:cNvSpPr/>
          <p:nvPr/>
        </p:nvSpPr>
        <p:spPr>
          <a:xfrm rot="5400000">
            <a:off x="4973524" y="2352191"/>
            <a:ext cx="720080" cy="2887389"/>
          </a:xfrm>
          <a:prstGeom prst="leftBrace">
            <a:avLst>
              <a:gd name="adj1" fmla="val 8333"/>
              <a:gd name="adj2" fmla="val 48797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ovéPole 53"/>
          <p:cNvSpPr txBox="1"/>
          <p:nvPr/>
        </p:nvSpPr>
        <p:spPr>
          <a:xfrm>
            <a:off x="5094293" y="3147814"/>
            <a:ext cx="1133892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. tisíciletí n.l.</a:t>
            </a:r>
            <a:endParaRPr lang="pl-PL" sz="1400" b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4006225" cy="477054"/>
          </a:xfrm>
        </p:spPr>
        <p:txBody>
          <a:bodyPr wrap="none">
            <a:spAutoFit/>
          </a:bodyPr>
          <a:lstStyle/>
          <a:p>
            <a:pPr algn="l"/>
            <a:r>
              <a:rPr lang="it-IT" sz="2500" b="1" dirty="0">
                <a:latin typeface="Times New Roman" pitchFamily="18" charset="0"/>
                <a:cs typeface="Times New Roman" pitchFamily="18" charset="0"/>
              </a:rPr>
              <a:t>68.4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" name="Obrázek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07654"/>
            <a:ext cx="7416824" cy="1339968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90886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6" grpId="0" animBg="1"/>
      <p:bldP spid="57" grpId="0" animBg="1"/>
      <p:bldP spid="67" grpId="0" animBg="1"/>
      <p:bldP spid="68" grpId="0" animBg="1"/>
      <p:bldP spid="70" grpId="0" animBg="1"/>
      <p:bldP spid="74" grpId="0" animBg="1"/>
      <p:bldP spid="80" grpId="0" animBg="1"/>
      <p:bldP spid="81" grpId="0" animBg="1"/>
      <p:bldP spid="83" grpId="0" animBg="1"/>
      <p:bldP spid="84" grpId="0" animBg="1"/>
      <p:bldP spid="86" grpId="0" animBg="1"/>
      <p:bldP spid="97" grpId="0" animBg="1"/>
      <p:bldP spid="45" grpId="0" animBg="1"/>
      <p:bldP spid="49" grpId="0" animBg="1"/>
      <p:bldP spid="51" grpId="0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411760" y="1563638"/>
            <a:ext cx="2629182" cy="307777"/>
          </a:xfrm>
          <a:prstGeom prst="rect">
            <a:avLst/>
          </a:prstGeom>
          <a:solidFill>
            <a:srgbClr val="CCFFCC"/>
          </a:solidFill>
          <a:ln w="317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Které roky vymezují 18. století?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195736" y="2859782"/>
            <a:ext cx="2792689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 jakém žijeme tisíciletí a století?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99992" y="3651870"/>
            <a:ext cx="3852338" cy="523220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Pokus se vysvětlit pojmy před naším letopočtem</a:t>
            </a:r>
          </a:p>
          <a:p>
            <a:pPr algn="ctr"/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našeho letopočtu.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139702"/>
            <a:ext cx="3837910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Která událost určuje počátek našeho letopočtu?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4088" y="710468"/>
            <a:ext cx="3492000" cy="2335275"/>
          </a:xfrm>
          <a:prstGeom prst="rect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483518"/>
            <a:ext cx="330411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68.5 </a:t>
            </a:r>
            <a:r>
              <a:rPr lang="cs-CZ" sz="25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 si pamatujete?</a:t>
            </a: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3507854"/>
            <a:ext cx="3017837" cy="109189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491880" y="4443958"/>
            <a:ext cx="5503366" cy="523220"/>
          </a:xfrm>
          <a:prstGeom prst="rect">
            <a:avLst/>
          </a:prstGeom>
          <a:solidFill>
            <a:srgbClr val="CCFFCC"/>
          </a:solidFill>
          <a:ln w="317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Narýsuj do sešitu časovou přímku, vyznač na ni rok 0. </a:t>
            </a:r>
          </a:p>
          <a:p>
            <a:pPr algn="ctr"/>
            <a:r>
              <a:rPr lang="cs-CZ" sz="1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Šipkami naznač směr běhu našeho letopočtu a před naším letopočtem.</a:t>
            </a:r>
            <a:endParaRPr lang="cs-CZ" sz="1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94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982822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27534"/>
            <a:ext cx="2500284" cy="4371206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206857" y="987574"/>
            <a:ext cx="6093335" cy="375487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Staroměstský orloj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středověké astronomické hodiny umístěné na věži </a:t>
            </a:r>
          </a:p>
          <a:p>
            <a:pPr>
              <a:spcAft>
                <a:spcPts val="3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Staroměstské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radnice v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Praze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Orloji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dominuje astronomický 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ciferník a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pod ním 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kalendářní deska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Astronomický ciferník: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lze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odečíst různé časy, astronomické cykly,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polohu Slunce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a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kterým souhvězdím zvířetníku právě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prochází.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polohu Měsíce,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jeho fázi a postavení vzhledem ke Slunci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alendářní deska: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lze odečíst aktuální měsíc, den a nepohyblivé svátky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křesťanského kalendáře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Nad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astronomickým ciferníkem jsou dvě okna,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nichž se pohybují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apoštolové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Orloj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dále doplněn sochami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okrajích, bustou anděla mezi okny apoštolů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ozvučeným kohoutem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horní části nad okny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Staroměstský orloj je patrně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nejlépe zachovaný středověký orloj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vůbec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součástí historického centra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které je zapsáno na seznamu kulturních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památek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UNESCO.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355976" y="4558357"/>
            <a:ext cx="2031325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Staroměstský orloj</a:t>
            </a:r>
            <a:endParaRPr lang="cs-CZ" sz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Praha – Staroměstské náměstí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ovéPole 16"/>
          <p:cNvSpPr txBox="1"/>
          <p:nvPr/>
        </p:nvSpPr>
        <p:spPr>
          <a:xfrm>
            <a:off x="3556011" y="3930610"/>
            <a:ext cx="655949" cy="369332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0 n.l.</a:t>
            </a:r>
            <a:endParaRPr lang="de-DE" b="1" dirty="0" smtClean="0">
              <a:solidFill>
                <a:srgbClr val="C0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600</a:t>
            </a:r>
          </a:p>
        </p:txBody>
      </p:sp>
      <p:cxnSp>
        <p:nvCxnSpPr>
          <p:cNvPr id="9" name="Přímá spojnice 8"/>
          <p:cNvCxnSpPr/>
          <p:nvPr/>
        </p:nvCxnSpPr>
        <p:spPr>
          <a:xfrm rot="-420000" flipH="1">
            <a:off x="49386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rot="-420000" flipH="1">
            <a:off x="997918" y="4301813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rot="-420000" flipH="1">
            <a:off x="1536033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-420000" flipH="1">
            <a:off x="207803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-420000" flipH="1">
            <a:off x="3230166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-420000" flipH="1">
            <a:off x="265410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-420000" flipH="1">
            <a:off x="3806230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84561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421679" y="401191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92573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300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077863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2501799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806055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4229991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142373" y="4011795"/>
            <a:ext cx="421901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1100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382119" y="4011795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561371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6030191" y="4011910"/>
            <a:ext cx="342009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10486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rot="-420000" flipH="1">
            <a:off x="67585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 rot="-420000" flipH="1">
            <a:off x="79826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/>
          <p:nvPr/>
        </p:nvCxnSpPr>
        <p:spPr>
          <a:xfrm rot="-420000" flipH="1">
            <a:off x="73346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/>
          <p:cNvSpPr txBox="1"/>
          <p:nvPr/>
        </p:nvSpPr>
        <p:spPr>
          <a:xfrm>
            <a:off x="778550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1200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179512" y="4515966"/>
            <a:ext cx="50405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V="1">
            <a:off x="5372472" y="4507582"/>
            <a:ext cx="3231976" cy="83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vá složená závorka 6"/>
          <p:cNvSpPr/>
          <p:nvPr/>
        </p:nvSpPr>
        <p:spPr>
          <a:xfrm rot="5400000">
            <a:off x="1060822" y="3797698"/>
            <a:ext cx="468000" cy="536487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Levá složená závorka 42"/>
          <p:cNvSpPr/>
          <p:nvPr/>
        </p:nvSpPr>
        <p:spPr>
          <a:xfrm rot="5400000">
            <a:off x="7452312" y="3687934"/>
            <a:ext cx="468000" cy="6120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Levá složená závorka 43"/>
          <p:cNvSpPr/>
          <p:nvPr/>
        </p:nvSpPr>
        <p:spPr>
          <a:xfrm rot="5400000">
            <a:off x="2735856" y="3687934"/>
            <a:ext cx="468000" cy="612000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ovéPole 44"/>
          <p:cNvSpPr txBox="1"/>
          <p:nvPr/>
        </p:nvSpPr>
        <p:spPr>
          <a:xfrm>
            <a:off x="701201" y="3507739"/>
            <a:ext cx="1183584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1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entury BC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2413839" y="3507739"/>
            <a:ext cx="1225262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entury BC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7063228" y="3507739"/>
            <a:ext cx="1287524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pl-PL" sz="1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entury AD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Levá složená závorka 52"/>
          <p:cNvSpPr/>
          <p:nvPr/>
        </p:nvSpPr>
        <p:spPr>
          <a:xfrm rot="5400000">
            <a:off x="4973524" y="2352191"/>
            <a:ext cx="720080" cy="2887389"/>
          </a:xfrm>
          <a:prstGeom prst="leftBrace">
            <a:avLst>
              <a:gd name="adj1" fmla="val 8333"/>
              <a:gd name="adj2" fmla="val 48797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ovéPole 53"/>
          <p:cNvSpPr txBox="1"/>
          <p:nvPr/>
        </p:nvSpPr>
        <p:spPr>
          <a:xfrm>
            <a:off x="4957234" y="3147814"/>
            <a:ext cx="1408005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400" b="1" baseline="300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pl-PL" sz="14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millenium CE</a:t>
            </a:r>
            <a:endParaRPr lang="pl-PL" sz="1400" b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160813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563888" y="2067694"/>
            <a:ext cx="1939955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MILLENNIUM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1475656" y="2499742"/>
            <a:ext cx="1506118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CENTURY</a:t>
            </a:r>
            <a:r>
              <a:rPr lang="cs-CZ" sz="2000" dirty="0" smtClean="0"/>
              <a:t> </a:t>
            </a:r>
            <a:endParaRPr lang="pl-PL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251651" y="1779662"/>
            <a:ext cx="2622834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ANNO DOMINI (AD)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547664" y="1059582"/>
            <a:ext cx="4104456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BEFORE CHRIST (BC)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99542"/>
            <a:ext cx="2664000" cy="199800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7419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6" grpId="0" animBg="1"/>
      <p:bldP spid="57" grpId="0" animBg="1"/>
      <p:bldP spid="67" grpId="0" animBg="1"/>
      <p:bldP spid="68" grpId="0" animBg="1"/>
      <p:bldP spid="70" grpId="0" animBg="1"/>
      <p:bldP spid="74" grpId="0" animBg="1"/>
      <p:bldP spid="80" grpId="0" animBg="1"/>
      <p:bldP spid="81" grpId="0" animBg="1"/>
      <p:bldP spid="83" grpId="0" animBg="1"/>
      <p:bldP spid="84" grpId="0" animBg="1"/>
      <p:bldP spid="86" grpId="0" animBg="1"/>
      <p:bldP spid="97" grpId="0" animBg="1"/>
      <p:bldP spid="45" grpId="0" animBg="1"/>
      <p:bldP spid="49" grpId="0" animBg="1"/>
      <p:bldP spid="51" grpId="0" animBg="1"/>
      <p:bldP spid="54" grpId="0" animBg="1"/>
      <p:bldP spid="47" grpId="0" animBg="1"/>
      <p:bldP spid="48" grpId="0" animBg="1"/>
      <p:bldP spid="58" grpId="0" animBg="1"/>
      <p:bldP spid="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504000"/>
            <a:ext cx="251229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76532"/>
              </p:ext>
            </p:extLst>
          </p:nvPr>
        </p:nvGraphicFramePr>
        <p:xfrm>
          <a:off x="179512" y="1203598"/>
          <a:ext cx="7185180" cy="3432306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65618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Jakou historickou událostí začíná náš letopočet (rok 0)?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smrtí praotce Čecha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příchodem Slovanů na naše území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narozením Ježíše Krista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smrtí Ježíše Krista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Vyber roky, které patří do 21.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století.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2011, 2015, 1998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2000, 2005, 2013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1748, 1524, 4899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1115, 1745, 1750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Který rok patří do 17. století?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1728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1614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2012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1415</a:t>
                      </a:r>
                      <a:endParaRPr kumimoji="0" lang="cs-CZ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Kterými roky je definováno 2. tisíciletí?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1001 - 2000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1 - 1000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1001 - 1999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586 – 1000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68.9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1120180"/>
            <a:ext cx="7848872" cy="27363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www.stiefel-eurocart.cz/2125-thickbox/cas-rocne-obdobia-hodiny.jpg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www.vyukovematerialy.cz/dejepis/rocnik6/fotky/primka.jpg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astronomia.zcu.cz/obr/planety/zeme/mesic/faze01.jpg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tahaky.lam.cz/zemepis/pohyby.jpg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nd03.jxs.cz/799/243/a954e159b0_56887606_o2.jpg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www.britannica.com/blogs/wp-content/uploads/2009/02/21st-century_credit_pete_ashton.JPG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http://1.bp.blogspot.com/_c7IH3AjA6Uc/TNkHgoALhwI/AAAAAAAAADU/-_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n0aet9mWA/s320/hodinky_stare_kapesni_jpg_4c515fa0c3.jpg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upload.wikimedia.org/wikipedia/commons/7/79/Prazsky_orloj_celkovy_pohled.jpg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4217</TotalTime>
  <Words>1020</Words>
  <Application>Microsoft Office PowerPoint</Application>
  <PresentationFormat>Předvádění na obrazovce (16:9)</PresentationFormat>
  <Paragraphs>234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68.1 Časová přímka, letopočty</vt:lpstr>
      <vt:lpstr>68.2 Co už víš? </vt:lpstr>
      <vt:lpstr>Prezentace aplikace PowerPoint</vt:lpstr>
      <vt:lpstr>68.4 Co si řekneme nového?</vt:lpstr>
      <vt:lpstr>Prezentace aplikace PowerPoint</vt:lpstr>
      <vt:lpstr>68.6 Něco navíc pro šikovné</vt:lpstr>
      <vt:lpstr>68.7 CLIL</vt:lpstr>
      <vt:lpstr>68.8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297</cp:revision>
  <dcterms:created xsi:type="dcterms:W3CDTF">2010-10-18T18:21:56Z</dcterms:created>
  <dcterms:modified xsi:type="dcterms:W3CDTF">2013-02-05T17:17:49Z</dcterms:modified>
</cp:coreProperties>
</file>