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0" r:id="rId2"/>
    <p:sldId id="258" r:id="rId3"/>
    <p:sldId id="272" r:id="rId4"/>
    <p:sldId id="273" r:id="rId5"/>
    <p:sldId id="269" r:id="rId6"/>
    <p:sldId id="261" r:id="rId7"/>
    <p:sldId id="274" r:id="rId8"/>
    <p:sldId id="268" r:id="rId9"/>
    <p:sldId id="265" r:id="rId10"/>
    <p:sldId id="266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003366"/>
    <a:srgbClr val="006600"/>
    <a:srgbClr val="CC3300"/>
    <a:srgbClr val="FF9900"/>
    <a:srgbClr val="CC9900"/>
    <a:srgbClr val="FFFF00"/>
    <a:srgbClr val="CC0066"/>
    <a:srgbClr val="99003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10" y="-11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5.2.2013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63028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5.2.2013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21211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Víte, kdo</a:t>
            </a:r>
            <a:r>
              <a:rPr lang="cs-CZ" baseline="0" dirty="0" smtClean="0"/>
              <a:t> způsobuje angínu, chřipku, nebo neštovice?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Víte, kdo</a:t>
            </a:r>
            <a:r>
              <a:rPr lang="cs-CZ" baseline="0" dirty="0" smtClean="0"/>
              <a:t> způsobuje angínu, chřipku, nebo neštovice?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Víte, kdo</a:t>
            </a:r>
            <a:r>
              <a:rPr lang="cs-CZ" baseline="0" dirty="0" smtClean="0"/>
              <a:t> způsobuje angínu, chřipku, nebo neštovice?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>
                <a:solidFill>
                  <a:prstClr val="black"/>
                </a:solidFill>
              </a:rPr>
              <a:pPr/>
              <a:t>5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/>
                </a:solidFill>
              </a:rPr>
              <a:t>Elektronická učebnice - Základní škola Děčín VI, Na Stráni 879/2, příspěvková organizace</a:t>
            </a:r>
            <a:endParaRPr lang="cs-CZ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Víte, kdo</a:t>
            </a:r>
            <a:r>
              <a:rPr lang="cs-CZ" baseline="0" dirty="0" smtClean="0"/>
              <a:t> způsobuje angínu, chřipku, nebo neštovice?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5.2.2013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5.2.2013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5.2.2013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5.2.2013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5.2.2013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5.2.2013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5.2.2013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5.2.2013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5.2.2013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5.2.2013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5.2.2013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5.2.2013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1.bp.blogspot.com/_c7IH3AjA6Uc/TNkHgoALhwI/AAAAAAAAADU/-_n0aet9mWA/s320/hodinky_stare_kapesni_jpg_4c515fa0c3.jpg" TargetMode="External"/><Relationship Id="rId3" Type="http://schemas.openxmlformats.org/officeDocument/2006/relationships/hyperlink" Target="http://www.vyukovematerialy.cz/dejepis/rocnik6/fotky/primka.jpg" TargetMode="External"/><Relationship Id="rId7" Type="http://schemas.openxmlformats.org/officeDocument/2006/relationships/hyperlink" Target="http://www.britannica.com/blogs/wp-content/uploads/2009/02/21st-century_credit_pete_ashton.JPG" TargetMode="External"/><Relationship Id="rId2" Type="http://schemas.openxmlformats.org/officeDocument/2006/relationships/hyperlink" Target="http://www.stiefel-eurocart.cz/2125-thickbox/cas-rocne-obdobia-hodiny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nd03.jxs.cz/799/243/a954e159b0_56887606_o2.jpg" TargetMode="External"/><Relationship Id="rId5" Type="http://schemas.openxmlformats.org/officeDocument/2006/relationships/hyperlink" Target="http://tahaky.lam.cz/zemepis/pohyby.jpg" TargetMode="External"/><Relationship Id="rId4" Type="http://schemas.openxmlformats.org/officeDocument/2006/relationships/hyperlink" Target="http://astronomia.zcu.cz/obr/planety/zeme/mesic/faze01.jpg" TargetMode="External"/><Relationship Id="rId9" Type="http://schemas.openxmlformats.org/officeDocument/2006/relationships/hyperlink" Target="http://upload.wikimedia.org/wikipedia/commons/7/79/Prazsky_orloj_celkovy_pohled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ovéPole 16"/>
          <p:cNvSpPr txBox="1"/>
          <p:nvPr/>
        </p:nvSpPr>
        <p:spPr>
          <a:xfrm>
            <a:off x="3556011" y="3642578"/>
            <a:ext cx="655949" cy="369332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C00000"/>
                </a:solidFill>
              </a:rPr>
              <a:t>0 n.l.</a:t>
            </a:r>
            <a:endParaRPr lang="de-DE" b="1" dirty="0" smtClean="0">
              <a:solidFill>
                <a:srgbClr val="C00000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04000"/>
            <a:ext cx="4328429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68.1 Časová přímka, letopočty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4527947"/>
            <a:ext cx="9144000" cy="6155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Mgr. Alena Horová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 descr="Imag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4281" y="4526514"/>
            <a:ext cx="3029719" cy="612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ovéPole 9"/>
          <p:cNvSpPr txBox="1"/>
          <p:nvPr/>
        </p:nvSpPr>
        <p:spPr>
          <a:xfrm>
            <a:off x="323528" y="3723878"/>
            <a:ext cx="342009" cy="288147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pl-PL" sz="1400" b="1" dirty="0" smtClean="0">
                <a:latin typeface="Times New Roman" pitchFamily="18" charset="0"/>
                <a:cs typeface="Times New Roman" pitchFamily="18" charset="0"/>
              </a:rPr>
              <a:t>600</a:t>
            </a:r>
          </a:p>
        </p:txBody>
      </p:sp>
      <p:cxnSp>
        <p:nvCxnSpPr>
          <p:cNvPr id="9" name="Přímá spojnice 8"/>
          <p:cNvCxnSpPr/>
          <p:nvPr/>
        </p:nvCxnSpPr>
        <p:spPr>
          <a:xfrm rot="-420000" flipH="1">
            <a:off x="493862" y="4013781"/>
            <a:ext cx="57321" cy="4354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 rot="-420000" flipH="1">
            <a:off x="925910" y="4013781"/>
            <a:ext cx="57321" cy="4354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/>
          <p:cNvCxnSpPr/>
          <p:nvPr/>
        </p:nvCxnSpPr>
        <p:spPr>
          <a:xfrm rot="-420000" flipH="1">
            <a:off x="1536033" y="4013781"/>
            <a:ext cx="57321" cy="4354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/>
          <p:nvPr/>
        </p:nvCxnSpPr>
        <p:spPr>
          <a:xfrm rot="-420000" flipH="1">
            <a:off x="2078038" y="4006686"/>
            <a:ext cx="57321" cy="4354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/>
        </p:nvCxnSpPr>
        <p:spPr>
          <a:xfrm rot="-420000" flipH="1">
            <a:off x="3230166" y="4006686"/>
            <a:ext cx="57321" cy="4354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27"/>
          <p:cNvCxnSpPr/>
          <p:nvPr/>
        </p:nvCxnSpPr>
        <p:spPr>
          <a:xfrm rot="-420000" flipH="1">
            <a:off x="2654102" y="4006686"/>
            <a:ext cx="57321" cy="4354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28"/>
          <p:cNvCxnSpPr/>
          <p:nvPr/>
        </p:nvCxnSpPr>
        <p:spPr>
          <a:xfrm rot="-420000" flipH="1">
            <a:off x="3806230" y="4006686"/>
            <a:ext cx="57321" cy="4354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/>
          <p:cNvCxnSpPr/>
          <p:nvPr/>
        </p:nvCxnSpPr>
        <p:spPr>
          <a:xfrm rot="-420000" flipH="1">
            <a:off x="4382294" y="4006686"/>
            <a:ext cx="57321" cy="4354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ovéPole 55"/>
          <p:cNvSpPr txBox="1"/>
          <p:nvPr/>
        </p:nvSpPr>
        <p:spPr>
          <a:xfrm>
            <a:off x="845615" y="3723878"/>
            <a:ext cx="342009" cy="288147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pl-PL" sz="1400" b="1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pl-PL" sz="1400" b="1" dirty="0" smtClean="0">
                <a:latin typeface="Times New Roman" pitchFamily="18" charset="0"/>
                <a:cs typeface="Times New Roman" pitchFamily="18" charset="0"/>
              </a:rPr>
              <a:t>00</a:t>
            </a:r>
          </a:p>
        </p:txBody>
      </p:sp>
      <p:sp>
        <p:nvSpPr>
          <p:cNvPr id="57" name="TextovéPole 56"/>
          <p:cNvSpPr txBox="1"/>
          <p:nvPr/>
        </p:nvSpPr>
        <p:spPr>
          <a:xfrm>
            <a:off x="1349671" y="3723878"/>
            <a:ext cx="342009" cy="288147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pl-PL" sz="1400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pl-PL" sz="1400" b="1" dirty="0" smtClean="0">
                <a:latin typeface="Times New Roman" pitchFamily="18" charset="0"/>
                <a:cs typeface="Times New Roman" pitchFamily="18" charset="0"/>
              </a:rPr>
              <a:t>00</a:t>
            </a:r>
          </a:p>
        </p:txBody>
      </p:sp>
      <p:sp>
        <p:nvSpPr>
          <p:cNvPr id="67" name="TextovéPole 66"/>
          <p:cNvSpPr txBox="1"/>
          <p:nvPr/>
        </p:nvSpPr>
        <p:spPr>
          <a:xfrm>
            <a:off x="1925735" y="3723878"/>
            <a:ext cx="342009" cy="288147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pl-PL" sz="1400" b="1" dirty="0" smtClean="0">
                <a:latin typeface="Times New Roman" pitchFamily="18" charset="0"/>
                <a:cs typeface="Times New Roman" pitchFamily="18" charset="0"/>
              </a:rPr>
              <a:t>300</a:t>
            </a:r>
            <a:endParaRPr lang="pl-PL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TextovéPole 67"/>
          <p:cNvSpPr txBox="1"/>
          <p:nvPr/>
        </p:nvSpPr>
        <p:spPr>
          <a:xfrm>
            <a:off x="3077863" y="3723763"/>
            <a:ext cx="342009" cy="288147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pl-PL" sz="1400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l-PL" sz="1400" b="1" dirty="0" smtClean="0">
                <a:latin typeface="Times New Roman" pitchFamily="18" charset="0"/>
                <a:cs typeface="Times New Roman" pitchFamily="18" charset="0"/>
              </a:rPr>
              <a:t>00</a:t>
            </a:r>
          </a:p>
        </p:txBody>
      </p:sp>
      <p:sp>
        <p:nvSpPr>
          <p:cNvPr id="70" name="TextovéPole 69"/>
          <p:cNvSpPr txBox="1"/>
          <p:nvPr/>
        </p:nvSpPr>
        <p:spPr>
          <a:xfrm>
            <a:off x="2501799" y="3723763"/>
            <a:ext cx="342009" cy="288147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pl-PL" sz="14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l-PL" sz="1400" b="1" dirty="0" smtClean="0">
                <a:latin typeface="Times New Roman" pitchFamily="18" charset="0"/>
                <a:cs typeface="Times New Roman" pitchFamily="18" charset="0"/>
              </a:rPr>
              <a:t>00</a:t>
            </a:r>
          </a:p>
        </p:txBody>
      </p:sp>
      <p:sp>
        <p:nvSpPr>
          <p:cNvPr id="74" name="TextovéPole 73"/>
          <p:cNvSpPr txBox="1"/>
          <p:nvPr/>
        </p:nvSpPr>
        <p:spPr>
          <a:xfrm>
            <a:off x="4806055" y="3723763"/>
            <a:ext cx="342009" cy="288147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pl-PL" sz="14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l-PL" sz="1400" b="1" dirty="0" smtClean="0">
                <a:latin typeface="Times New Roman" pitchFamily="18" charset="0"/>
                <a:cs typeface="Times New Roman" pitchFamily="18" charset="0"/>
              </a:rPr>
              <a:t>00</a:t>
            </a:r>
          </a:p>
        </p:txBody>
      </p:sp>
      <p:sp>
        <p:nvSpPr>
          <p:cNvPr id="80" name="TextovéPole 79"/>
          <p:cNvSpPr txBox="1"/>
          <p:nvPr/>
        </p:nvSpPr>
        <p:spPr>
          <a:xfrm>
            <a:off x="4229991" y="3723763"/>
            <a:ext cx="342009" cy="288147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pl-PL" sz="1400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l-PL" sz="1400" b="1" dirty="0" smtClean="0">
                <a:latin typeface="Times New Roman" pitchFamily="18" charset="0"/>
                <a:cs typeface="Times New Roman" pitchFamily="18" charset="0"/>
              </a:rPr>
              <a:t>00</a:t>
            </a:r>
          </a:p>
        </p:txBody>
      </p:sp>
      <p:sp>
        <p:nvSpPr>
          <p:cNvPr id="81" name="TextovéPole 80"/>
          <p:cNvSpPr txBox="1"/>
          <p:nvPr/>
        </p:nvSpPr>
        <p:spPr>
          <a:xfrm>
            <a:off x="7142373" y="3723763"/>
            <a:ext cx="421901" cy="288147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pl-PL" sz="1400" b="1" dirty="0" smtClean="0">
                <a:latin typeface="Times New Roman" pitchFamily="18" charset="0"/>
                <a:cs typeface="Times New Roman" pitchFamily="18" charset="0"/>
              </a:rPr>
              <a:t>1100</a:t>
            </a:r>
          </a:p>
        </p:txBody>
      </p:sp>
      <p:sp>
        <p:nvSpPr>
          <p:cNvPr id="83" name="TextovéPole 82"/>
          <p:cNvSpPr txBox="1"/>
          <p:nvPr/>
        </p:nvSpPr>
        <p:spPr>
          <a:xfrm>
            <a:off x="5382119" y="3723763"/>
            <a:ext cx="342009" cy="288147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pl-PL" sz="1400" b="1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pl-PL" sz="1400" b="1" dirty="0" smtClean="0">
                <a:latin typeface="Times New Roman" pitchFamily="18" charset="0"/>
                <a:cs typeface="Times New Roman" pitchFamily="18" charset="0"/>
              </a:rPr>
              <a:t>00</a:t>
            </a:r>
          </a:p>
        </p:txBody>
      </p:sp>
      <p:sp>
        <p:nvSpPr>
          <p:cNvPr id="84" name="TextovéPole 83"/>
          <p:cNvSpPr txBox="1"/>
          <p:nvPr/>
        </p:nvSpPr>
        <p:spPr>
          <a:xfrm>
            <a:off x="6561371" y="3723763"/>
            <a:ext cx="431777" cy="288147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pl-PL" sz="1400" b="1" dirty="0" smtClean="0">
                <a:latin typeface="Times New Roman" pitchFamily="18" charset="0"/>
                <a:cs typeface="Times New Roman" pitchFamily="18" charset="0"/>
              </a:rPr>
              <a:t>1000</a:t>
            </a:r>
          </a:p>
        </p:txBody>
      </p:sp>
      <p:sp>
        <p:nvSpPr>
          <p:cNvPr id="86" name="TextovéPole 85"/>
          <p:cNvSpPr txBox="1"/>
          <p:nvPr/>
        </p:nvSpPr>
        <p:spPr>
          <a:xfrm>
            <a:off x="6030191" y="3723763"/>
            <a:ext cx="342009" cy="288147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pl-PL" sz="1400" b="1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pl-PL" sz="1400" b="1" dirty="0" smtClean="0">
                <a:latin typeface="Times New Roman" pitchFamily="18" charset="0"/>
                <a:cs typeface="Times New Roman" pitchFamily="18" charset="0"/>
              </a:rPr>
              <a:t>00</a:t>
            </a:r>
          </a:p>
        </p:txBody>
      </p:sp>
      <p:cxnSp>
        <p:nvCxnSpPr>
          <p:cNvPr id="87" name="Přímá spojnice 86"/>
          <p:cNvCxnSpPr/>
          <p:nvPr/>
        </p:nvCxnSpPr>
        <p:spPr>
          <a:xfrm rot="-420000" flipH="1">
            <a:off x="4958358" y="4006686"/>
            <a:ext cx="57321" cy="4354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Přímá spojnice 87"/>
          <p:cNvCxnSpPr/>
          <p:nvPr/>
        </p:nvCxnSpPr>
        <p:spPr>
          <a:xfrm rot="-420000" flipH="1">
            <a:off x="5534422" y="4006686"/>
            <a:ext cx="57321" cy="4354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Přímá spojnice 91"/>
          <p:cNvCxnSpPr/>
          <p:nvPr/>
        </p:nvCxnSpPr>
        <p:spPr>
          <a:xfrm rot="-420000" flipH="1">
            <a:off x="6110486" y="4006686"/>
            <a:ext cx="57321" cy="4354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Přímá spojnice 93"/>
          <p:cNvCxnSpPr/>
          <p:nvPr/>
        </p:nvCxnSpPr>
        <p:spPr>
          <a:xfrm rot="-420000" flipH="1">
            <a:off x="6758558" y="4006686"/>
            <a:ext cx="57321" cy="4354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Přímá spojnice 94"/>
          <p:cNvCxnSpPr/>
          <p:nvPr/>
        </p:nvCxnSpPr>
        <p:spPr>
          <a:xfrm rot="-420000" flipH="1">
            <a:off x="7982694" y="4006686"/>
            <a:ext cx="57321" cy="4354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Přímá spojnice 95"/>
          <p:cNvCxnSpPr/>
          <p:nvPr/>
        </p:nvCxnSpPr>
        <p:spPr>
          <a:xfrm rot="-420000" flipH="1">
            <a:off x="7334622" y="4006686"/>
            <a:ext cx="57321" cy="4354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ovéPole 96"/>
          <p:cNvSpPr txBox="1"/>
          <p:nvPr/>
        </p:nvSpPr>
        <p:spPr>
          <a:xfrm>
            <a:off x="7785507" y="3723763"/>
            <a:ext cx="431777" cy="288147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pl-PL" sz="1400" b="1" dirty="0" smtClean="0">
                <a:latin typeface="Times New Roman" pitchFamily="18" charset="0"/>
                <a:cs typeface="Times New Roman" pitchFamily="18" charset="0"/>
              </a:rPr>
              <a:t>1200</a:t>
            </a:r>
          </a:p>
        </p:txBody>
      </p:sp>
      <p:cxnSp>
        <p:nvCxnSpPr>
          <p:cNvPr id="11" name="Přímá spojnice se šipkou 10"/>
          <p:cNvCxnSpPr/>
          <p:nvPr/>
        </p:nvCxnSpPr>
        <p:spPr>
          <a:xfrm flipH="1">
            <a:off x="179512" y="4227934"/>
            <a:ext cx="504056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se šipkou 36"/>
          <p:cNvCxnSpPr/>
          <p:nvPr/>
        </p:nvCxnSpPr>
        <p:spPr>
          <a:xfrm flipV="1">
            <a:off x="5372472" y="4219550"/>
            <a:ext cx="3231976" cy="838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Obrázek 3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347614"/>
            <a:ext cx="5184576" cy="1507624"/>
          </a:xfrm>
          <a:prstGeom prst="rect">
            <a:avLst/>
          </a:prstGeom>
          <a:ln w="31750">
            <a:solidFill>
              <a:srgbClr val="C00000"/>
            </a:solidFill>
          </a:ln>
        </p:spPr>
      </p:pic>
      <p:sp>
        <p:nvSpPr>
          <p:cNvPr id="7" name="Levá složená závorka 6"/>
          <p:cNvSpPr/>
          <p:nvPr/>
        </p:nvSpPr>
        <p:spPr>
          <a:xfrm rot="5400000">
            <a:off x="1043600" y="3399902"/>
            <a:ext cx="468000" cy="612000"/>
          </a:xfrm>
          <a:prstGeom prst="leftBrace">
            <a:avLst/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Levá složená závorka 41"/>
          <p:cNvSpPr/>
          <p:nvPr/>
        </p:nvSpPr>
        <p:spPr>
          <a:xfrm rot="5400000">
            <a:off x="5604681" y="3538262"/>
            <a:ext cx="468000" cy="551200"/>
          </a:xfrm>
          <a:prstGeom prst="leftBrace">
            <a:avLst/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Levá složená závorka 42"/>
          <p:cNvSpPr/>
          <p:nvPr/>
        </p:nvSpPr>
        <p:spPr>
          <a:xfrm rot="5400000">
            <a:off x="7452312" y="3471910"/>
            <a:ext cx="468000" cy="612000"/>
          </a:xfrm>
          <a:prstGeom prst="leftBrace">
            <a:avLst/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Levá složená závorka 43"/>
          <p:cNvSpPr/>
          <p:nvPr/>
        </p:nvSpPr>
        <p:spPr>
          <a:xfrm rot="5400000">
            <a:off x="2735856" y="3435855"/>
            <a:ext cx="468000" cy="612000"/>
          </a:xfrm>
          <a:prstGeom prst="leftBrace">
            <a:avLst/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5" name="TextovéPole 44"/>
          <p:cNvSpPr txBox="1"/>
          <p:nvPr/>
        </p:nvSpPr>
        <p:spPr>
          <a:xfrm>
            <a:off x="683568" y="3219822"/>
            <a:ext cx="1218851" cy="288147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pl-PL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pl-PL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století </a:t>
            </a:r>
            <a:r>
              <a:rPr lang="pl-PL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př.n.l.</a:t>
            </a:r>
            <a:endParaRPr lang="pl-PL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ovéPole 48"/>
          <p:cNvSpPr txBox="1"/>
          <p:nvPr/>
        </p:nvSpPr>
        <p:spPr>
          <a:xfrm>
            <a:off x="2417045" y="3219822"/>
            <a:ext cx="1218851" cy="288147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pl-PL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pl-PL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století </a:t>
            </a:r>
            <a:r>
              <a:rPr lang="pl-PL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př.n.l.</a:t>
            </a:r>
            <a:endParaRPr lang="pl-PL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ovéPole 49"/>
          <p:cNvSpPr txBox="1"/>
          <p:nvPr/>
        </p:nvSpPr>
        <p:spPr>
          <a:xfrm>
            <a:off x="5381848" y="3363838"/>
            <a:ext cx="1039314" cy="288147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pl-PL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pl-PL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století  </a:t>
            </a:r>
            <a:r>
              <a:rPr lang="pl-PL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n.l.</a:t>
            </a:r>
            <a:endParaRPr lang="pl-PL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ovéPole 50"/>
          <p:cNvSpPr txBox="1"/>
          <p:nvPr/>
        </p:nvSpPr>
        <p:spPr>
          <a:xfrm>
            <a:off x="7142449" y="3291715"/>
            <a:ext cx="1129083" cy="288147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pl-PL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12. </a:t>
            </a:r>
            <a:r>
              <a:rPr lang="pl-PL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století  </a:t>
            </a:r>
            <a:r>
              <a:rPr lang="pl-PL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n.l.</a:t>
            </a:r>
            <a:endParaRPr lang="pl-PL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042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6" grpId="0" animBg="1"/>
      <p:bldP spid="57" grpId="0" animBg="1"/>
      <p:bldP spid="67" grpId="0" animBg="1"/>
      <p:bldP spid="68" grpId="0" animBg="1"/>
      <p:bldP spid="70" grpId="0" animBg="1"/>
      <p:bldP spid="74" grpId="0" animBg="1"/>
      <p:bldP spid="80" grpId="0" animBg="1"/>
      <p:bldP spid="81" grpId="0" animBg="1"/>
      <p:bldP spid="83" grpId="0" animBg="1"/>
      <p:bldP spid="84" grpId="0" animBg="1"/>
      <p:bldP spid="86" grpId="0" animBg="1"/>
      <p:bldP spid="97" grpId="0" animBg="1"/>
      <p:bldP spid="45" grpId="0" animBg="1"/>
      <p:bldP spid="49" grpId="0" animBg="1"/>
      <p:bldP spid="50" grpId="0" animBg="1"/>
      <p:bldP spid="5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20150" y="498603"/>
            <a:ext cx="2090572" cy="477054"/>
          </a:xfrm>
          <a:prstGeom prst="rect">
            <a:avLst/>
          </a:prstGeom>
        </p:spPr>
        <p:txBody>
          <a:bodyPr wrap="none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68.10 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3692215"/>
              </p:ext>
            </p:extLst>
          </p:nvPr>
        </p:nvGraphicFramePr>
        <p:xfrm>
          <a:off x="1043608" y="1275606"/>
          <a:ext cx="7272808" cy="316305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</a:t>
                      </a:r>
                      <a:r>
                        <a:rPr lang="cs-CZ" smtClean="0">
                          <a:latin typeface="Times New Roman" pitchFamily="18" charset="0"/>
                          <a:cs typeface="Times New Roman" pitchFamily="18" charset="0"/>
                        </a:rPr>
                        <a:t>Alena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 Horová</a:t>
                      </a:r>
                      <a:endParaRPr lang="cs-CZ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12/2012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4.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Čas,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časová přímka, letopočet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popisující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způsob měření času.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548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04000"/>
            <a:ext cx="2313454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68.2 Co už víš?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7504" y="2283718"/>
            <a:ext cx="4968552" cy="2718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251520" y="987574"/>
            <a:ext cx="2125903" cy="1169551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 rok má ______ měsíců</a:t>
            </a:r>
          </a:p>
          <a:p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 měsíc má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_____dnů</a:t>
            </a:r>
            <a:endParaRPr lang="cs-CZ" sz="1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 týden má ______ dnů</a:t>
            </a:r>
          </a:p>
          <a:p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 den má ______ hodin</a:t>
            </a:r>
          </a:p>
          <a:p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 hodina má ______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minut</a:t>
            </a:r>
            <a:endParaRPr lang="cs-CZ" sz="1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20072" y="555534"/>
            <a:ext cx="3754230" cy="4463984"/>
          </a:xfrm>
          <a:prstGeom prst="rect">
            <a:avLst/>
          </a:prstGeom>
          <a:noFill/>
          <a:ln w="34925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627534"/>
            <a:ext cx="2160240" cy="1512168"/>
          </a:xfrm>
          <a:prstGeom prst="rect">
            <a:avLst/>
          </a:prstGeom>
          <a:ln w="28575">
            <a:solidFill>
              <a:srgbClr val="C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ovéPole 16"/>
          <p:cNvSpPr txBox="1"/>
          <p:nvPr/>
        </p:nvSpPr>
        <p:spPr>
          <a:xfrm>
            <a:off x="3556011" y="3930610"/>
            <a:ext cx="655949" cy="369332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C00000"/>
                </a:solidFill>
              </a:rPr>
              <a:t>0 n.l.</a:t>
            </a:r>
            <a:endParaRPr lang="de-DE" b="1" dirty="0" smtClean="0">
              <a:solidFill>
                <a:srgbClr val="C00000"/>
              </a:solidFill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23528" y="4011795"/>
            <a:ext cx="342009" cy="288147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pl-PL" sz="1400" b="1" dirty="0" smtClean="0">
                <a:latin typeface="Times New Roman" pitchFamily="18" charset="0"/>
                <a:cs typeface="Times New Roman" pitchFamily="18" charset="0"/>
              </a:rPr>
              <a:t>600</a:t>
            </a:r>
          </a:p>
        </p:txBody>
      </p:sp>
      <p:cxnSp>
        <p:nvCxnSpPr>
          <p:cNvPr id="9" name="Přímá spojnice 8"/>
          <p:cNvCxnSpPr/>
          <p:nvPr/>
        </p:nvCxnSpPr>
        <p:spPr>
          <a:xfrm rot="-420000" flipH="1">
            <a:off x="493862" y="4294718"/>
            <a:ext cx="57321" cy="4354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 rot="-420000" flipH="1">
            <a:off x="997918" y="4301813"/>
            <a:ext cx="57321" cy="4354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/>
          <p:cNvCxnSpPr/>
          <p:nvPr/>
        </p:nvCxnSpPr>
        <p:spPr>
          <a:xfrm rot="-420000" flipH="1">
            <a:off x="1536033" y="4294718"/>
            <a:ext cx="57321" cy="4354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/>
          <p:nvPr/>
        </p:nvCxnSpPr>
        <p:spPr>
          <a:xfrm rot="-420000" flipH="1">
            <a:off x="2078038" y="4294718"/>
            <a:ext cx="57321" cy="4354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/>
        </p:nvCxnSpPr>
        <p:spPr>
          <a:xfrm rot="-420000" flipH="1">
            <a:off x="3230166" y="4294718"/>
            <a:ext cx="57321" cy="4354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27"/>
          <p:cNvCxnSpPr/>
          <p:nvPr/>
        </p:nvCxnSpPr>
        <p:spPr>
          <a:xfrm rot="-420000" flipH="1">
            <a:off x="2654102" y="4294718"/>
            <a:ext cx="57321" cy="4354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28"/>
          <p:cNvCxnSpPr/>
          <p:nvPr/>
        </p:nvCxnSpPr>
        <p:spPr>
          <a:xfrm rot="-420000" flipH="1">
            <a:off x="3806230" y="4294718"/>
            <a:ext cx="57321" cy="4354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/>
          <p:cNvCxnSpPr/>
          <p:nvPr/>
        </p:nvCxnSpPr>
        <p:spPr>
          <a:xfrm rot="-420000" flipH="1">
            <a:off x="4382294" y="4294718"/>
            <a:ext cx="57321" cy="4354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ovéPole 55"/>
          <p:cNvSpPr txBox="1"/>
          <p:nvPr/>
        </p:nvSpPr>
        <p:spPr>
          <a:xfrm>
            <a:off x="845615" y="4011795"/>
            <a:ext cx="342009" cy="288147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pl-PL" sz="1400" b="1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pl-PL" sz="1400" b="1" dirty="0" smtClean="0">
                <a:latin typeface="Times New Roman" pitchFamily="18" charset="0"/>
                <a:cs typeface="Times New Roman" pitchFamily="18" charset="0"/>
              </a:rPr>
              <a:t>00</a:t>
            </a:r>
          </a:p>
        </p:txBody>
      </p:sp>
      <p:sp>
        <p:nvSpPr>
          <p:cNvPr id="57" name="TextovéPole 56"/>
          <p:cNvSpPr txBox="1"/>
          <p:nvPr/>
        </p:nvSpPr>
        <p:spPr>
          <a:xfrm>
            <a:off x="1421679" y="4011910"/>
            <a:ext cx="342009" cy="288147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pl-PL" sz="1400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pl-PL" sz="1400" b="1" dirty="0" smtClean="0">
                <a:latin typeface="Times New Roman" pitchFamily="18" charset="0"/>
                <a:cs typeface="Times New Roman" pitchFamily="18" charset="0"/>
              </a:rPr>
              <a:t>00</a:t>
            </a:r>
          </a:p>
        </p:txBody>
      </p:sp>
      <p:sp>
        <p:nvSpPr>
          <p:cNvPr id="67" name="TextovéPole 66"/>
          <p:cNvSpPr txBox="1"/>
          <p:nvPr/>
        </p:nvSpPr>
        <p:spPr>
          <a:xfrm>
            <a:off x="1925735" y="4011795"/>
            <a:ext cx="342009" cy="288147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pl-PL" sz="1400" b="1" dirty="0" smtClean="0">
                <a:latin typeface="Times New Roman" pitchFamily="18" charset="0"/>
                <a:cs typeface="Times New Roman" pitchFamily="18" charset="0"/>
              </a:rPr>
              <a:t>300</a:t>
            </a:r>
            <a:endParaRPr lang="pl-PL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TextovéPole 67"/>
          <p:cNvSpPr txBox="1"/>
          <p:nvPr/>
        </p:nvSpPr>
        <p:spPr>
          <a:xfrm>
            <a:off x="3077863" y="4011795"/>
            <a:ext cx="342009" cy="288147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pl-PL" sz="1400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l-PL" sz="1400" b="1" dirty="0" smtClean="0">
                <a:latin typeface="Times New Roman" pitchFamily="18" charset="0"/>
                <a:cs typeface="Times New Roman" pitchFamily="18" charset="0"/>
              </a:rPr>
              <a:t>00</a:t>
            </a:r>
          </a:p>
        </p:txBody>
      </p:sp>
      <p:sp>
        <p:nvSpPr>
          <p:cNvPr id="70" name="TextovéPole 69"/>
          <p:cNvSpPr txBox="1"/>
          <p:nvPr/>
        </p:nvSpPr>
        <p:spPr>
          <a:xfrm>
            <a:off x="2501799" y="4011795"/>
            <a:ext cx="342009" cy="288147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pl-PL" sz="14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l-PL" sz="1400" b="1" dirty="0" smtClean="0">
                <a:latin typeface="Times New Roman" pitchFamily="18" charset="0"/>
                <a:cs typeface="Times New Roman" pitchFamily="18" charset="0"/>
              </a:rPr>
              <a:t>00</a:t>
            </a:r>
          </a:p>
        </p:txBody>
      </p:sp>
      <p:sp>
        <p:nvSpPr>
          <p:cNvPr id="74" name="TextovéPole 73"/>
          <p:cNvSpPr txBox="1"/>
          <p:nvPr/>
        </p:nvSpPr>
        <p:spPr>
          <a:xfrm>
            <a:off x="4806055" y="4011795"/>
            <a:ext cx="342009" cy="288147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pl-PL" sz="14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l-PL" sz="1400" b="1" dirty="0" smtClean="0">
                <a:latin typeface="Times New Roman" pitchFamily="18" charset="0"/>
                <a:cs typeface="Times New Roman" pitchFamily="18" charset="0"/>
              </a:rPr>
              <a:t>00</a:t>
            </a:r>
          </a:p>
        </p:txBody>
      </p:sp>
      <p:sp>
        <p:nvSpPr>
          <p:cNvPr id="80" name="TextovéPole 79"/>
          <p:cNvSpPr txBox="1"/>
          <p:nvPr/>
        </p:nvSpPr>
        <p:spPr>
          <a:xfrm>
            <a:off x="4229991" y="4011795"/>
            <a:ext cx="342009" cy="288147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pl-PL" sz="1400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l-PL" sz="1400" b="1" dirty="0" smtClean="0">
                <a:latin typeface="Times New Roman" pitchFamily="18" charset="0"/>
                <a:cs typeface="Times New Roman" pitchFamily="18" charset="0"/>
              </a:rPr>
              <a:t>00</a:t>
            </a:r>
          </a:p>
        </p:txBody>
      </p:sp>
      <p:sp>
        <p:nvSpPr>
          <p:cNvPr id="81" name="TextovéPole 80"/>
          <p:cNvSpPr txBox="1"/>
          <p:nvPr/>
        </p:nvSpPr>
        <p:spPr>
          <a:xfrm>
            <a:off x="7142373" y="4011795"/>
            <a:ext cx="421901" cy="288147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pl-PL" sz="1400" b="1" dirty="0" smtClean="0">
                <a:latin typeface="Times New Roman" pitchFamily="18" charset="0"/>
                <a:cs typeface="Times New Roman" pitchFamily="18" charset="0"/>
              </a:rPr>
              <a:t>1100</a:t>
            </a:r>
          </a:p>
        </p:txBody>
      </p:sp>
      <p:sp>
        <p:nvSpPr>
          <p:cNvPr id="83" name="TextovéPole 82"/>
          <p:cNvSpPr txBox="1"/>
          <p:nvPr/>
        </p:nvSpPr>
        <p:spPr>
          <a:xfrm>
            <a:off x="5382119" y="4011795"/>
            <a:ext cx="342009" cy="288147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pl-PL" sz="1400" b="1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pl-PL" sz="1400" b="1" dirty="0" smtClean="0">
                <a:latin typeface="Times New Roman" pitchFamily="18" charset="0"/>
                <a:cs typeface="Times New Roman" pitchFamily="18" charset="0"/>
              </a:rPr>
              <a:t>00</a:t>
            </a:r>
          </a:p>
        </p:txBody>
      </p:sp>
      <p:sp>
        <p:nvSpPr>
          <p:cNvPr id="84" name="TextovéPole 83"/>
          <p:cNvSpPr txBox="1"/>
          <p:nvPr/>
        </p:nvSpPr>
        <p:spPr>
          <a:xfrm>
            <a:off x="6561371" y="4011910"/>
            <a:ext cx="431777" cy="288147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pl-PL" sz="1400" b="1" dirty="0" smtClean="0">
                <a:latin typeface="Times New Roman" pitchFamily="18" charset="0"/>
                <a:cs typeface="Times New Roman" pitchFamily="18" charset="0"/>
              </a:rPr>
              <a:t>1000</a:t>
            </a:r>
          </a:p>
        </p:txBody>
      </p:sp>
      <p:sp>
        <p:nvSpPr>
          <p:cNvPr id="86" name="TextovéPole 85"/>
          <p:cNvSpPr txBox="1"/>
          <p:nvPr/>
        </p:nvSpPr>
        <p:spPr>
          <a:xfrm>
            <a:off x="6030191" y="4011910"/>
            <a:ext cx="342009" cy="288147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pl-PL" sz="1400" b="1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pl-PL" sz="1400" b="1" dirty="0" smtClean="0">
                <a:latin typeface="Times New Roman" pitchFamily="18" charset="0"/>
                <a:cs typeface="Times New Roman" pitchFamily="18" charset="0"/>
              </a:rPr>
              <a:t>00</a:t>
            </a:r>
          </a:p>
        </p:txBody>
      </p:sp>
      <p:cxnSp>
        <p:nvCxnSpPr>
          <p:cNvPr id="87" name="Přímá spojnice 86"/>
          <p:cNvCxnSpPr/>
          <p:nvPr/>
        </p:nvCxnSpPr>
        <p:spPr>
          <a:xfrm rot="-420000" flipH="1">
            <a:off x="4958358" y="4294718"/>
            <a:ext cx="57321" cy="4354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Přímá spojnice 87"/>
          <p:cNvCxnSpPr/>
          <p:nvPr/>
        </p:nvCxnSpPr>
        <p:spPr>
          <a:xfrm rot="-420000" flipH="1">
            <a:off x="5534422" y="4294718"/>
            <a:ext cx="57321" cy="4354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Přímá spojnice 91"/>
          <p:cNvCxnSpPr/>
          <p:nvPr/>
        </p:nvCxnSpPr>
        <p:spPr>
          <a:xfrm rot="-420000" flipH="1">
            <a:off x="6110486" y="4294718"/>
            <a:ext cx="57321" cy="4354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Přímá spojnice 93"/>
          <p:cNvCxnSpPr/>
          <p:nvPr/>
        </p:nvCxnSpPr>
        <p:spPr>
          <a:xfrm rot="-420000" flipH="1">
            <a:off x="6758558" y="4294718"/>
            <a:ext cx="57321" cy="4354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Přímá spojnice 94"/>
          <p:cNvCxnSpPr/>
          <p:nvPr/>
        </p:nvCxnSpPr>
        <p:spPr>
          <a:xfrm rot="-420000" flipH="1">
            <a:off x="7982694" y="4294718"/>
            <a:ext cx="57321" cy="4354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Přímá spojnice 95"/>
          <p:cNvCxnSpPr/>
          <p:nvPr/>
        </p:nvCxnSpPr>
        <p:spPr>
          <a:xfrm rot="-420000" flipH="1">
            <a:off x="7334622" y="4294718"/>
            <a:ext cx="57321" cy="4354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ovéPole 96"/>
          <p:cNvSpPr txBox="1"/>
          <p:nvPr/>
        </p:nvSpPr>
        <p:spPr>
          <a:xfrm>
            <a:off x="7785507" y="4011795"/>
            <a:ext cx="431777" cy="288147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pl-PL" sz="1400" b="1" dirty="0" smtClean="0">
                <a:latin typeface="Times New Roman" pitchFamily="18" charset="0"/>
                <a:cs typeface="Times New Roman" pitchFamily="18" charset="0"/>
              </a:rPr>
              <a:t>1200</a:t>
            </a:r>
          </a:p>
        </p:txBody>
      </p:sp>
      <p:cxnSp>
        <p:nvCxnSpPr>
          <p:cNvPr id="11" name="Přímá spojnice se šipkou 10"/>
          <p:cNvCxnSpPr/>
          <p:nvPr/>
        </p:nvCxnSpPr>
        <p:spPr>
          <a:xfrm flipH="1">
            <a:off x="179512" y="4515966"/>
            <a:ext cx="504056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se šipkou 36"/>
          <p:cNvCxnSpPr/>
          <p:nvPr/>
        </p:nvCxnSpPr>
        <p:spPr>
          <a:xfrm flipV="1">
            <a:off x="5372472" y="4507582"/>
            <a:ext cx="3231976" cy="838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Levá složená závorka 6"/>
          <p:cNvSpPr/>
          <p:nvPr/>
        </p:nvSpPr>
        <p:spPr>
          <a:xfrm rot="5400000">
            <a:off x="1061635" y="3796884"/>
            <a:ext cx="468000" cy="538116"/>
          </a:xfrm>
          <a:prstGeom prst="leftBrace">
            <a:avLst/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Levá složená závorka 42"/>
          <p:cNvSpPr/>
          <p:nvPr/>
        </p:nvSpPr>
        <p:spPr>
          <a:xfrm rot="5400000">
            <a:off x="7452312" y="3687934"/>
            <a:ext cx="468000" cy="612000"/>
          </a:xfrm>
          <a:prstGeom prst="leftBrace">
            <a:avLst/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Levá složená závorka 43"/>
          <p:cNvSpPr/>
          <p:nvPr/>
        </p:nvSpPr>
        <p:spPr>
          <a:xfrm rot="5400000">
            <a:off x="2753824" y="3705902"/>
            <a:ext cx="468000" cy="576064"/>
          </a:xfrm>
          <a:prstGeom prst="leftBrace">
            <a:avLst/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5" name="TextovéPole 44"/>
          <p:cNvSpPr txBox="1"/>
          <p:nvPr/>
        </p:nvSpPr>
        <p:spPr>
          <a:xfrm>
            <a:off x="683568" y="3507739"/>
            <a:ext cx="1218851" cy="288147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pl-PL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pl-PL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století </a:t>
            </a:r>
            <a:r>
              <a:rPr lang="pl-PL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př.n.l.</a:t>
            </a:r>
            <a:endParaRPr lang="pl-PL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ovéPole 48"/>
          <p:cNvSpPr txBox="1"/>
          <p:nvPr/>
        </p:nvSpPr>
        <p:spPr>
          <a:xfrm>
            <a:off x="2417045" y="3507739"/>
            <a:ext cx="1218851" cy="288147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pl-PL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pl-PL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století </a:t>
            </a:r>
            <a:r>
              <a:rPr lang="pl-PL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př.n.l.</a:t>
            </a:r>
            <a:endParaRPr lang="pl-PL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ovéPole 50"/>
          <p:cNvSpPr txBox="1"/>
          <p:nvPr/>
        </p:nvSpPr>
        <p:spPr>
          <a:xfrm>
            <a:off x="7142449" y="3507739"/>
            <a:ext cx="1129083" cy="288147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pl-PL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12. </a:t>
            </a:r>
            <a:r>
              <a:rPr lang="pl-PL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století  </a:t>
            </a:r>
            <a:r>
              <a:rPr lang="pl-PL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n.l.</a:t>
            </a:r>
            <a:endParaRPr lang="pl-PL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Nadpis 1"/>
          <p:cNvSpPr txBox="1">
            <a:spLocks/>
          </p:cNvSpPr>
          <p:nvPr/>
        </p:nvSpPr>
        <p:spPr>
          <a:xfrm>
            <a:off x="0" y="504000"/>
            <a:ext cx="6208751" cy="47705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68.3 Jaké si řekneme nové termíny a názvy?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ovéPole 46"/>
          <p:cNvSpPr txBox="1"/>
          <p:nvPr/>
        </p:nvSpPr>
        <p:spPr>
          <a:xfrm>
            <a:off x="683568" y="1695167"/>
            <a:ext cx="3486852" cy="1092607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STOLETÍ</a:t>
            </a:r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300"/>
              </a:spcAft>
            </a:pP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= období jednoho sta let</a:t>
            </a:r>
          </a:p>
          <a:p>
            <a:pPr>
              <a:spcAft>
                <a:spcPts val="300"/>
              </a:spcAft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ř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.: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roky 501 – 600 jsou 6. století </a:t>
            </a: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Rozlišujeme století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před naším letopočtem (př.n.l.) </a:t>
            </a: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našeho letopočtu (n.l.).</a:t>
            </a:r>
          </a:p>
        </p:txBody>
      </p:sp>
      <p:sp>
        <p:nvSpPr>
          <p:cNvPr id="48" name="TextovéPole 47"/>
          <p:cNvSpPr txBox="1"/>
          <p:nvPr/>
        </p:nvSpPr>
        <p:spPr>
          <a:xfrm>
            <a:off x="4860032" y="1728703"/>
            <a:ext cx="3608680" cy="1131079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TISÍCILETÍ</a:t>
            </a:r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</a:pP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= období jednoho tisíce let</a:t>
            </a:r>
          </a:p>
          <a:p>
            <a:pPr lvl="0">
              <a:spcAft>
                <a:spcPts val="300"/>
              </a:spcAft>
            </a:pPr>
            <a:r>
              <a:rPr lang="cs-CZ" sz="12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2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ř</a:t>
            </a:r>
            <a:r>
              <a:rPr lang="cs-CZ" sz="12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.: </a:t>
            </a:r>
            <a:r>
              <a:rPr lang="cs-CZ" sz="1200" b="1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roky </a:t>
            </a:r>
            <a:r>
              <a:rPr lang="cs-CZ" sz="1200" b="1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2001 </a:t>
            </a:r>
            <a:r>
              <a:rPr lang="cs-CZ" sz="1200" b="1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cs-CZ" sz="1200" b="1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3000 </a:t>
            </a:r>
            <a:r>
              <a:rPr lang="cs-CZ" sz="1200" b="1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jsou </a:t>
            </a:r>
            <a:r>
              <a:rPr lang="cs-CZ" sz="1200" b="1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3. tisíciletí</a:t>
            </a:r>
            <a:endParaRPr lang="cs-CZ" sz="1200" b="1" dirty="0">
              <a:solidFill>
                <a:srgbClr val="9BBB59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sz="12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Rozlišujeme </a:t>
            </a:r>
            <a:r>
              <a:rPr lang="cs-CZ" sz="12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tisíciletí </a:t>
            </a:r>
            <a:r>
              <a:rPr lang="cs-CZ" sz="1200" b="1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před naším letopočtem (př.n.l.) </a:t>
            </a:r>
          </a:p>
          <a:p>
            <a:pPr lvl="0"/>
            <a:r>
              <a:rPr lang="cs-CZ" sz="12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sz="1200" b="1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našeho letopočtu (n.l</a:t>
            </a:r>
            <a:r>
              <a:rPr lang="cs-CZ" sz="1200" b="1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.).</a:t>
            </a:r>
            <a:endParaRPr lang="cs-CZ" sz="1200" b="1" dirty="0">
              <a:solidFill>
                <a:srgbClr val="9BBB59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ovéPole 51"/>
          <p:cNvSpPr txBox="1"/>
          <p:nvPr/>
        </p:nvSpPr>
        <p:spPr>
          <a:xfrm>
            <a:off x="251520" y="1111845"/>
            <a:ext cx="4868640" cy="307777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Nepřetržitý běh času dělíme pro přehlednost na </a:t>
            </a:r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staletí </a:t>
            </a:r>
            <a:r>
              <a:rPr lang="cs-CZ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tisíciletí.</a:t>
            </a:r>
          </a:p>
        </p:txBody>
      </p:sp>
      <p:sp>
        <p:nvSpPr>
          <p:cNvPr id="53" name="Levá složená závorka 52"/>
          <p:cNvSpPr/>
          <p:nvPr/>
        </p:nvSpPr>
        <p:spPr>
          <a:xfrm rot="5400000">
            <a:off x="4973524" y="2352191"/>
            <a:ext cx="720080" cy="2887389"/>
          </a:xfrm>
          <a:prstGeom prst="leftBrace">
            <a:avLst>
              <a:gd name="adj1" fmla="val 8333"/>
              <a:gd name="adj2" fmla="val 48797"/>
            </a:avLst>
          </a:prstGeom>
          <a:ln w="317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4" name="TextovéPole 53"/>
          <p:cNvSpPr txBox="1"/>
          <p:nvPr/>
        </p:nvSpPr>
        <p:spPr>
          <a:xfrm>
            <a:off x="5094293" y="3147814"/>
            <a:ext cx="1133892" cy="288147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pl-PL" sz="1400" b="1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l-PL" sz="1400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. tisíciletí n.l.</a:t>
            </a:r>
            <a:endParaRPr lang="pl-PL" sz="1400" b="1" dirty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639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6" grpId="0" animBg="1"/>
      <p:bldP spid="57" grpId="0" animBg="1"/>
      <p:bldP spid="67" grpId="0" animBg="1"/>
      <p:bldP spid="68" grpId="0" animBg="1"/>
      <p:bldP spid="70" grpId="0" animBg="1"/>
      <p:bldP spid="74" grpId="0" animBg="1"/>
      <p:bldP spid="80" grpId="0" animBg="1"/>
      <p:bldP spid="81" grpId="0" animBg="1"/>
      <p:bldP spid="83" grpId="0" animBg="1"/>
      <p:bldP spid="84" grpId="0" animBg="1"/>
      <p:bldP spid="86" grpId="0" animBg="1"/>
      <p:bldP spid="97" grpId="0" animBg="1"/>
      <p:bldP spid="45" grpId="0" animBg="1"/>
      <p:bldP spid="49" grpId="0" animBg="1"/>
      <p:bldP spid="51" grpId="0" animBg="1"/>
      <p:bldP spid="47" grpId="0" animBg="1"/>
      <p:bldP spid="48" grpId="0" animBg="1"/>
      <p:bldP spid="5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ovéPole 16"/>
          <p:cNvSpPr txBox="1"/>
          <p:nvPr/>
        </p:nvSpPr>
        <p:spPr>
          <a:xfrm>
            <a:off x="3556011" y="3930610"/>
            <a:ext cx="655949" cy="369332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C00000"/>
                </a:solidFill>
              </a:rPr>
              <a:t>0 n.l.</a:t>
            </a:r>
            <a:endParaRPr lang="de-DE" b="1" dirty="0" smtClean="0">
              <a:solidFill>
                <a:srgbClr val="C00000"/>
              </a:solidFill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23528" y="4011795"/>
            <a:ext cx="342009" cy="288147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pl-PL" sz="1400" b="1" dirty="0" smtClean="0">
                <a:latin typeface="Times New Roman" pitchFamily="18" charset="0"/>
                <a:cs typeface="Times New Roman" pitchFamily="18" charset="0"/>
              </a:rPr>
              <a:t>600</a:t>
            </a:r>
          </a:p>
        </p:txBody>
      </p:sp>
      <p:cxnSp>
        <p:nvCxnSpPr>
          <p:cNvPr id="9" name="Přímá spojnice 8"/>
          <p:cNvCxnSpPr/>
          <p:nvPr/>
        </p:nvCxnSpPr>
        <p:spPr>
          <a:xfrm rot="-420000" flipH="1">
            <a:off x="493862" y="4294718"/>
            <a:ext cx="57321" cy="4354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 rot="-420000" flipH="1">
            <a:off x="997918" y="4301813"/>
            <a:ext cx="57321" cy="4354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/>
          <p:cNvCxnSpPr/>
          <p:nvPr/>
        </p:nvCxnSpPr>
        <p:spPr>
          <a:xfrm rot="-420000" flipH="1">
            <a:off x="1536033" y="4294718"/>
            <a:ext cx="57321" cy="4354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/>
          <p:nvPr/>
        </p:nvCxnSpPr>
        <p:spPr>
          <a:xfrm rot="-420000" flipH="1">
            <a:off x="2078038" y="4294718"/>
            <a:ext cx="57321" cy="4354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/>
        </p:nvCxnSpPr>
        <p:spPr>
          <a:xfrm rot="-420000" flipH="1">
            <a:off x="3230166" y="4294718"/>
            <a:ext cx="57321" cy="4354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27"/>
          <p:cNvCxnSpPr/>
          <p:nvPr/>
        </p:nvCxnSpPr>
        <p:spPr>
          <a:xfrm rot="-420000" flipH="1">
            <a:off x="2654102" y="4294718"/>
            <a:ext cx="57321" cy="4354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28"/>
          <p:cNvCxnSpPr/>
          <p:nvPr/>
        </p:nvCxnSpPr>
        <p:spPr>
          <a:xfrm rot="-420000" flipH="1">
            <a:off x="3806230" y="4294718"/>
            <a:ext cx="57321" cy="4354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/>
          <p:cNvCxnSpPr/>
          <p:nvPr/>
        </p:nvCxnSpPr>
        <p:spPr>
          <a:xfrm rot="-420000" flipH="1">
            <a:off x="4382294" y="4294718"/>
            <a:ext cx="57321" cy="4354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ovéPole 55"/>
          <p:cNvSpPr txBox="1"/>
          <p:nvPr/>
        </p:nvSpPr>
        <p:spPr>
          <a:xfrm>
            <a:off x="845615" y="4011795"/>
            <a:ext cx="342009" cy="288147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pl-PL" sz="1400" b="1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pl-PL" sz="1400" b="1" dirty="0" smtClean="0">
                <a:latin typeface="Times New Roman" pitchFamily="18" charset="0"/>
                <a:cs typeface="Times New Roman" pitchFamily="18" charset="0"/>
              </a:rPr>
              <a:t>00</a:t>
            </a:r>
          </a:p>
        </p:txBody>
      </p:sp>
      <p:sp>
        <p:nvSpPr>
          <p:cNvPr id="57" name="TextovéPole 56"/>
          <p:cNvSpPr txBox="1"/>
          <p:nvPr/>
        </p:nvSpPr>
        <p:spPr>
          <a:xfrm>
            <a:off x="1421679" y="4011910"/>
            <a:ext cx="342009" cy="288147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pl-PL" sz="1400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pl-PL" sz="1400" b="1" dirty="0" smtClean="0">
                <a:latin typeface="Times New Roman" pitchFamily="18" charset="0"/>
                <a:cs typeface="Times New Roman" pitchFamily="18" charset="0"/>
              </a:rPr>
              <a:t>00</a:t>
            </a:r>
          </a:p>
        </p:txBody>
      </p:sp>
      <p:sp>
        <p:nvSpPr>
          <p:cNvPr id="67" name="TextovéPole 66"/>
          <p:cNvSpPr txBox="1"/>
          <p:nvPr/>
        </p:nvSpPr>
        <p:spPr>
          <a:xfrm>
            <a:off x="1925735" y="4011795"/>
            <a:ext cx="342009" cy="288147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pl-PL" sz="1400" b="1" dirty="0" smtClean="0">
                <a:latin typeface="Times New Roman" pitchFamily="18" charset="0"/>
                <a:cs typeface="Times New Roman" pitchFamily="18" charset="0"/>
              </a:rPr>
              <a:t>300</a:t>
            </a:r>
            <a:endParaRPr lang="pl-PL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TextovéPole 67"/>
          <p:cNvSpPr txBox="1"/>
          <p:nvPr/>
        </p:nvSpPr>
        <p:spPr>
          <a:xfrm>
            <a:off x="3077863" y="4011795"/>
            <a:ext cx="342009" cy="288147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pl-PL" sz="1400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l-PL" sz="1400" b="1" dirty="0" smtClean="0">
                <a:latin typeface="Times New Roman" pitchFamily="18" charset="0"/>
                <a:cs typeface="Times New Roman" pitchFamily="18" charset="0"/>
              </a:rPr>
              <a:t>00</a:t>
            </a:r>
          </a:p>
        </p:txBody>
      </p:sp>
      <p:sp>
        <p:nvSpPr>
          <p:cNvPr id="70" name="TextovéPole 69"/>
          <p:cNvSpPr txBox="1"/>
          <p:nvPr/>
        </p:nvSpPr>
        <p:spPr>
          <a:xfrm>
            <a:off x="2501799" y="4011795"/>
            <a:ext cx="342009" cy="288147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pl-PL" sz="14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l-PL" sz="1400" b="1" dirty="0" smtClean="0">
                <a:latin typeface="Times New Roman" pitchFamily="18" charset="0"/>
                <a:cs typeface="Times New Roman" pitchFamily="18" charset="0"/>
              </a:rPr>
              <a:t>00</a:t>
            </a:r>
          </a:p>
        </p:txBody>
      </p:sp>
      <p:sp>
        <p:nvSpPr>
          <p:cNvPr id="74" name="TextovéPole 73"/>
          <p:cNvSpPr txBox="1"/>
          <p:nvPr/>
        </p:nvSpPr>
        <p:spPr>
          <a:xfrm>
            <a:off x="4806055" y="4011795"/>
            <a:ext cx="342009" cy="288147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pl-PL" sz="14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l-PL" sz="1400" b="1" dirty="0" smtClean="0">
                <a:latin typeface="Times New Roman" pitchFamily="18" charset="0"/>
                <a:cs typeface="Times New Roman" pitchFamily="18" charset="0"/>
              </a:rPr>
              <a:t>00</a:t>
            </a:r>
          </a:p>
        </p:txBody>
      </p:sp>
      <p:sp>
        <p:nvSpPr>
          <p:cNvPr id="80" name="TextovéPole 79"/>
          <p:cNvSpPr txBox="1"/>
          <p:nvPr/>
        </p:nvSpPr>
        <p:spPr>
          <a:xfrm>
            <a:off x="4229991" y="4011795"/>
            <a:ext cx="342009" cy="288147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pl-PL" sz="1400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l-PL" sz="1400" b="1" dirty="0" smtClean="0">
                <a:latin typeface="Times New Roman" pitchFamily="18" charset="0"/>
                <a:cs typeface="Times New Roman" pitchFamily="18" charset="0"/>
              </a:rPr>
              <a:t>00</a:t>
            </a:r>
          </a:p>
        </p:txBody>
      </p:sp>
      <p:sp>
        <p:nvSpPr>
          <p:cNvPr id="81" name="TextovéPole 80"/>
          <p:cNvSpPr txBox="1"/>
          <p:nvPr/>
        </p:nvSpPr>
        <p:spPr>
          <a:xfrm>
            <a:off x="7142373" y="4011795"/>
            <a:ext cx="421901" cy="288147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pl-PL" sz="1400" b="1" dirty="0" smtClean="0">
                <a:latin typeface="Times New Roman" pitchFamily="18" charset="0"/>
                <a:cs typeface="Times New Roman" pitchFamily="18" charset="0"/>
              </a:rPr>
              <a:t>1100</a:t>
            </a:r>
          </a:p>
        </p:txBody>
      </p:sp>
      <p:sp>
        <p:nvSpPr>
          <p:cNvPr id="83" name="TextovéPole 82"/>
          <p:cNvSpPr txBox="1"/>
          <p:nvPr/>
        </p:nvSpPr>
        <p:spPr>
          <a:xfrm>
            <a:off x="5382119" y="4011795"/>
            <a:ext cx="342009" cy="288147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pl-PL" sz="1400" b="1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pl-PL" sz="1400" b="1" dirty="0" smtClean="0">
                <a:latin typeface="Times New Roman" pitchFamily="18" charset="0"/>
                <a:cs typeface="Times New Roman" pitchFamily="18" charset="0"/>
              </a:rPr>
              <a:t>00</a:t>
            </a:r>
          </a:p>
        </p:txBody>
      </p:sp>
      <p:sp>
        <p:nvSpPr>
          <p:cNvPr id="84" name="TextovéPole 83"/>
          <p:cNvSpPr txBox="1"/>
          <p:nvPr/>
        </p:nvSpPr>
        <p:spPr>
          <a:xfrm>
            <a:off x="6561371" y="4011910"/>
            <a:ext cx="431777" cy="288147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pl-PL" sz="1400" b="1" dirty="0" smtClean="0">
                <a:latin typeface="Times New Roman" pitchFamily="18" charset="0"/>
                <a:cs typeface="Times New Roman" pitchFamily="18" charset="0"/>
              </a:rPr>
              <a:t>1000</a:t>
            </a:r>
          </a:p>
        </p:txBody>
      </p:sp>
      <p:sp>
        <p:nvSpPr>
          <p:cNvPr id="86" name="TextovéPole 85"/>
          <p:cNvSpPr txBox="1"/>
          <p:nvPr/>
        </p:nvSpPr>
        <p:spPr>
          <a:xfrm>
            <a:off x="6030191" y="4011910"/>
            <a:ext cx="342009" cy="288147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pl-PL" sz="1400" b="1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pl-PL" sz="1400" b="1" dirty="0" smtClean="0">
                <a:latin typeface="Times New Roman" pitchFamily="18" charset="0"/>
                <a:cs typeface="Times New Roman" pitchFamily="18" charset="0"/>
              </a:rPr>
              <a:t>00</a:t>
            </a:r>
          </a:p>
        </p:txBody>
      </p:sp>
      <p:cxnSp>
        <p:nvCxnSpPr>
          <p:cNvPr id="87" name="Přímá spojnice 86"/>
          <p:cNvCxnSpPr/>
          <p:nvPr/>
        </p:nvCxnSpPr>
        <p:spPr>
          <a:xfrm rot="-420000" flipH="1">
            <a:off x="4958358" y="4294718"/>
            <a:ext cx="57321" cy="4354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Přímá spojnice 87"/>
          <p:cNvCxnSpPr/>
          <p:nvPr/>
        </p:nvCxnSpPr>
        <p:spPr>
          <a:xfrm rot="-420000" flipH="1">
            <a:off x="5534422" y="4294718"/>
            <a:ext cx="57321" cy="4354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Přímá spojnice 91"/>
          <p:cNvCxnSpPr/>
          <p:nvPr/>
        </p:nvCxnSpPr>
        <p:spPr>
          <a:xfrm rot="-420000" flipH="1">
            <a:off x="6110486" y="4294718"/>
            <a:ext cx="57321" cy="4354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Přímá spojnice 93"/>
          <p:cNvCxnSpPr/>
          <p:nvPr/>
        </p:nvCxnSpPr>
        <p:spPr>
          <a:xfrm rot="-420000" flipH="1">
            <a:off x="6758558" y="4294718"/>
            <a:ext cx="57321" cy="4354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Přímá spojnice 94"/>
          <p:cNvCxnSpPr/>
          <p:nvPr/>
        </p:nvCxnSpPr>
        <p:spPr>
          <a:xfrm rot="-420000" flipH="1">
            <a:off x="7982694" y="4294718"/>
            <a:ext cx="57321" cy="4354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Přímá spojnice 95"/>
          <p:cNvCxnSpPr/>
          <p:nvPr/>
        </p:nvCxnSpPr>
        <p:spPr>
          <a:xfrm rot="-420000" flipH="1">
            <a:off x="7334622" y="4294718"/>
            <a:ext cx="57321" cy="4354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ovéPole 96"/>
          <p:cNvSpPr txBox="1"/>
          <p:nvPr/>
        </p:nvSpPr>
        <p:spPr>
          <a:xfrm>
            <a:off x="7785507" y="4011795"/>
            <a:ext cx="431777" cy="288147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pl-PL" sz="1400" b="1" dirty="0" smtClean="0">
                <a:latin typeface="Times New Roman" pitchFamily="18" charset="0"/>
                <a:cs typeface="Times New Roman" pitchFamily="18" charset="0"/>
              </a:rPr>
              <a:t>1200</a:t>
            </a:r>
          </a:p>
        </p:txBody>
      </p:sp>
      <p:cxnSp>
        <p:nvCxnSpPr>
          <p:cNvPr id="11" name="Přímá spojnice se šipkou 10"/>
          <p:cNvCxnSpPr/>
          <p:nvPr/>
        </p:nvCxnSpPr>
        <p:spPr>
          <a:xfrm flipH="1">
            <a:off x="179512" y="4515966"/>
            <a:ext cx="504056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se šipkou 36"/>
          <p:cNvCxnSpPr/>
          <p:nvPr/>
        </p:nvCxnSpPr>
        <p:spPr>
          <a:xfrm flipV="1">
            <a:off x="5372472" y="4507582"/>
            <a:ext cx="3231976" cy="838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Levá složená závorka 6"/>
          <p:cNvSpPr/>
          <p:nvPr/>
        </p:nvSpPr>
        <p:spPr>
          <a:xfrm rot="5400000">
            <a:off x="1071089" y="3761376"/>
            <a:ext cx="468000" cy="557022"/>
          </a:xfrm>
          <a:prstGeom prst="leftBrace">
            <a:avLst/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Levá složená závorka 42"/>
          <p:cNvSpPr/>
          <p:nvPr/>
        </p:nvSpPr>
        <p:spPr>
          <a:xfrm rot="5400000">
            <a:off x="7452312" y="3687934"/>
            <a:ext cx="468000" cy="612000"/>
          </a:xfrm>
          <a:prstGeom prst="leftBrace">
            <a:avLst/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Levá složená závorka 43"/>
          <p:cNvSpPr/>
          <p:nvPr/>
        </p:nvSpPr>
        <p:spPr>
          <a:xfrm rot="5400000">
            <a:off x="2735856" y="3687934"/>
            <a:ext cx="468000" cy="612000"/>
          </a:xfrm>
          <a:prstGeom prst="leftBrace">
            <a:avLst/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5" name="TextovéPole 44"/>
          <p:cNvSpPr txBox="1"/>
          <p:nvPr/>
        </p:nvSpPr>
        <p:spPr>
          <a:xfrm>
            <a:off x="683568" y="3507739"/>
            <a:ext cx="1218851" cy="288147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pl-PL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pl-PL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století </a:t>
            </a:r>
            <a:r>
              <a:rPr lang="pl-PL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př.n.l.</a:t>
            </a:r>
            <a:endParaRPr lang="pl-PL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ovéPole 48"/>
          <p:cNvSpPr txBox="1"/>
          <p:nvPr/>
        </p:nvSpPr>
        <p:spPr>
          <a:xfrm>
            <a:off x="2417045" y="3507739"/>
            <a:ext cx="1218851" cy="288147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pl-PL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pl-PL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století </a:t>
            </a:r>
            <a:r>
              <a:rPr lang="pl-PL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př.n.l.</a:t>
            </a:r>
            <a:endParaRPr lang="pl-PL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ovéPole 50"/>
          <p:cNvSpPr txBox="1"/>
          <p:nvPr/>
        </p:nvSpPr>
        <p:spPr>
          <a:xfrm>
            <a:off x="7142449" y="3507739"/>
            <a:ext cx="1129083" cy="288147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pl-PL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12. </a:t>
            </a:r>
            <a:r>
              <a:rPr lang="pl-PL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století  </a:t>
            </a:r>
            <a:r>
              <a:rPr lang="pl-PL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n.l.</a:t>
            </a:r>
            <a:endParaRPr lang="pl-PL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ovéPole 51"/>
          <p:cNvSpPr txBox="1"/>
          <p:nvPr/>
        </p:nvSpPr>
        <p:spPr>
          <a:xfrm>
            <a:off x="1763688" y="1059582"/>
            <a:ext cx="5501827" cy="523220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Jako začátek počítání kalendáře </a:t>
            </a:r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(počátek našeho letopočtu) </a:t>
            </a:r>
            <a:r>
              <a:rPr lang="cs-CZ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si lidé určili </a:t>
            </a:r>
          </a:p>
          <a:p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rok narození Ježíše Krista (rok nula</a:t>
            </a:r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cs-CZ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Levá složená závorka 52"/>
          <p:cNvSpPr/>
          <p:nvPr/>
        </p:nvSpPr>
        <p:spPr>
          <a:xfrm rot="5400000">
            <a:off x="4973524" y="2352191"/>
            <a:ext cx="720080" cy="2887389"/>
          </a:xfrm>
          <a:prstGeom prst="leftBrace">
            <a:avLst>
              <a:gd name="adj1" fmla="val 8333"/>
              <a:gd name="adj2" fmla="val 48797"/>
            </a:avLst>
          </a:prstGeom>
          <a:ln w="317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4" name="TextovéPole 53"/>
          <p:cNvSpPr txBox="1"/>
          <p:nvPr/>
        </p:nvSpPr>
        <p:spPr>
          <a:xfrm>
            <a:off x="5094293" y="3147814"/>
            <a:ext cx="1133892" cy="288147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pl-PL" sz="1400" b="1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l-PL" sz="1400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. tisíciletí n.l.</a:t>
            </a:r>
            <a:endParaRPr lang="pl-PL" sz="1400" b="1" dirty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Nadpis 1"/>
          <p:cNvSpPr>
            <a:spLocks noGrp="1"/>
          </p:cNvSpPr>
          <p:nvPr>
            <p:ph type="ctrTitle"/>
          </p:nvPr>
        </p:nvSpPr>
        <p:spPr>
          <a:xfrm>
            <a:off x="0" y="504000"/>
            <a:ext cx="4006225" cy="477054"/>
          </a:xfrm>
        </p:spPr>
        <p:txBody>
          <a:bodyPr wrap="none">
            <a:spAutoFit/>
          </a:bodyPr>
          <a:lstStyle/>
          <a:p>
            <a:pPr algn="l"/>
            <a:r>
              <a:rPr lang="it-IT" sz="2500" b="1" dirty="0">
                <a:latin typeface="Times New Roman" pitchFamily="18" charset="0"/>
                <a:cs typeface="Times New Roman" pitchFamily="18" charset="0"/>
              </a:rPr>
              <a:t>68.4 Co si řekneme nového?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5" name="Obrázek 5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707654"/>
            <a:ext cx="7416824" cy="1339968"/>
          </a:xfrm>
          <a:prstGeom prst="rect">
            <a:avLst/>
          </a:prstGeom>
          <a:ln w="31750"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1908861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6" grpId="0" animBg="1"/>
      <p:bldP spid="57" grpId="0" animBg="1"/>
      <p:bldP spid="67" grpId="0" animBg="1"/>
      <p:bldP spid="68" grpId="0" animBg="1"/>
      <p:bldP spid="70" grpId="0" animBg="1"/>
      <p:bldP spid="74" grpId="0" animBg="1"/>
      <p:bldP spid="80" grpId="0" animBg="1"/>
      <p:bldP spid="81" grpId="0" animBg="1"/>
      <p:bldP spid="83" grpId="0" animBg="1"/>
      <p:bldP spid="84" grpId="0" animBg="1"/>
      <p:bldP spid="86" grpId="0" animBg="1"/>
      <p:bldP spid="97" grpId="0" animBg="1"/>
      <p:bldP spid="45" grpId="0" animBg="1"/>
      <p:bldP spid="49" grpId="0" animBg="1"/>
      <p:bldP spid="51" grpId="0" animBg="1"/>
      <p:bldP spid="5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ovéPole 20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</a:t>
            </a:r>
            <a:r>
              <a:rPr lang="cs-CZ" sz="1600" b="1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Svět </a:t>
            </a:r>
            <a:r>
              <a:rPr lang="cs-CZ" sz="1600" b="1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kolem nás</a:t>
            </a:r>
          </a:p>
          <a:p>
            <a:endParaRPr lang="cs-CZ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Přímá spojnice 14"/>
          <p:cNvCxnSpPr/>
          <p:nvPr/>
        </p:nvCxnSpPr>
        <p:spPr>
          <a:xfrm>
            <a:off x="7308304" y="206769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2411760" y="1563638"/>
            <a:ext cx="2629182" cy="307777"/>
          </a:xfrm>
          <a:prstGeom prst="rect">
            <a:avLst/>
          </a:prstGeom>
          <a:solidFill>
            <a:srgbClr val="CCFFCC"/>
          </a:solidFill>
          <a:ln w="317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Které roky vymezují 18. století?</a:t>
            </a:r>
            <a:endParaRPr lang="cs-CZ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2195736" y="2859782"/>
            <a:ext cx="2792689" cy="307777"/>
          </a:xfrm>
          <a:prstGeom prst="rect">
            <a:avLst/>
          </a:prstGeom>
          <a:solidFill>
            <a:srgbClr val="CCFFCC"/>
          </a:solidFill>
          <a:ln w="31750">
            <a:solidFill>
              <a:srgbClr val="0066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V jakém žijeme tisíciletí a století?</a:t>
            </a:r>
            <a:endParaRPr lang="cs-CZ" sz="14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499992" y="3651870"/>
            <a:ext cx="3852338" cy="523220"/>
          </a:xfrm>
          <a:prstGeom prst="rect">
            <a:avLst/>
          </a:prstGeom>
          <a:solidFill>
            <a:srgbClr val="CCFFCC"/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Pokus se vysvětlit pojmy před naším letopočtem</a:t>
            </a:r>
          </a:p>
          <a:p>
            <a:pPr algn="ctr"/>
            <a:r>
              <a:rPr lang="cs-CZ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našeho letopočtu.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323528" y="2139702"/>
            <a:ext cx="3837910" cy="307777"/>
          </a:xfrm>
          <a:prstGeom prst="rect">
            <a:avLst/>
          </a:prstGeom>
          <a:solidFill>
            <a:srgbClr val="CCFFCC"/>
          </a:solidFill>
          <a:ln w="317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cs-CZ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Která událost určuje počátek našeho letopočtu?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64088" y="710468"/>
            <a:ext cx="3492000" cy="2335275"/>
          </a:xfrm>
          <a:prstGeom prst="rect">
            <a:avLst/>
          </a:prstGeom>
          <a:noFill/>
          <a:ln w="31750">
            <a:solidFill>
              <a:srgbClr val="0033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bdélník 4"/>
          <p:cNvSpPr/>
          <p:nvPr/>
        </p:nvSpPr>
        <p:spPr>
          <a:xfrm>
            <a:off x="0" y="483518"/>
            <a:ext cx="3304110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500" b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68.5 </a:t>
            </a:r>
            <a:r>
              <a:rPr lang="cs-CZ" sz="25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Co si pamatujete?</a:t>
            </a:r>
            <a:endParaRPr lang="de-DE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3528" y="3507854"/>
            <a:ext cx="3017837" cy="1091896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ovéPole 12"/>
          <p:cNvSpPr txBox="1"/>
          <p:nvPr/>
        </p:nvSpPr>
        <p:spPr>
          <a:xfrm>
            <a:off x="3491880" y="4443958"/>
            <a:ext cx="5503366" cy="523220"/>
          </a:xfrm>
          <a:prstGeom prst="rect">
            <a:avLst/>
          </a:prstGeom>
          <a:solidFill>
            <a:srgbClr val="CCFFCC"/>
          </a:solidFill>
          <a:ln w="31750">
            <a:solidFill>
              <a:schemeClr val="accent6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Narýsuj do sešitu časovou přímku, vyznač na ni rok 0. </a:t>
            </a:r>
          </a:p>
          <a:p>
            <a:pPr algn="ctr"/>
            <a:r>
              <a:rPr lang="cs-CZ" sz="1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Šipkami naznač směr běhu našeho letopočtu a před naším letopočtem.</a:t>
            </a:r>
            <a:endParaRPr lang="cs-CZ" sz="14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094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04000"/>
            <a:ext cx="3982822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68.6 Něco navíc pro šikovné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627534"/>
            <a:ext cx="2500284" cy="4371206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  <p:sp>
        <p:nvSpPr>
          <p:cNvPr id="6" name="TextovéPole 5"/>
          <p:cNvSpPr txBox="1"/>
          <p:nvPr/>
        </p:nvSpPr>
        <p:spPr>
          <a:xfrm>
            <a:off x="206857" y="987574"/>
            <a:ext cx="6093335" cy="3754874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Staroměstský orloj</a:t>
            </a:r>
          </a:p>
          <a:p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středověké astronomické hodiny umístěné na věži </a:t>
            </a:r>
          </a:p>
          <a:p>
            <a:pPr>
              <a:spcAft>
                <a:spcPts val="300"/>
              </a:spcAft>
            </a:pP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Staroměstské </a:t>
            </a: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radnice v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Praze</a:t>
            </a:r>
            <a:endParaRPr lang="cs-CZ" sz="1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Orloji </a:t>
            </a: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dominuje astronomický </a:t>
            </a:r>
            <a:r>
              <a:rPr lang="cs-CZ" sz="1400" b="1" u="sng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ciferník a</a:t>
            </a: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pod ním </a:t>
            </a:r>
            <a:r>
              <a:rPr lang="cs-CZ" sz="1400" b="1" u="sng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kalendářní deska</a:t>
            </a: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Astronomický ciferník: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lze </a:t>
            </a: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odečíst různé časy, astronomické cykly,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polohu Slunce </a:t>
            </a:r>
          </a:p>
          <a:p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a </a:t>
            </a: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kterým souhvězdím zvířetníku právě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prochází.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polohu Měsíce, </a:t>
            </a: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jeho fázi a postavení vzhledem ke Slunci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alendářní deska:</a:t>
            </a:r>
          </a:p>
          <a:p>
            <a:pPr marL="285750" indent="-285750">
              <a:spcAft>
                <a:spcPts val="300"/>
              </a:spcAft>
              <a:buFont typeface="Wingdings" pitchFamily="2" charset="2"/>
              <a:buChar char="Ø"/>
            </a:pP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lze odečíst aktuální měsíc, den a nepohyblivé svátky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křesťanského kalendáře </a:t>
            </a:r>
          </a:p>
          <a:p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Nad </a:t>
            </a: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astronomickým ciferníkem jsou dvě okna,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nichž se pohybují </a:t>
            </a:r>
            <a:r>
              <a:rPr lang="cs-CZ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apoštolové</a:t>
            </a: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Orloj </a:t>
            </a: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je dále doplněn sochami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 </a:t>
            </a: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okrajích, bustou anděla mezi okny apoštolů 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ozvučeným kohoutem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horní části nad okny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Staroměstský orloj je patrně </a:t>
            </a:r>
            <a:r>
              <a:rPr lang="cs-CZ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nejlépe zachovaný středověký orloj </a:t>
            </a: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vůbec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cs-CZ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součástí historického centra</a:t>
            </a: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které je zapsáno na seznamu kulturních 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památek 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UNESCO.</a:t>
            </a:r>
            <a:endParaRPr lang="cs-CZ" sz="14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4355976" y="4558357"/>
            <a:ext cx="2031325" cy="461665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12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Staroměstský orloj</a:t>
            </a:r>
            <a:endParaRPr lang="cs-CZ" sz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Praha – Staroměstské náměstí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ovéPole 16"/>
          <p:cNvSpPr txBox="1"/>
          <p:nvPr/>
        </p:nvSpPr>
        <p:spPr>
          <a:xfrm>
            <a:off x="3556011" y="3930610"/>
            <a:ext cx="655949" cy="369332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C00000"/>
                </a:solidFill>
              </a:rPr>
              <a:t>0 n.l.</a:t>
            </a:r>
            <a:endParaRPr lang="de-DE" b="1" dirty="0" smtClean="0">
              <a:solidFill>
                <a:srgbClr val="C00000"/>
              </a:solidFill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23528" y="4011795"/>
            <a:ext cx="342009" cy="288147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pl-PL" sz="1400" b="1" dirty="0" smtClean="0">
                <a:latin typeface="Times New Roman" pitchFamily="18" charset="0"/>
                <a:cs typeface="Times New Roman" pitchFamily="18" charset="0"/>
              </a:rPr>
              <a:t>600</a:t>
            </a:r>
          </a:p>
        </p:txBody>
      </p:sp>
      <p:cxnSp>
        <p:nvCxnSpPr>
          <p:cNvPr id="9" name="Přímá spojnice 8"/>
          <p:cNvCxnSpPr/>
          <p:nvPr/>
        </p:nvCxnSpPr>
        <p:spPr>
          <a:xfrm rot="-420000" flipH="1">
            <a:off x="493862" y="4294718"/>
            <a:ext cx="57321" cy="4354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 rot="-420000" flipH="1">
            <a:off x="997918" y="4301813"/>
            <a:ext cx="57321" cy="4354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/>
          <p:cNvCxnSpPr/>
          <p:nvPr/>
        </p:nvCxnSpPr>
        <p:spPr>
          <a:xfrm rot="-420000" flipH="1">
            <a:off x="1536033" y="4294718"/>
            <a:ext cx="57321" cy="4354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/>
          <p:nvPr/>
        </p:nvCxnSpPr>
        <p:spPr>
          <a:xfrm rot="-420000" flipH="1">
            <a:off x="2078038" y="4294718"/>
            <a:ext cx="57321" cy="4354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/>
        </p:nvCxnSpPr>
        <p:spPr>
          <a:xfrm rot="-420000" flipH="1">
            <a:off x="3230166" y="4294718"/>
            <a:ext cx="57321" cy="4354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27"/>
          <p:cNvCxnSpPr/>
          <p:nvPr/>
        </p:nvCxnSpPr>
        <p:spPr>
          <a:xfrm rot="-420000" flipH="1">
            <a:off x="2654102" y="4294718"/>
            <a:ext cx="57321" cy="4354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28"/>
          <p:cNvCxnSpPr/>
          <p:nvPr/>
        </p:nvCxnSpPr>
        <p:spPr>
          <a:xfrm rot="-420000" flipH="1">
            <a:off x="3806230" y="4294718"/>
            <a:ext cx="57321" cy="4354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/>
          <p:cNvCxnSpPr/>
          <p:nvPr/>
        </p:nvCxnSpPr>
        <p:spPr>
          <a:xfrm rot="-420000" flipH="1">
            <a:off x="4382294" y="4294718"/>
            <a:ext cx="57321" cy="4354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ovéPole 55"/>
          <p:cNvSpPr txBox="1"/>
          <p:nvPr/>
        </p:nvSpPr>
        <p:spPr>
          <a:xfrm>
            <a:off x="845615" y="4011795"/>
            <a:ext cx="342009" cy="288147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pl-PL" sz="1400" b="1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pl-PL" sz="1400" b="1" dirty="0" smtClean="0">
                <a:latin typeface="Times New Roman" pitchFamily="18" charset="0"/>
                <a:cs typeface="Times New Roman" pitchFamily="18" charset="0"/>
              </a:rPr>
              <a:t>00</a:t>
            </a:r>
          </a:p>
        </p:txBody>
      </p:sp>
      <p:sp>
        <p:nvSpPr>
          <p:cNvPr id="57" name="TextovéPole 56"/>
          <p:cNvSpPr txBox="1"/>
          <p:nvPr/>
        </p:nvSpPr>
        <p:spPr>
          <a:xfrm>
            <a:off x="1421679" y="4011910"/>
            <a:ext cx="342009" cy="288147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pl-PL" sz="1400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pl-PL" sz="1400" b="1" dirty="0" smtClean="0">
                <a:latin typeface="Times New Roman" pitchFamily="18" charset="0"/>
                <a:cs typeface="Times New Roman" pitchFamily="18" charset="0"/>
              </a:rPr>
              <a:t>00</a:t>
            </a:r>
          </a:p>
        </p:txBody>
      </p:sp>
      <p:sp>
        <p:nvSpPr>
          <p:cNvPr id="67" name="TextovéPole 66"/>
          <p:cNvSpPr txBox="1"/>
          <p:nvPr/>
        </p:nvSpPr>
        <p:spPr>
          <a:xfrm>
            <a:off x="1925735" y="4011795"/>
            <a:ext cx="342009" cy="288147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pl-PL" sz="1400" b="1" dirty="0" smtClean="0">
                <a:latin typeface="Times New Roman" pitchFamily="18" charset="0"/>
                <a:cs typeface="Times New Roman" pitchFamily="18" charset="0"/>
              </a:rPr>
              <a:t>300</a:t>
            </a:r>
            <a:endParaRPr lang="pl-PL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TextovéPole 67"/>
          <p:cNvSpPr txBox="1"/>
          <p:nvPr/>
        </p:nvSpPr>
        <p:spPr>
          <a:xfrm>
            <a:off x="3077863" y="4011795"/>
            <a:ext cx="342009" cy="288147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pl-PL" sz="1400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l-PL" sz="1400" b="1" dirty="0" smtClean="0">
                <a:latin typeface="Times New Roman" pitchFamily="18" charset="0"/>
                <a:cs typeface="Times New Roman" pitchFamily="18" charset="0"/>
              </a:rPr>
              <a:t>00</a:t>
            </a:r>
          </a:p>
        </p:txBody>
      </p:sp>
      <p:sp>
        <p:nvSpPr>
          <p:cNvPr id="70" name="TextovéPole 69"/>
          <p:cNvSpPr txBox="1"/>
          <p:nvPr/>
        </p:nvSpPr>
        <p:spPr>
          <a:xfrm>
            <a:off x="2501799" y="4011795"/>
            <a:ext cx="342009" cy="288147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pl-PL" sz="14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l-PL" sz="1400" b="1" dirty="0" smtClean="0">
                <a:latin typeface="Times New Roman" pitchFamily="18" charset="0"/>
                <a:cs typeface="Times New Roman" pitchFamily="18" charset="0"/>
              </a:rPr>
              <a:t>00</a:t>
            </a:r>
          </a:p>
        </p:txBody>
      </p:sp>
      <p:sp>
        <p:nvSpPr>
          <p:cNvPr id="74" name="TextovéPole 73"/>
          <p:cNvSpPr txBox="1"/>
          <p:nvPr/>
        </p:nvSpPr>
        <p:spPr>
          <a:xfrm>
            <a:off x="4806055" y="4011795"/>
            <a:ext cx="342009" cy="288147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pl-PL" sz="14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l-PL" sz="1400" b="1" dirty="0" smtClean="0">
                <a:latin typeface="Times New Roman" pitchFamily="18" charset="0"/>
                <a:cs typeface="Times New Roman" pitchFamily="18" charset="0"/>
              </a:rPr>
              <a:t>00</a:t>
            </a:r>
          </a:p>
        </p:txBody>
      </p:sp>
      <p:sp>
        <p:nvSpPr>
          <p:cNvPr id="80" name="TextovéPole 79"/>
          <p:cNvSpPr txBox="1"/>
          <p:nvPr/>
        </p:nvSpPr>
        <p:spPr>
          <a:xfrm>
            <a:off x="4229991" y="4011795"/>
            <a:ext cx="342009" cy="288147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pl-PL" sz="1400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l-PL" sz="1400" b="1" dirty="0" smtClean="0">
                <a:latin typeface="Times New Roman" pitchFamily="18" charset="0"/>
                <a:cs typeface="Times New Roman" pitchFamily="18" charset="0"/>
              </a:rPr>
              <a:t>00</a:t>
            </a:r>
          </a:p>
        </p:txBody>
      </p:sp>
      <p:sp>
        <p:nvSpPr>
          <p:cNvPr id="81" name="TextovéPole 80"/>
          <p:cNvSpPr txBox="1"/>
          <p:nvPr/>
        </p:nvSpPr>
        <p:spPr>
          <a:xfrm>
            <a:off x="7142373" y="4011795"/>
            <a:ext cx="421901" cy="288147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pl-PL" sz="1400" b="1" dirty="0" smtClean="0">
                <a:latin typeface="Times New Roman" pitchFamily="18" charset="0"/>
                <a:cs typeface="Times New Roman" pitchFamily="18" charset="0"/>
              </a:rPr>
              <a:t>1100</a:t>
            </a:r>
          </a:p>
        </p:txBody>
      </p:sp>
      <p:sp>
        <p:nvSpPr>
          <p:cNvPr id="83" name="TextovéPole 82"/>
          <p:cNvSpPr txBox="1"/>
          <p:nvPr/>
        </p:nvSpPr>
        <p:spPr>
          <a:xfrm>
            <a:off x="5382119" y="4011795"/>
            <a:ext cx="342009" cy="288147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pl-PL" sz="1400" b="1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pl-PL" sz="1400" b="1" dirty="0" smtClean="0">
                <a:latin typeface="Times New Roman" pitchFamily="18" charset="0"/>
                <a:cs typeface="Times New Roman" pitchFamily="18" charset="0"/>
              </a:rPr>
              <a:t>00</a:t>
            </a:r>
          </a:p>
        </p:txBody>
      </p:sp>
      <p:sp>
        <p:nvSpPr>
          <p:cNvPr id="84" name="TextovéPole 83"/>
          <p:cNvSpPr txBox="1"/>
          <p:nvPr/>
        </p:nvSpPr>
        <p:spPr>
          <a:xfrm>
            <a:off x="6561371" y="4011910"/>
            <a:ext cx="431777" cy="288147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pl-PL" sz="1400" b="1" dirty="0" smtClean="0">
                <a:latin typeface="Times New Roman" pitchFamily="18" charset="0"/>
                <a:cs typeface="Times New Roman" pitchFamily="18" charset="0"/>
              </a:rPr>
              <a:t>1000</a:t>
            </a:r>
          </a:p>
        </p:txBody>
      </p:sp>
      <p:sp>
        <p:nvSpPr>
          <p:cNvPr id="86" name="TextovéPole 85"/>
          <p:cNvSpPr txBox="1"/>
          <p:nvPr/>
        </p:nvSpPr>
        <p:spPr>
          <a:xfrm>
            <a:off x="6030191" y="4011910"/>
            <a:ext cx="342009" cy="288147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pl-PL" sz="1400" b="1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pl-PL" sz="1400" b="1" dirty="0" smtClean="0">
                <a:latin typeface="Times New Roman" pitchFamily="18" charset="0"/>
                <a:cs typeface="Times New Roman" pitchFamily="18" charset="0"/>
              </a:rPr>
              <a:t>00</a:t>
            </a:r>
          </a:p>
        </p:txBody>
      </p:sp>
      <p:cxnSp>
        <p:nvCxnSpPr>
          <p:cNvPr id="87" name="Přímá spojnice 86"/>
          <p:cNvCxnSpPr/>
          <p:nvPr/>
        </p:nvCxnSpPr>
        <p:spPr>
          <a:xfrm rot="-420000" flipH="1">
            <a:off x="4958358" y="4294718"/>
            <a:ext cx="57321" cy="4354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Přímá spojnice 87"/>
          <p:cNvCxnSpPr/>
          <p:nvPr/>
        </p:nvCxnSpPr>
        <p:spPr>
          <a:xfrm rot="-420000" flipH="1">
            <a:off x="5534422" y="4294718"/>
            <a:ext cx="57321" cy="4354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Přímá spojnice 91"/>
          <p:cNvCxnSpPr/>
          <p:nvPr/>
        </p:nvCxnSpPr>
        <p:spPr>
          <a:xfrm rot="-420000" flipH="1">
            <a:off x="6110486" y="4294718"/>
            <a:ext cx="57321" cy="4354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Přímá spojnice 93"/>
          <p:cNvCxnSpPr/>
          <p:nvPr/>
        </p:nvCxnSpPr>
        <p:spPr>
          <a:xfrm rot="-420000" flipH="1">
            <a:off x="6758558" y="4294718"/>
            <a:ext cx="57321" cy="4354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Přímá spojnice 94"/>
          <p:cNvCxnSpPr/>
          <p:nvPr/>
        </p:nvCxnSpPr>
        <p:spPr>
          <a:xfrm rot="-420000" flipH="1">
            <a:off x="7982694" y="4294718"/>
            <a:ext cx="57321" cy="4354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Přímá spojnice 95"/>
          <p:cNvCxnSpPr/>
          <p:nvPr/>
        </p:nvCxnSpPr>
        <p:spPr>
          <a:xfrm rot="-420000" flipH="1">
            <a:off x="7334622" y="4294718"/>
            <a:ext cx="57321" cy="4354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ovéPole 96"/>
          <p:cNvSpPr txBox="1"/>
          <p:nvPr/>
        </p:nvSpPr>
        <p:spPr>
          <a:xfrm>
            <a:off x="7785507" y="4011795"/>
            <a:ext cx="431777" cy="288147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pl-PL" sz="1400" b="1" dirty="0" smtClean="0">
                <a:latin typeface="Times New Roman" pitchFamily="18" charset="0"/>
                <a:cs typeface="Times New Roman" pitchFamily="18" charset="0"/>
              </a:rPr>
              <a:t>1200</a:t>
            </a:r>
          </a:p>
        </p:txBody>
      </p:sp>
      <p:cxnSp>
        <p:nvCxnSpPr>
          <p:cNvPr id="11" name="Přímá spojnice se šipkou 10"/>
          <p:cNvCxnSpPr/>
          <p:nvPr/>
        </p:nvCxnSpPr>
        <p:spPr>
          <a:xfrm flipH="1">
            <a:off x="179512" y="4515966"/>
            <a:ext cx="504056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se šipkou 36"/>
          <p:cNvCxnSpPr/>
          <p:nvPr/>
        </p:nvCxnSpPr>
        <p:spPr>
          <a:xfrm flipV="1">
            <a:off x="5372472" y="4507582"/>
            <a:ext cx="3231976" cy="838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Levá složená závorka 6"/>
          <p:cNvSpPr/>
          <p:nvPr/>
        </p:nvSpPr>
        <p:spPr>
          <a:xfrm rot="5400000">
            <a:off x="1060822" y="3797698"/>
            <a:ext cx="468000" cy="536487"/>
          </a:xfrm>
          <a:prstGeom prst="leftBrace">
            <a:avLst/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Levá složená závorka 42"/>
          <p:cNvSpPr/>
          <p:nvPr/>
        </p:nvSpPr>
        <p:spPr>
          <a:xfrm rot="5400000">
            <a:off x="7452312" y="3687934"/>
            <a:ext cx="468000" cy="612000"/>
          </a:xfrm>
          <a:prstGeom prst="leftBrace">
            <a:avLst/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Levá složená závorka 43"/>
          <p:cNvSpPr/>
          <p:nvPr/>
        </p:nvSpPr>
        <p:spPr>
          <a:xfrm rot="5400000">
            <a:off x="2735856" y="3687934"/>
            <a:ext cx="468000" cy="612000"/>
          </a:xfrm>
          <a:prstGeom prst="leftBrace">
            <a:avLst/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5" name="TextovéPole 44"/>
          <p:cNvSpPr txBox="1"/>
          <p:nvPr/>
        </p:nvSpPr>
        <p:spPr>
          <a:xfrm>
            <a:off x="701201" y="3507739"/>
            <a:ext cx="1183584" cy="288147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pl-PL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pl-PL" sz="1400" b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 </a:t>
            </a:r>
            <a:r>
              <a:rPr lang="pl-PL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pl-PL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entury BC</a:t>
            </a:r>
            <a:endParaRPr lang="pl-PL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ovéPole 48"/>
          <p:cNvSpPr txBox="1"/>
          <p:nvPr/>
        </p:nvSpPr>
        <p:spPr>
          <a:xfrm>
            <a:off x="2413839" y="3507739"/>
            <a:ext cx="1225262" cy="288147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pl-PL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l-PL" sz="1400" b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pl-PL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pl-PL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entury BC</a:t>
            </a:r>
            <a:endParaRPr lang="pl-PL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ovéPole 50"/>
          <p:cNvSpPr txBox="1"/>
          <p:nvPr/>
        </p:nvSpPr>
        <p:spPr>
          <a:xfrm>
            <a:off x="7063228" y="3507739"/>
            <a:ext cx="1287524" cy="288147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pl-PL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pl-PL" sz="1400" b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pl-PL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pl-PL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entury AD</a:t>
            </a:r>
            <a:endParaRPr lang="pl-PL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Levá složená závorka 52"/>
          <p:cNvSpPr/>
          <p:nvPr/>
        </p:nvSpPr>
        <p:spPr>
          <a:xfrm rot="5400000">
            <a:off x="4973524" y="2352191"/>
            <a:ext cx="720080" cy="2887389"/>
          </a:xfrm>
          <a:prstGeom prst="leftBrace">
            <a:avLst>
              <a:gd name="adj1" fmla="val 8333"/>
              <a:gd name="adj2" fmla="val 48797"/>
            </a:avLst>
          </a:prstGeom>
          <a:ln w="317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4" name="TextovéPole 53"/>
          <p:cNvSpPr txBox="1"/>
          <p:nvPr/>
        </p:nvSpPr>
        <p:spPr>
          <a:xfrm>
            <a:off x="4957234" y="3147814"/>
            <a:ext cx="1408005" cy="288147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pl-PL" sz="1400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l-PL" sz="1400" b="1" baseline="30000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pl-PL" sz="1400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millenium CE</a:t>
            </a:r>
            <a:endParaRPr lang="pl-PL" sz="1400" b="1" dirty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Nadpis 1"/>
          <p:cNvSpPr>
            <a:spLocks noGrp="1"/>
          </p:cNvSpPr>
          <p:nvPr>
            <p:ph type="ctrTitle"/>
          </p:nvPr>
        </p:nvSpPr>
        <p:spPr>
          <a:xfrm>
            <a:off x="0" y="504000"/>
            <a:ext cx="1608133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68.7 CLIL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ovéPole 46"/>
          <p:cNvSpPr txBox="1"/>
          <p:nvPr/>
        </p:nvSpPr>
        <p:spPr>
          <a:xfrm>
            <a:off x="3563888" y="2067694"/>
            <a:ext cx="1939955" cy="400110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pl-PL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MILLENNIUM</a:t>
            </a:r>
          </a:p>
        </p:txBody>
      </p:sp>
      <p:sp>
        <p:nvSpPr>
          <p:cNvPr id="48" name="TextovéPole 47"/>
          <p:cNvSpPr txBox="1"/>
          <p:nvPr/>
        </p:nvSpPr>
        <p:spPr>
          <a:xfrm>
            <a:off x="1475656" y="2499742"/>
            <a:ext cx="1506118" cy="400110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pl-PL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CENTURY</a:t>
            </a:r>
            <a:r>
              <a:rPr lang="cs-CZ" sz="2000" dirty="0" smtClean="0"/>
              <a:t> </a:t>
            </a:r>
            <a:endParaRPr lang="pl-PL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ovéPole 57"/>
          <p:cNvSpPr txBox="1"/>
          <p:nvPr/>
        </p:nvSpPr>
        <p:spPr>
          <a:xfrm>
            <a:off x="251651" y="1779662"/>
            <a:ext cx="2622834" cy="400110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pl-PL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ANNO DOMINI (AD)</a:t>
            </a:r>
          </a:p>
        </p:txBody>
      </p:sp>
      <p:sp>
        <p:nvSpPr>
          <p:cNvPr id="59" name="TextovéPole 58"/>
          <p:cNvSpPr txBox="1"/>
          <p:nvPr/>
        </p:nvSpPr>
        <p:spPr>
          <a:xfrm>
            <a:off x="1547664" y="1059582"/>
            <a:ext cx="4104456" cy="400110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BEFORE CHRIST (BC)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699542"/>
            <a:ext cx="2664000" cy="1998000"/>
          </a:xfrm>
          <a:prstGeom prst="rect">
            <a:avLst/>
          </a:prstGeom>
          <a:ln w="31750"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374198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6" grpId="0" animBg="1"/>
      <p:bldP spid="57" grpId="0" animBg="1"/>
      <p:bldP spid="67" grpId="0" animBg="1"/>
      <p:bldP spid="68" grpId="0" animBg="1"/>
      <p:bldP spid="70" grpId="0" animBg="1"/>
      <p:bldP spid="74" grpId="0" animBg="1"/>
      <p:bldP spid="80" grpId="0" animBg="1"/>
      <p:bldP spid="81" grpId="0" animBg="1"/>
      <p:bldP spid="83" grpId="0" animBg="1"/>
      <p:bldP spid="84" grpId="0" animBg="1"/>
      <p:bldP spid="86" grpId="0" animBg="1"/>
      <p:bldP spid="97" grpId="0" animBg="1"/>
      <p:bldP spid="45" grpId="0" animBg="1"/>
      <p:bldP spid="49" grpId="0" animBg="1"/>
      <p:bldP spid="51" grpId="0" animBg="1"/>
      <p:bldP spid="54" grpId="0" animBg="1"/>
      <p:bldP spid="47" grpId="0" animBg="1"/>
      <p:bldP spid="48" grpId="0" animBg="1"/>
      <p:bldP spid="58" grpId="0" animBg="1"/>
      <p:bldP spid="5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151" y="504000"/>
            <a:ext cx="2512291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68.8 Test znalostí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364691" y="1203598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odpovědi:</a:t>
            </a:r>
            <a:endParaRPr lang="cs-CZ" sz="14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4176532"/>
              </p:ext>
            </p:extLst>
          </p:nvPr>
        </p:nvGraphicFramePr>
        <p:xfrm>
          <a:off x="179512" y="1203598"/>
          <a:ext cx="7185180" cy="3432306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592590"/>
                <a:gridCol w="3592590"/>
              </a:tblGrid>
              <a:tr h="165618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0" lang="cs-CZ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Jakou historickou událostí začíná náš letopočet (rok 0)?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smrtí praotce Čecha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příchodem Slovanů na naše území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narozením Ježíše Krista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smrtí Ježíše Krista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cs-CZ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Vyber roky, které patří do 21. </a:t>
                      </a: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století.</a:t>
                      </a:r>
                      <a:endParaRPr lang="cs-CZ" sz="14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None/>
                      </a:pPr>
                      <a:endParaRPr lang="cs-CZ" sz="14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l">
                        <a:buNone/>
                      </a:pPr>
                      <a:endParaRPr lang="cs-CZ" sz="12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cs-CZ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2011, 2015, 1998</a:t>
                      </a: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cs-CZ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2000, 2005, 2013</a:t>
                      </a: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cs-CZ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1748, 1524, 4899</a:t>
                      </a: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cs-CZ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1115, 1745, 1750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7761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Který rok patří do 17. století?</a:t>
                      </a:r>
                      <a:endParaRPr kumimoji="0" lang="cs-CZ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1728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1614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2012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1415</a:t>
                      </a:r>
                      <a:endParaRPr kumimoji="0" lang="cs-CZ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Kterými roky je definováno 2. tisíciletí?</a:t>
                      </a:r>
                      <a:endParaRPr kumimoji="0" lang="cs-CZ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1001 - 2000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1 - 1000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1001 - 1999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586 – 1000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7976759" y="1511375"/>
            <a:ext cx="5040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c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b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b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a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7532712" y="4236318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Test  na známku</a:t>
            </a:r>
            <a:endParaRPr lang="cs-CZ" sz="14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</a:t>
            </a:r>
            <a:r>
              <a:rPr lang="cs-CZ" sz="1600" b="1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Svět </a:t>
            </a:r>
            <a:r>
              <a:rPr lang="cs-CZ" sz="1600" b="1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118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20150" y="498603"/>
            <a:ext cx="3831769" cy="477054"/>
          </a:xfrm>
          <a:prstGeom prst="rect">
            <a:avLst/>
          </a:prstGeom>
        </p:spPr>
        <p:txBody>
          <a:bodyPr wrap="none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68.9 Použité zdroje, citace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6" y="1120180"/>
            <a:ext cx="7848872" cy="27363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indent="-342900">
              <a:buAutoNum type="arabicPeriod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</a:t>
            </a:r>
            <a:r>
              <a:rPr lang="cs-CZ" sz="1200" dirty="0">
                <a:latin typeface="Times New Roman" pitchFamily="18" charset="0"/>
                <a:cs typeface="Times New Roman" pitchFamily="18" charset="0"/>
                <a:hlinkClick r:id="rId2"/>
              </a:rPr>
              <a:t>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2"/>
              </a:rPr>
              <a:t>www.stiefel-eurocart.cz/2125-thickbox/cas-rocne-obdobia-hodiny.jpg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3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3"/>
              </a:rPr>
              <a:t>www.vyukovematerialy.cz/dejepis/rocnik6/fotky/primka.jpg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4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4"/>
              </a:rPr>
              <a:t>astronomia.zcu.cz/obr/planety/zeme/mesic/faze01.jpg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5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5"/>
              </a:rPr>
              <a:t>tahaky.lam.cz/zemepis/pohyby.jpg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6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6"/>
              </a:rPr>
              <a:t>nd03.jxs.cz/799/243/a954e159b0_56887606_o2.jpg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7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7"/>
              </a:rPr>
              <a:t>www.britannica.com/blogs/wp-content/uploads/2009/02/21st-century_credit_pete_ashton.JPG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8"/>
              </a:rPr>
              <a:t>http://1.bp.blogspot.com/_c7IH3AjA6Uc/TNkHgoALhwI/AAAAAAAAADU/-_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8"/>
              </a:rPr>
              <a:t>n0aet9mWA/s320/hodinky_stare_kapesni_jpg_4c515fa0c3.jpg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9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9"/>
              </a:rPr>
              <a:t>upload.wikimedia.org/wikipedia/commons/7/79/Prazsky_orloj_celkovy_pohled.jpg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68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4217</TotalTime>
  <Words>1020</Words>
  <Application>Microsoft Office PowerPoint</Application>
  <PresentationFormat>Předvádění na obrazovce (16:9)</PresentationFormat>
  <Paragraphs>234</Paragraphs>
  <Slides>10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68.1 Časová přímka, letopočty</vt:lpstr>
      <vt:lpstr>68.2 Co už víš? </vt:lpstr>
      <vt:lpstr>Prezentace aplikace PowerPoint</vt:lpstr>
      <vt:lpstr>68.4 Co si řekneme nového?</vt:lpstr>
      <vt:lpstr>Prezentace aplikace PowerPoint</vt:lpstr>
      <vt:lpstr>68.6 Něco navíc pro šikovné</vt:lpstr>
      <vt:lpstr>68.7 CLIL</vt:lpstr>
      <vt:lpstr>68.8 Test znalostí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kadlecova</cp:lastModifiedBy>
  <cp:revision>297</cp:revision>
  <dcterms:created xsi:type="dcterms:W3CDTF">2010-10-18T18:21:56Z</dcterms:created>
  <dcterms:modified xsi:type="dcterms:W3CDTF">2013-02-05T17:17:49Z</dcterms:modified>
</cp:coreProperties>
</file>