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7" r:id="rId2"/>
    <p:sldId id="258" r:id="rId3"/>
    <p:sldId id="259" r:id="rId4"/>
    <p:sldId id="264" r:id="rId5"/>
    <p:sldId id="260" r:id="rId6"/>
    <p:sldId id="261" r:id="rId7"/>
    <p:sldId id="262" r:id="rId8"/>
    <p:sldId id="263" r:id="rId9"/>
    <p:sldId id="266" r:id="rId10"/>
    <p:sldId id="265" r:id="rId11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  <a:srgbClr val="81376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0462" autoAdjust="0"/>
  </p:normalViewPr>
  <p:slideViewPr>
    <p:cSldViewPr>
      <p:cViewPr>
        <p:scale>
          <a:sx n="86" d="100"/>
          <a:sy n="86" d="100"/>
        </p:scale>
        <p:origin x="-900" y="-7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33583E-89BF-4ECB-AA3F-75DD3E829E63}" type="datetimeFigureOut">
              <a:rPr lang="cs-CZ" smtClean="0"/>
              <a:pPr/>
              <a:t>24.2.2012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771979-99DB-4828-878C-66DC5CF305D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58851926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527786-DE88-4C02-A0B7-082242F2B663}" type="datetimeFigureOut">
              <a:rPr lang="cs-CZ" smtClean="0"/>
              <a:pPr/>
              <a:t>24.2.2012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C757F8-8F25-4CF1-88DC-C9C420F5300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81390207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1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2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3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4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5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6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7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8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46E6A-BCBB-4397-B238-D9666C12CA33}" type="datetime1">
              <a:rPr lang="cs-CZ" smtClean="0"/>
              <a:pPr/>
              <a:t>24.2.2012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4DB5B-C4F9-421B-B915-96C77EBC177D}" type="datetime1">
              <a:rPr lang="cs-CZ" smtClean="0"/>
              <a:pPr/>
              <a:t>24.2.2012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27F35-795A-4B52-AF4B-8AF9D6F591C2}" type="datetime1">
              <a:rPr lang="cs-CZ" smtClean="0"/>
              <a:pPr/>
              <a:t>24.2.2012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B4C2E-6E06-4E9C-9D85-8F31E0E288E6}" type="datetime1">
              <a:rPr lang="cs-CZ" smtClean="0"/>
              <a:pPr/>
              <a:t>24.2.2012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ABC8E-B95F-4149-9A9A-D11A584EB29D}" type="datetime1">
              <a:rPr lang="cs-CZ" smtClean="0"/>
              <a:pPr/>
              <a:t>24.2.2012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0DED4-D2BA-48CB-B2B6-1875E7FDB29C}" type="datetime1">
              <a:rPr lang="cs-CZ" smtClean="0"/>
              <a:pPr/>
              <a:t>24.2.2012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9A91E-1CCF-40B7-8986-DCBC22B998A1}" type="datetime1">
              <a:rPr lang="cs-CZ" smtClean="0"/>
              <a:pPr/>
              <a:t>24.2.2012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CEE0F-07E8-4FA4-BC5E-B1097BC39F9A}" type="datetime1">
              <a:rPr lang="cs-CZ" smtClean="0"/>
              <a:pPr/>
              <a:t>24.2.2012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61AB1-11DE-4681-8765-EB93C13598AF}" type="datetime1">
              <a:rPr lang="cs-CZ" smtClean="0"/>
              <a:pPr/>
              <a:t>24.2.2012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88AF0-EED2-4674-8E08-6CB36054DDEB}" type="datetime1">
              <a:rPr lang="cs-CZ" smtClean="0"/>
              <a:pPr/>
              <a:t>24.2.2012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B1AB8-A318-494C-B197-385F53BD80D4}" type="datetime1">
              <a:rPr lang="cs-CZ" smtClean="0"/>
              <a:pPr/>
              <a:t>24.2.2012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CAF81-B0B1-45DF-898B-A867B8150E23}" type="datetime1">
              <a:rPr lang="cs-CZ" smtClean="0"/>
              <a:pPr/>
              <a:t>24.2.2012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4.jpeg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Documents%20and%20Settings\prusa\Dokumenty\Prezentace1256.wav" TargetMode="External"/><Relationship Id="rId6" Type="http://schemas.openxmlformats.org/officeDocument/2006/relationships/image" Target="../media/image3.jpeg"/><Relationship Id="rId11" Type="http://schemas.openxmlformats.org/officeDocument/2006/relationships/image" Target="../media/image8.jpeg"/><Relationship Id="rId5" Type="http://schemas.openxmlformats.org/officeDocument/2006/relationships/image" Target="../media/image2.png"/><Relationship Id="rId10" Type="http://schemas.openxmlformats.org/officeDocument/2006/relationships/image" Target="../media/image7.jpeg"/><Relationship Id="rId4" Type="http://schemas.openxmlformats.org/officeDocument/2006/relationships/image" Target="../media/image1.png"/><Relationship Id="rId9" Type="http://schemas.openxmlformats.org/officeDocument/2006/relationships/image" Target="../media/image6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jpeg"/><Relationship Id="rId3" Type="http://schemas.openxmlformats.org/officeDocument/2006/relationships/hyperlink" Target="http://hubblesite.org/" TargetMode="External"/><Relationship Id="rId7" Type="http://schemas.openxmlformats.org/officeDocument/2006/relationships/image" Target="../media/image1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7.jpeg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hubblesite.org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://www.4stav.cz/img-foto/001/927_m.jpg" TargetMode="External"/><Relationship Id="rId13" Type="http://schemas.openxmlformats.org/officeDocument/2006/relationships/hyperlink" Target="http://img7.ceskatelevize.cz/program/porady/1048873939/foto/02.jpg" TargetMode="External"/><Relationship Id="rId3" Type="http://schemas.openxmlformats.org/officeDocument/2006/relationships/hyperlink" Target="http://i.iinfo.cz/urs/praded-128109279932419.jpg" TargetMode="External"/><Relationship Id="rId7" Type="http://schemas.openxmlformats.org/officeDocument/2006/relationships/hyperlink" Target="http://i.lidovky.cz/05/112/lngal/BLHef50b_ed.jpg" TargetMode="External"/><Relationship Id="rId12" Type="http://schemas.openxmlformats.org/officeDocument/2006/relationships/hyperlink" Target="http://www.mining.cz/TEXTY/Kounov/K02.jpg" TargetMode="External"/><Relationship Id="rId2" Type="http://schemas.openxmlformats.org/officeDocument/2006/relationships/hyperlink" Target="http://upload.wikimedia.org/wikipedia/commons/thumb/2/2d/Ostrava,_pohled_z_Nov%C3%A9_radnice_2.jpg/254px-Ostrava,_pohled_z_Nov%C3%A9_radnice_2.jpg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penzionkamenec.cz/pics/foto-ostrava.jpg" TargetMode="External"/><Relationship Id="rId11" Type="http://schemas.openxmlformats.org/officeDocument/2006/relationships/hyperlink" Target="http://www.vysokeskoly24.cz/wp-content/uploads/2010/03/univerzita_palackeho5.jpg" TargetMode="External"/><Relationship Id="rId5" Type="http://schemas.openxmlformats.org/officeDocument/2006/relationships/hyperlink" Target="http://regiony.ic.cz/clanky/slezsko/uhli.jpg" TargetMode="External"/><Relationship Id="rId10" Type="http://schemas.openxmlformats.org/officeDocument/2006/relationships/hyperlink" Target="http://i.idnes.cz/08/103/gal/MAF1e6cc8_letadlo04.jpg" TargetMode="External"/><Relationship Id="rId4" Type="http://schemas.openxmlformats.org/officeDocument/2006/relationships/hyperlink" Target="http://t3.gstatic.com/images?q=tbn:ANd9GcT9F5WLOpGnf15YDhx-9qU9v1t6bzEG5Q_XUOVTubagtQ7Z-xMKTt1ueYlWhA" TargetMode="External"/><Relationship Id="rId9" Type="http://schemas.openxmlformats.org/officeDocument/2006/relationships/hyperlink" Target="http://www.edb.cz/grmat/nabidky/9633x1.jp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79512" y="514561"/>
            <a:ext cx="7704856" cy="594066"/>
          </a:xfrm>
        </p:spPr>
        <p:txBody>
          <a:bodyPr>
            <a:no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50.1  Moravskoslezský kraj – </a:t>
            </a:r>
            <a:r>
              <a:rPr lang="cs-CZ" sz="2500" b="1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oznáš jeho dominanty?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rezentace1256.wav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8688388" y="4687888"/>
            <a:ext cx="304800" cy="304800"/>
          </a:xfrm>
          <a:prstGeom prst="rect">
            <a:avLst/>
          </a:prstGeom>
        </p:spPr>
      </p:pic>
      <p:sp>
        <p:nvSpPr>
          <p:cNvPr id="24" name="TextovéPole 23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    </a:t>
            </a:r>
            <a:r>
              <a:rPr lang="cs-CZ" sz="1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Svět kolem nás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TextovéPole 29"/>
          <p:cNvSpPr txBox="1"/>
          <p:nvPr/>
        </p:nvSpPr>
        <p:spPr>
          <a:xfrm>
            <a:off x="-7854" y="4657036"/>
            <a:ext cx="9151854" cy="64633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</a:t>
            </a:r>
          </a:p>
          <a:p>
            <a:r>
              <a:rPr lang="cs-CZ" sz="12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Autor: </a:t>
            </a:r>
            <a:r>
              <a:rPr lang="cs-CZ" sz="12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Mgr. Blanka Průšová</a:t>
            </a:r>
          </a:p>
          <a:p>
            <a:endParaRPr lang="cs-CZ" sz="1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" name="obrázek 5" descr="Image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04122" y="4657036"/>
            <a:ext cx="3039878" cy="646331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6" name="Picture 2" descr="http://www.realit.cz/files/imagecache/dust_filerenderer_big/files/upload/story_online/ostrava_49af7a903f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203599"/>
            <a:ext cx="2242220" cy="1440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www.fotozletadla.cz/files/album/AAMAPA/Praded/Praded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1544" y="1203599"/>
            <a:ext cx="2428630" cy="1440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i.lidovky.cz/05/112/lngal/BLHef50b_ed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3003798"/>
            <a:ext cx="1417178" cy="14136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://storage0.dms.mediafax.cz/media/1/1/1686/3162101/1/tezba-uhli.jpg?width=300&amp;height=300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1752" y="2990981"/>
            <a:ext cx="1745281" cy="13089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http://mojemesto.sedmicka.cz/data/image/mesta/ostrava/nova_radnice_ostrava_denik_clanek_solo.jp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1368" y="3025279"/>
            <a:ext cx="1719662" cy="12746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http://www.penzionvanek.com/fota/79_foto2.jpg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1203599"/>
            <a:ext cx="2232248" cy="14401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Obdélník 12"/>
          <p:cNvSpPr/>
          <p:nvPr/>
        </p:nvSpPr>
        <p:spPr>
          <a:xfrm>
            <a:off x="3638912" y="2639659"/>
            <a:ext cx="982962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2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Praděd</a:t>
            </a:r>
            <a:endParaRPr lang="cs-CZ" sz="2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Obdélník 13"/>
          <p:cNvSpPr/>
          <p:nvPr/>
        </p:nvSpPr>
        <p:spPr>
          <a:xfrm>
            <a:off x="1049571" y="4242599"/>
            <a:ext cx="2191626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2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</a:t>
            </a:r>
            <a:r>
              <a:rPr lang="cs-CZ" sz="2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ěžba černého uhlí</a:t>
            </a:r>
            <a:endParaRPr lang="cs-CZ" sz="2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Obdélník 14"/>
          <p:cNvSpPr/>
          <p:nvPr/>
        </p:nvSpPr>
        <p:spPr>
          <a:xfrm>
            <a:off x="839471" y="2575481"/>
            <a:ext cx="1066318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2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Ostrava</a:t>
            </a:r>
            <a:endParaRPr lang="cs-CZ" sz="2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Obdélník 15"/>
          <p:cNvSpPr/>
          <p:nvPr/>
        </p:nvSpPr>
        <p:spPr>
          <a:xfrm>
            <a:off x="4022782" y="4240464"/>
            <a:ext cx="2133919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2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</a:t>
            </a:r>
            <a:r>
              <a:rPr lang="cs-CZ" sz="2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adnice v Ostravě</a:t>
            </a:r>
            <a:endParaRPr lang="cs-CZ" sz="2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Obdélník 16"/>
          <p:cNvSpPr/>
          <p:nvPr/>
        </p:nvSpPr>
        <p:spPr>
          <a:xfrm>
            <a:off x="6852372" y="2571750"/>
            <a:ext cx="1111202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2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Beskydy</a:t>
            </a:r>
            <a:endParaRPr lang="cs-CZ" sz="2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Obdélník 17"/>
          <p:cNvSpPr/>
          <p:nvPr/>
        </p:nvSpPr>
        <p:spPr>
          <a:xfrm>
            <a:off x="7638271" y="4299942"/>
            <a:ext cx="768160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2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Odra</a:t>
            </a:r>
            <a:endParaRPr lang="cs-CZ" sz="2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0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0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79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  <p:bldLst>
      <p:bldP spid="13" grpId="0"/>
      <p:bldP spid="14" grpId="0"/>
      <p:bldP spid="15" grpId="0"/>
      <p:bldP spid="16" grpId="0"/>
      <p:bldP spid="17" grpId="0"/>
      <p:bldP spid="18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	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Svět kolem nás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3214935"/>
              </p:ext>
            </p:extLst>
          </p:nvPr>
        </p:nvGraphicFramePr>
        <p:xfrm>
          <a:off x="1043608" y="1275606"/>
          <a:ext cx="7272808" cy="3163050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1907305"/>
                <a:gridCol w="5365503"/>
              </a:tblGrid>
              <a:tr h="545574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Autor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Mgr. Blanka</a:t>
                      </a:r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Průšová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3152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Období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07</a:t>
                      </a:r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– 12/2011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3152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Ročník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4. ročník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3152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Klíčová slova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Sídla,</a:t>
                      </a:r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povrch, vodstvo, významná místa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58020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Anotace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Prezentace popisující</a:t>
                      </a:r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přírodní podmínky </a:t>
                      </a:r>
                      <a:r>
                        <a:rPr lang="cs-CZ" baseline="0" smtClean="0">
                          <a:latin typeface="Times New Roman" pitchFamily="18" charset="0"/>
                          <a:cs typeface="Times New Roman" pitchFamily="18" charset="0"/>
                        </a:rPr>
                        <a:t>Moravskoslezského kraje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Nadpis 1"/>
          <p:cNvSpPr txBox="1">
            <a:spLocks/>
          </p:cNvSpPr>
          <p:nvPr/>
        </p:nvSpPr>
        <p:spPr>
          <a:xfrm>
            <a:off x="20151" y="498603"/>
            <a:ext cx="2916832" cy="594066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50. 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10   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Anotace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2687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483518"/>
            <a:ext cx="5212412" cy="882098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50.2  Poloha v republice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</a:rPr>
              <a:t>Elektronická  učebnice - I. stupeň   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</a:rPr>
              <a:t>Základní škola Děčín VI, Na Stráni 879/2  – příspěvková organizace                               </a:t>
            </a:r>
            <a:r>
              <a:rPr lang="cs-CZ" sz="1600" dirty="0" smtClean="0">
                <a:solidFill>
                  <a:schemeClr val="accent3">
                    <a:lumMod val="50000"/>
                  </a:schemeClr>
                </a:solidFill>
              </a:rPr>
              <a:t>Svět kolem nás</a:t>
            </a:r>
            <a:endParaRPr lang="cs-CZ" sz="1600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endParaRPr lang="cs-CZ" sz="1000" dirty="0"/>
          </a:p>
        </p:txBody>
      </p:sp>
      <p:sp>
        <p:nvSpPr>
          <p:cNvPr id="31" name="Obdélník 30"/>
          <p:cNvSpPr/>
          <p:nvPr/>
        </p:nvSpPr>
        <p:spPr>
          <a:xfrm>
            <a:off x="5151231" y="2246281"/>
            <a:ext cx="184731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cs-CZ" sz="2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cxnSp>
        <p:nvCxnSpPr>
          <p:cNvPr id="60" name="Přímá spojnice 59"/>
          <p:cNvCxnSpPr/>
          <p:nvPr/>
        </p:nvCxnSpPr>
        <p:spPr>
          <a:xfrm>
            <a:off x="8100392" y="2386081"/>
            <a:ext cx="0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Obdélník 69"/>
          <p:cNvSpPr/>
          <p:nvPr/>
        </p:nvSpPr>
        <p:spPr>
          <a:xfrm>
            <a:off x="6353954" y="3507854"/>
            <a:ext cx="184730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cs-CZ" sz="1000" b="1" dirty="0"/>
          </a:p>
          <a:p>
            <a:pPr algn="ctr"/>
            <a:endParaRPr lang="cs-CZ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8" name="Picture 3" descr="C:\Documents and Settings\033.OEMPC\Plocha\Metodika\240px-Moravskoslezsky_kraj_svg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2139702"/>
            <a:ext cx="3127375" cy="1785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2" descr="C:\Users\prusovab\Desktop\Nová složka\krajecr_small[1]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779662"/>
            <a:ext cx="4151108" cy="27674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ovéPole 9"/>
          <p:cNvSpPr txBox="1"/>
          <p:nvPr/>
        </p:nvSpPr>
        <p:spPr>
          <a:xfrm>
            <a:off x="19056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     </a:t>
            </a:r>
            <a:r>
              <a:rPr lang="cs-CZ" sz="1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Svět kolem nás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7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483518"/>
            <a:ext cx="5868144" cy="882098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50.3  Sídlo, povrch a vodstvo kraje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ovéPole 17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</a:rPr>
              <a:t>Elektronická  učebnice - I. stupeň   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</a:rPr>
              <a:t>Základní škola Děčín VI, Na Stráni 879/2  – příspěvková organizace                                </a:t>
            </a:r>
            <a:r>
              <a:rPr lang="cs-CZ" sz="1600" dirty="0" smtClean="0">
                <a:solidFill>
                  <a:schemeClr val="accent3">
                    <a:lumMod val="50000"/>
                  </a:schemeClr>
                </a:solidFill>
              </a:rPr>
              <a:t>	Svět kolem nás</a:t>
            </a:r>
            <a:endParaRPr lang="cs-CZ" sz="1600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endParaRPr lang="cs-CZ" sz="1000" dirty="0"/>
          </a:p>
        </p:txBody>
      </p:sp>
      <p:cxnSp>
        <p:nvCxnSpPr>
          <p:cNvPr id="7" name="Přímá spojnice 6"/>
          <p:cNvCxnSpPr/>
          <p:nvPr/>
        </p:nvCxnSpPr>
        <p:spPr>
          <a:xfrm>
            <a:off x="2555776" y="2499742"/>
            <a:ext cx="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ovéPole 5"/>
          <p:cNvSpPr txBox="1"/>
          <p:nvPr/>
        </p:nvSpPr>
        <p:spPr>
          <a:xfrm>
            <a:off x="4163944" y="2745148"/>
            <a:ext cx="4851648" cy="203132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Povrch a reliéf    </a:t>
            </a:r>
            <a:r>
              <a:rPr lang="cs-CZ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  </a:t>
            </a:r>
            <a:r>
              <a:rPr lang="cs-CZ" b="1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Jeseníky</a:t>
            </a:r>
            <a:endParaRPr lang="cs-CZ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i="1" dirty="0" smtClean="0">
                <a:latin typeface="Times New Roman" pitchFamily="18" charset="0"/>
                <a:cs typeface="Times New Roman" pitchFamily="18" charset="0"/>
              </a:rPr>
              <a:t>                             </a:t>
            </a:r>
            <a:r>
              <a:rPr lang="cs-CZ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cs-CZ" b="1" i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cs-CZ" b="1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Beskydy</a:t>
            </a:r>
            <a:endParaRPr lang="cs-CZ" i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cs-CZ" b="1" i="1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Vodstvo     </a:t>
            </a:r>
            <a:r>
              <a:rPr lang="cs-CZ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Odra</a:t>
            </a:r>
          </a:p>
          <a:p>
            <a:r>
              <a:rPr lang="cs-CZ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                  Opava </a:t>
            </a:r>
          </a:p>
          <a:p>
            <a:r>
              <a:rPr lang="cs-CZ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                  Moravice </a:t>
            </a:r>
          </a:p>
          <a:p>
            <a:r>
              <a:rPr lang="cs-CZ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                   Ostravice</a:t>
            </a:r>
            <a:endParaRPr lang="cs-CZ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U:\Průšová\DUM\obrázek00013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232" y="1823484"/>
            <a:ext cx="3267456" cy="27889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ovéPole 7"/>
          <p:cNvSpPr txBox="1"/>
          <p:nvPr/>
        </p:nvSpPr>
        <p:spPr>
          <a:xfrm>
            <a:off x="0" y="23051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    </a:t>
            </a:r>
            <a:r>
              <a:rPr lang="cs-CZ" sz="1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Svět kolem nás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4163944" y="1823484"/>
            <a:ext cx="2385589" cy="64633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cs-CZ" sz="1600" b="1" dirty="0">
                <a:latin typeface="Times New Roman" pitchFamily="18" charset="0"/>
                <a:cs typeface="Times New Roman" pitchFamily="18" charset="0"/>
              </a:rPr>
              <a:t>Sídlo kraje  </a:t>
            </a:r>
            <a:r>
              <a:rPr lang="cs-CZ" sz="1600" b="1" i="1" dirty="0">
                <a:latin typeface="Times New Roman" pitchFamily="18" charset="0"/>
                <a:cs typeface="Times New Roman" pitchFamily="18" charset="0"/>
              </a:rPr>
              <a:t>–    </a:t>
            </a:r>
            <a:r>
              <a:rPr lang="cs-CZ" sz="20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Ostrava</a:t>
            </a:r>
          </a:p>
          <a:p>
            <a:endParaRPr lang="cs-CZ" sz="1600" b="1" dirty="0" smtClean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411510"/>
            <a:ext cx="6336704" cy="858439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50.4  Významná města a pamětihodnosti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ovéPole 20"/>
          <p:cNvSpPr txBox="1"/>
          <p:nvPr/>
        </p:nvSpPr>
        <p:spPr>
          <a:xfrm>
            <a:off x="0" y="0"/>
            <a:ext cx="9144000" cy="33855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</a:rPr>
              <a:t>Elektronická  učebnice - I. stupeň   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</a:rPr>
              <a:t>Základní škola Děčín VI, Na Stráni 879/2  – příspěvková organizace                                	</a:t>
            </a:r>
            <a:r>
              <a:rPr lang="cs-CZ" sz="1600" dirty="0" smtClean="0">
                <a:solidFill>
                  <a:schemeClr val="accent3">
                    <a:lumMod val="50000"/>
                  </a:schemeClr>
                </a:solidFill>
              </a:rPr>
              <a:t>Svět kolem nás</a:t>
            </a:r>
            <a:endParaRPr lang="cs-CZ" sz="1600" dirty="0"/>
          </a:p>
        </p:txBody>
      </p:sp>
      <p:sp>
        <p:nvSpPr>
          <p:cNvPr id="6" name="Obdélník 5"/>
          <p:cNvSpPr/>
          <p:nvPr/>
        </p:nvSpPr>
        <p:spPr>
          <a:xfrm>
            <a:off x="251520" y="1588327"/>
            <a:ext cx="721724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>
                <a:latin typeface="Times New Roman" pitchFamily="18" charset="0"/>
                <a:cs typeface="Times New Roman" pitchFamily="18" charset="0"/>
              </a:rPr>
              <a:t>Města     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–     </a:t>
            </a:r>
            <a:r>
              <a:rPr lang="cs-CZ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Ostrava </a:t>
            </a:r>
            <a:r>
              <a:rPr lang="cs-CZ" i="1" dirty="0" smtClean="0">
                <a:latin typeface="Times New Roman" pitchFamily="18" charset="0"/>
                <a:cs typeface="Times New Roman" pitchFamily="18" charset="0"/>
              </a:rPr>
              <a:t>(3.největší město ČR, průmysl,</a:t>
            </a:r>
          </a:p>
          <a:p>
            <a:r>
              <a:rPr lang="cs-CZ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i="1" dirty="0" smtClean="0">
                <a:latin typeface="Times New Roman" pitchFamily="18" charset="0"/>
                <a:cs typeface="Times New Roman" pitchFamily="18" charset="0"/>
              </a:rPr>
              <a:t>                                     těžba černého uhlí)</a:t>
            </a:r>
            <a:endParaRPr lang="cs-CZ" i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cs-CZ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    </a:t>
            </a:r>
            <a:r>
              <a:rPr lang="cs-CZ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Nový Jičín </a:t>
            </a:r>
            <a:endParaRPr lang="cs-CZ" i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cs-CZ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    Frýdek Místek </a:t>
            </a:r>
            <a:endParaRPr lang="cs-CZ" i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cs-CZ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    </a:t>
            </a:r>
            <a:r>
              <a:rPr lang="cs-CZ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Bruntál</a:t>
            </a:r>
            <a:endParaRPr lang="cs-CZ" i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cs-CZ" b="1" i="1" dirty="0">
                <a:latin typeface="Times New Roman" pitchFamily="18" charset="0"/>
                <a:cs typeface="Times New Roman" pitchFamily="18" charset="0"/>
              </a:rPr>
              <a:t>                       </a:t>
            </a:r>
            <a:r>
              <a:rPr lang="cs-CZ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Krnov</a:t>
            </a:r>
            <a:endParaRPr lang="cs-CZ" i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cs-CZ" b="1" i="1" dirty="0">
                <a:latin typeface="Times New Roman" pitchFamily="18" charset="0"/>
                <a:cs typeface="Times New Roman" pitchFamily="18" charset="0"/>
              </a:rPr>
              <a:t>                       </a:t>
            </a:r>
            <a:r>
              <a:rPr lang="cs-CZ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Třinec</a:t>
            </a:r>
            <a:r>
              <a:rPr lang="cs-CZ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cs-CZ" i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cs-CZ" dirty="0">
              <a:latin typeface="Times New Roman" pitchFamily="18" charset="0"/>
              <a:cs typeface="Times New Roman" pitchFamily="18" charset="0"/>
            </a:endParaRPr>
          </a:p>
          <a:p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Památky, zajímavosti  -         </a:t>
            </a:r>
            <a:r>
              <a:rPr lang="cs-CZ" b="1" i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Praděd</a:t>
            </a:r>
          </a:p>
          <a:p>
            <a:r>
              <a:rPr lang="cs-CZ" b="1" i="1" dirty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i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radnice v Ostravě</a:t>
            </a:r>
          </a:p>
          <a:p>
            <a:r>
              <a:rPr lang="cs-CZ" b="1" i="1" dirty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i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</a:t>
            </a:r>
            <a:r>
              <a:rPr lang="cs-CZ" b="1" i="1" dirty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cs-CZ" b="1" i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ěžba černého uhlí</a:t>
            </a:r>
          </a:p>
          <a:p>
            <a:r>
              <a:rPr lang="cs-CZ" b="1" i="1" dirty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i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letiště Mošnov</a:t>
            </a:r>
            <a:endParaRPr lang="cs-CZ" dirty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     </a:t>
            </a:r>
            <a:r>
              <a:rPr lang="cs-CZ" sz="1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Svět kolem nás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http://www.ecpm.cz/files/clanky/1526/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3347" y="2931790"/>
            <a:ext cx="2790825" cy="1809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www.zstupesy.cz/images/bigimg/1252909775-praded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0224" y="675883"/>
            <a:ext cx="2433184" cy="1824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483518"/>
            <a:ext cx="4248472" cy="738082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50.5  Procvičení a příklady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0" y="0"/>
            <a:ext cx="9144000" cy="33855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</a:rPr>
              <a:t>Elektronická  učebnice - I. stupeň   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</a:rPr>
              <a:t>Základní škola Děčín VI, Na Stráni 879/2  – příspěvková organizace                                </a:t>
            </a:r>
            <a:r>
              <a:rPr lang="cs-CZ" sz="1600" dirty="0" smtClean="0">
                <a:solidFill>
                  <a:schemeClr val="accent3">
                    <a:lumMod val="50000"/>
                  </a:schemeClr>
                </a:solidFill>
              </a:rPr>
              <a:t>Svět kolem nás</a:t>
            </a:r>
            <a:endParaRPr lang="cs-CZ" sz="1600" dirty="0"/>
          </a:p>
        </p:txBody>
      </p:sp>
      <p:sp>
        <p:nvSpPr>
          <p:cNvPr id="6" name="TextovéPole 2"/>
          <p:cNvSpPr txBox="1"/>
          <p:nvPr/>
        </p:nvSpPr>
        <p:spPr>
          <a:xfrm>
            <a:off x="467544" y="1347614"/>
            <a:ext cx="2707793" cy="5847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AutoNum type="arabicPeriod"/>
            </a:pP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Najdi ve slepé mapě sídlo </a:t>
            </a:r>
          </a:p>
          <a:p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       Moravskoslezského kraje.</a:t>
            </a:r>
          </a:p>
        </p:txBody>
      </p:sp>
      <p:pic>
        <p:nvPicPr>
          <p:cNvPr id="7" name="Picture 2" descr="http://t3.gstatic.com/images?q=tbn:ANd9GcS11IR5G3RyVdaLUtp1AzriL84OiC_LyI3whTbFi2AOp-HNxjHx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104" y="2189410"/>
            <a:ext cx="2809875" cy="1628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ovéPole 7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     </a:t>
            </a:r>
            <a:r>
              <a:rPr lang="cs-CZ" sz="1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Svět kolem nás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3923928" y="1779662"/>
            <a:ext cx="4208460" cy="5847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2. Vyhledej na mapě pohoří Beskydy a Jeseníky, </a:t>
            </a:r>
          </a:p>
          <a:p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   urči nejvyšší vrcholy a srovnej jejich výšku.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3923927" y="3368480"/>
            <a:ext cx="4990469" cy="33855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. Jaké nerostné bohatství najdeme na území tohoto kraje?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3923928" y="2680589"/>
            <a:ext cx="2794355" cy="33855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3. Jak se říká Ostravsku a proč?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467544" y="4250380"/>
            <a:ext cx="7156126" cy="33855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5. Jedinečnou CHKO je Praděd. Zjisti, na jakém území se rozkládá a proč je chráněn.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3" grpId="0" animBg="1"/>
      <p:bldP spid="4" grpId="0" animBg="1"/>
      <p:bldP spid="5" grpId="0" animBg="1"/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483518"/>
            <a:ext cx="4464496" cy="738082"/>
          </a:xfrm>
        </p:spPr>
        <p:txBody>
          <a:bodyPr>
            <a:normAutofit fontScale="90000"/>
          </a:bodyPr>
          <a:lstStyle/>
          <a:p>
            <a:pPr algn="l"/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50.6  Něco navíc pro šikovné</a:t>
            </a:r>
            <a:endParaRPr lang="cs-CZ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0" y="0"/>
            <a:ext cx="9144000" cy="33855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</a:rPr>
              <a:t>Elektronická  učebnice - I. stupeň   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</a:rPr>
              <a:t>Základní škola Děčín VI, Na Stráni 879/2  – příspěvková organizace                                	</a:t>
            </a:r>
            <a:r>
              <a:rPr lang="cs-CZ" sz="1600" dirty="0" smtClean="0">
                <a:solidFill>
                  <a:schemeClr val="accent3">
                    <a:lumMod val="50000"/>
                  </a:schemeClr>
                </a:solidFill>
              </a:rPr>
              <a:t>Svět kolem nás</a:t>
            </a:r>
            <a:endParaRPr lang="cs-CZ" sz="1600" dirty="0"/>
          </a:p>
        </p:txBody>
      </p:sp>
      <p:sp>
        <p:nvSpPr>
          <p:cNvPr id="6" name="TextovéPole 5"/>
          <p:cNvSpPr txBox="1"/>
          <p:nvPr/>
        </p:nvSpPr>
        <p:spPr>
          <a:xfrm>
            <a:off x="467544" y="4148709"/>
            <a:ext cx="7323608" cy="5847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. Vyber si jeden, pro tebe zajímavý, turistický cíl zdejšího kraje a vytvoř jednoduchou</a:t>
            </a:r>
          </a:p>
          <a:p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    prezentaci, díky které nalákáš spolužáky k jeho návštěvě.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     </a:t>
            </a:r>
            <a:r>
              <a:rPr lang="cs-CZ" sz="1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Svět kolem nás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467544" y="1850499"/>
            <a:ext cx="7007046" cy="33855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1. Urči, které řeky na Moravě patří do povodí Odry a které do povodí řeky Moravy.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467544" y="2620099"/>
            <a:ext cx="4583306" cy="33855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2. Zkus popsat rozdíly mezi černým a hnědým uhlím.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467544" y="3363838"/>
            <a:ext cx="6111738" cy="33855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3. Velká část kraje leží na historickém území Slezska. Co o Slezsku víš?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3" grpId="0" animBg="1"/>
      <p:bldP spid="4" grpId="0" animBg="1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526753"/>
            <a:ext cx="4208476" cy="594066"/>
          </a:xfrm>
        </p:spPr>
        <p:txBody>
          <a:bodyPr>
            <a:normAutofit/>
          </a:bodyPr>
          <a:lstStyle/>
          <a:p>
            <a:pPr algn="l"/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50.7  Region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ovéPole 10">
            <a:hlinkClick r:id="rId3"/>
          </p:cNvPr>
          <p:cNvSpPr txBox="1"/>
          <p:nvPr/>
        </p:nvSpPr>
        <p:spPr>
          <a:xfrm>
            <a:off x="6516216" y="3867895"/>
            <a:ext cx="2304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sz="1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cs-CZ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ovéPole 16"/>
          <p:cNvSpPr txBox="1"/>
          <p:nvPr/>
        </p:nvSpPr>
        <p:spPr>
          <a:xfrm>
            <a:off x="0" y="0"/>
            <a:ext cx="9144000" cy="5847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     	</a:t>
            </a:r>
            <a:r>
              <a:rPr lang="cs-CZ" sz="16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Svět kolem nás</a:t>
            </a:r>
            <a:endParaRPr lang="cs-CZ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3192028" y="2735515"/>
            <a:ext cx="184730" cy="27699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cs-CZ" sz="1200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    </a:t>
            </a:r>
            <a:r>
              <a:rPr lang="cs-CZ" sz="1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Svět kolem nás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3514376" y="4293257"/>
            <a:ext cx="1816523" cy="5847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uhlí, letiště, letadlo,</a:t>
            </a:r>
          </a:p>
          <a:p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  univerzita, těžba </a:t>
            </a:r>
          </a:p>
        </p:txBody>
      </p:sp>
      <p:pic>
        <p:nvPicPr>
          <p:cNvPr id="1026" name="Picture 2" descr="http://www.topnews.in/files/Coal-mining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846" y="1256155"/>
            <a:ext cx="1661170" cy="13289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http://www.cf-centrumfasad.cz/C.F.%20centrum%20fas%C3%A1d%20-%20Povrchov%C3%A9%20%C3%BApravy%20budov,%20KEIM,%20PARA,%20Paul%C3%ADn,%20Tollens/zkou%C5%A1ka/slides/Z39%20Opava,%20Slezsk%C3%A1%20univerzita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81472" y="981256"/>
            <a:ext cx="2135856" cy="16038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i.idnes.cz/08/103/gal/MAF1e6cc8_letadlo04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6308" y="1609196"/>
            <a:ext cx="2472660" cy="13922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://www.ecpm.cz/files/clanky/1526/1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39576" y="3210113"/>
            <a:ext cx="1975040" cy="12807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http://www.caelusgreenroom.com/wp-content/uploads/2011/06/coal_wallpaper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606" y="3071174"/>
            <a:ext cx="1745132" cy="11634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Obdélník 12"/>
          <p:cNvSpPr/>
          <p:nvPr/>
        </p:nvSpPr>
        <p:spPr>
          <a:xfrm>
            <a:off x="995921" y="2533585"/>
            <a:ext cx="952505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cs-CZ" sz="20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mining</a:t>
            </a:r>
            <a:endParaRPr lang="cs-CZ" sz="2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Obdélník 13"/>
          <p:cNvSpPr/>
          <p:nvPr/>
        </p:nvSpPr>
        <p:spPr>
          <a:xfrm>
            <a:off x="1145685" y="4185534"/>
            <a:ext cx="625492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cs-CZ" sz="20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coal</a:t>
            </a:r>
            <a:endParaRPr lang="cs-CZ" sz="2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Obdélník 14"/>
          <p:cNvSpPr/>
          <p:nvPr/>
        </p:nvSpPr>
        <p:spPr>
          <a:xfrm>
            <a:off x="6847238" y="2535460"/>
            <a:ext cx="1279517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cs-CZ" sz="2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university</a:t>
            </a:r>
            <a:endParaRPr lang="cs-CZ" sz="2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Obdélník 15"/>
          <p:cNvSpPr/>
          <p:nvPr/>
        </p:nvSpPr>
        <p:spPr>
          <a:xfrm>
            <a:off x="7102138" y="4477922"/>
            <a:ext cx="966931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cs-CZ" sz="20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airport</a:t>
            </a:r>
            <a:endParaRPr lang="cs-CZ" sz="2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Obdélník 17"/>
          <p:cNvSpPr/>
          <p:nvPr/>
        </p:nvSpPr>
        <p:spPr>
          <a:xfrm>
            <a:off x="3875053" y="2947060"/>
            <a:ext cx="1095173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cs-CZ" sz="20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airplane</a:t>
            </a:r>
            <a:endParaRPr lang="cs-CZ" sz="2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  <p:bldP spid="16" grpId="0"/>
      <p:bldP spid="1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79512" y="483518"/>
            <a:ext cx="3276872" cy="810090"/>
          </a:xfrm>
        </p:spPr>
        <p:txBody>
          <a:bodyPr>
            <a:normAutofit/>
          </a:bodyPr>
          <a:lstStyle/>
          <a:p>
            <a:pPr algn="l"/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50.8  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Test</a:t>
            </a:r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 znalostí</a:t>
            </a:r>
            <a:endParaRPr lang="cs-CZ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ovéPole 10">
            <a:hlinkClick r:id="rId3"/>
          </p:cNvPr>
          <p:cNvSpPr txBox="1"/>
          <p:nvPr/>
        </p:nvSpPr>
        <p:spPr>
          <a:xfrm>
            <a:off x="6516216" y="3867895"/>
            <a:ext cx="2304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sz="1200" dirty="0" smtClean="0"/>
          </a:p>
          <a:p>
            <a:endParaRPr lang="cs-CZ" sz="1200" dirty="0"/>
          </a:p>
        </p:txBody>
      </p:sp>
      <p:sp>
        <p:nvSpPr>
          <p:cNvPr id="14" name="TextovéPole 13"/>
          <p:cNvSpPr txBox="1"/>
          <p:nvPr/>
        </p:nvSpPr>
        <p:spPr>
          <a:xfrm>
            <a:off x="0" y="0"/>
            <a:ext cx="9144000" cy="33855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</a:rPr>
              <a:t>Elektronická  učebnice - I. stupeň   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</a:rPr>
              <a:t>Základní škola Děčín VI, Na Stráni 879/2  – příspěvková organizace                                	</a:t>
            </a:r>
            <a:r>
              <a:rPr lang="cs-CZ" sz="1600" dirty="0" smtClean="0">
                <a:solidFill>
                  <a:schemeClr val="accent3">
                    <a:lumMod val="50000"/>
                  </a:schemeClr>
                </a:solidFill>
              </a:rPr>
              <a:t>Svět kolem nás</a:t>
            </a:r>
            <a:endParaRPr lang="cs-CZ" sz="1600" dirty="0"/>
          </a:p>
        </p:txBody>
      </p:sp>
      <p:graphicFrame>
        <p:nvGraphicFramePr>
          <p:cNvPr id="7" name="Tabul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6816372"/>
              </p:ext>
            </p:extLst>
          </p:nvPr>
        </p:nvGraphicFramePr>
        <p:xfrm>
          <a:off x="899592" y="4356582"/>
          <a:ext cx="3672408" cy="5272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72408"/>
              </a:tblGrid>
              <a:tr h="527204">
                <a:tc>
                  <a:txBody>
                    <a:bodyPr/>
                    <a:lstStyle/>
                    <a:p>
                      <a:r>
                        <a:rPr lang="cs-CZ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Správné řešení: 1.b , 2.c , 3.d , 4.b </a:t>
                      </a:r>
                      <a:endParaRPr lang="cs-CZ" baseline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2110779"/>
              </p:ext>
            </p:extLst>
          </p:nvPr>
        </p:nvGraphicFramePr>
        <p:xfrm>
          <a:off x="611560" y="1347614"/>
          <a:ext cx="7209184" cy="2956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76600"/>
                <a:gridCol w="3532584"/>
              </a:tblGrid>
              <a:tr h="1371599">
                <a:tc>
                  <a:txBody>
                    <a:bodyPr/>
                    <a:lstStyle/>
                    <a:p>
                      <a:pPr marL="228600" indent="-228600">
                        <a:buAutoNum type="arabicPeriod"/>
                      </a:pPr>
                      <a:r>
                        <a:rPr lang="cs-CZ" sz="14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Sídlem kraje je:</a:t>
                      </a:r>
                    </a:p>
                    <a:p>
                      <a:pPr marL="228600" indent="-228600">
                        <a:buAutoNum type="arabicPeriod"/>
                      </a:pPr>
                      <a:endParaRPr lang="cs-CZ" sz="1400" b="1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indent="0">
                        <a:buNone/>
                      </a:pPr>
                      <a:r>
                        <a:rPr lang="cs-CZ" sz="14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 a) Brno</a:t>
                      </a:r>
                    </a:p>
                    <a:p>
                      <a:pPr marL="0" indent="0">
                        <a:buNone/>
                      </a:pPr>
                      <a:r>
                        <a:rPr lang="cs-CZ" sz="14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 b) Ostrava</a:t>
                      </a:r>
                    </a:p>
                    <a:p>
                      <a:pPr marL="0" indent="0">
                        <a:buNone/>
                      </a:pPr>
                      <a:r>
                        <a:rPr lang="cs-CZ" sz="14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 c) Opava</a:t>
                      </a:r>
                    </a:p>
                    <a:p>
                      <a:pPr marL="0" indent="0">
                        <a:buNone/>
                      </a:pPr>
                      <a:r>
                        <a:rPr lang="cs-CZ" sz="14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 d) Jihlava</a:t>
                      </a:r>
                    </a:p>
                    <a:p>
                      <a:pPr marL="0" indent="0">
                        <a:buNone/>
                      </a:pPr>
                      <a:endParaRPr lang="cs-CZ" sz="1400" b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  <a:alpha val="6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4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3)</a:t>
                      </a:r>
                      <a:r>
                        <a:rPr lang="cs-CZ" sz="1400" b="0" i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lang="cs-CZ" sz="1400" b="1" i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 tomto kraji neleží:</a:t>
                      </a:r>
                    </a:p>
                    <a:p>
                      <a:endParaRPr lang="cs-CZ" sz="1400" b="1" i="0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cs-CZ" sz="1400" b="0" i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 a) Opava</a:t>
                      </a:r>
                    </a:p>
                    <a:p>
                      <a:r>
                        <a:rPr lang="cs-CZ" sz="1400" b="0" i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 b) Třinec</a:t>
                      </a:r>
                    </a:p>
                    <a:p>
                      <a:r>
                        <a:rPr lang="cs-CZ" sz="1400" b="0" i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 c) Havířov</a:t>
                      </a:r>
                    </a:p>
                    <a:p>
                      <a:r>
                        <a:rPr lang="cs-CZ" sz="1400" b="0" i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 d) Český Krumlov</a:t>
                      </a:r>
                      <a:endParaRPr lang="cs-CZ" sz="14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  <a:alpha val="64000"/>
                      </a:schemeClr>
                    </a:solidFill>
                  </a:tcPr>
                </a:tc>
              </a:tr>
              <a:tr h="1260141">
                <a:tc>
                  <a:txBody>
                    <a:bodyPr/>
                    <a:lstStyle/>
                    <a:p>
                      <a:pPr marL="228600" indent="-228600">
                        <a:buAutoNum type="arabicPeriod" startAt="2"/>
                      </a:pPr>
                      <a:r>
                        <a:rPr lang="cs-CZ" sz="14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Nejvyšší horou kraje je:</a:t>
                      </a:r>
                    </a:p>
                    <a:p>
                      <a:pPr marL="0" indent="0">
                        <a:buNone/>
                      </a:pPr>
                      <a:endParaRPr lang="cs-CZ" sz="1400" b="1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indent="0">
                        <a:buNone/>
                      </a:pPr>
                      <a:r>
                        <a:rPr lang="cs-CZ" sz="14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 a) Sněžník</a:t>
                      </a:r>
                    </a:p>
                    <a:p>
                      <a:pPr marL="0" indent="0">
                        <a:buNone/>
                      </a:pPr>
                      <a:r>
                        <a:rPr lang="cs-CZ" sz="14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 b) Praotec</a:t>
                      </a:r>
                    </a:p>
                    <a:p>
                      <a:pPr marL="0" indent="0">
                        <a:buNone/>
                      </a:pPr>
                      <a:r>
                        <a:rPr lang="cs-CZ" sz="14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 c) Praděd</a:t>
                      </a:r>
                    </a:p>
                    <a:p>
                      <a:pPr marL="0" indent="0">
                        <a:buNone/>
                      </a:pPr>
                      <a:r>
                        <a:rPr lang="cs-CZ" sz="14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 d) Plechý</a:t>
                      </a:r>
                      <a:endParaRPr lang="cs-CZ" sz="1400" baseline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  <a:alpha val="6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4)  </a:t>
                      </a:r>
                      <a:r>
                        <a:rPr lang="cs-CZ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Tento kraj je spojován s</a:t>
                      </a:r>
                      <a:r>
                        <a:rPr lang="cs-CZ" sz="1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:</a:t>
                      </a:r>
                    </a:p>
                    <a:p>
                      <a:endParaRPr lang="cs-CZ" sz="1400" b="1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cs-CZ" sz="1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      </a:t>
                      </a:r>
                      <a:r>
                        <a:rPr lang="cs-CZ" sz="14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a) zemědělstvím</a:t>
                      </a:r>
                    </a:p>
                    <a:p>
                      <a:r>
                        <a:rPr lang="cs-CZ" sz="14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      b) těžbou černého uhlí</a:t>
                      </a:r>
                    </a:p>
                    <a:p>
                      <a:r>
                        <a:rPr lang="cs-CZ" sz="14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      c) rybníkářstvím</a:t>
                      </a:r>
                    </a:p>
                    <a:p>
                      <a:r>
                        <a:rPr lang="cs-CZ" sz="14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      d) lesnictvím</a:t>
                      </a:r>
                      <a:endParaRPr lang="cs-CZ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  <a:alpha val="64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0" name="TextovéPole 9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       </a:t>
            </a:r>
            <a:r>
              <a:rPr lang="cs-CZ" sz="1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Svět kolem nás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3"/>
          <p:cNvSpPr txBox="1"/>
          <p:nvPr/>
        </p:nvSpPr>
        <p:spPr>
          <a:xfrm>
            <a:off x="0" y="969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   </a:t>
            </a:r>
            <a:r>
              <a:rPr lang="cs-CZ" sz="1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Svět kolem nás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/>
        </p:nvSpPr>
        <p:spPr>
          <a:xfrm>
            <a:off x="457200" y="1347614"/>
            <a:ext cx="8229600" cy="339447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77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1)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  <a:hlinkClick r:id="rId2"/>
              </a:rPr>
              <a:t>http</a:t>
            </a:r>
            <a:r>
              <a:rPr lang="cs-CZ" sz="1400" dirty="0">
                <a:latin typeface="Times New Roman" pitchFamily="18" charset="0"/>
                <a:cs typeface="Times New Roman" pitchFamily="18" charset="0"/>
                <a:hlinkClick r:id="rId2"/>
              </a:rPr>
              <a:t>://upload.wikimedia.org/wikipedia/commons/thumb/2/2d/Ostrava,_pohled_z_Nov%C3%A9_radnice_2.jpg/254px-Ostrava,_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  <a:hlinkClick r:id="rId2"/>
              </a:rPr>
              <a:t>pohled_z_Nov%C3%A9_radnice_2.jpg</a:t>
            </a:r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2) </a:t>
            </a:r>
            <a:r>
              <a:rPr lang="cs-CZ" sz="1400" dirty="0">
                <a:latin typeface="Times New Roman" pitchFamily="18" charset="0"/>
                <a:cs typeface="Times New Roman" pitchFamily="18" charset="0"/>
                <a:hlinkClick r:id="rId3"/>
              </a:rPr>
              <a:t>http://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  <a:hlinkClick r:id="rId3"/>
              </a:rPr>
              <a:t>i.iinfo.cz/urs/praded-128109279932419.jpg</a:t>
            </a:r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cs-CZ" sz="1400" dirty="0">
                <a:latin typeface="Times New Roman" pitchFamily="18" charset="0"/>
                <a:cs typeface="Times New Roman" pitchFamily="18" charset="0"/>
                <a:hlinkClick r:id="rId4"/>
              </a:rPr>
              <a:t>http://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  <a:hlinkClick r:id="rId4"/>
              </a:rPr>
              <a:t>t3.gstatic.com/images?q=tbn:ANd9GcT9F5WLOpGnf15YDhx-9qU9v1t6bzEG5Q_XUOVTubagtQ7Z-xMKTt1ueYlWhA</a:t>
            </a:r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4) </a:t>
            </a:r>
            <a:r>
              <a:rPr lang="cs-CZ" sz="1400" dirty="0">
                <a:latin typeface="Times New Roman" pitchFamily="18" charset="0"/>
                <a:cs typeface="Times New Roman" pitchFamily="18" charset="0"/>
                <a:hlinkClick r:id="rId5"/>
              </a:rPr>
              <a:t>http://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  <a:hlinkClick r:id="rId5"/>
              </a:rPr>
              <a:t>regiony.ic.cz/clanky/slezsko/uhli.jpg</a:t>
            </a:r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5) </a:t>
            </a:r>
            <a:r>
              <a:rPr lang="cs-CZ" sz="1400" dirty="0">
                <a:latin typeface="Times New Roman" pitchFamily="18" charset="0"/>
                <a:cs typeface="Times New Roman" pitchFamily="18" charset="0"/>
                <a:hlinkClick r:id="rId6"/>
              </a:rPr>
              <a:t>http://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  <a:hlinkClick r:id="rId6"/>
              </a:rPr>
              <a:t>www.penzionkamenec.cz/pics/foto-ostrava.jpg</a:t>
            </a:r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6) </a:t>
            </a:r>
            <a:r>
              <a:rPr lang="cs-CZ" sz="1400" dirty="0">
                <a:latin typeface="Times New Roman" pitchFamily="18" charset="0"/>
                <a:cs typeface="Times New Roman" pitchFamily="18" charset="0"/>
                <a:hlinkClick r:id="rId7"/>
              </a:rPr>
              <a:t>http://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  <a:hlinkClick r:id="rId7"/>
              </a:rPr>
              <a:t>i.lidovky.cz/05/112/lngal/BLHef50b_ed.jpg</a:t>
            </a:r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7) </a:t>
            </a:r>
            <a:r>
              <a:rPr lang="cs-CZ" sz="1400" dirty="0">
                <a:latin typeface="Times New Roman" pitchFamily="18" charset="0"/>
                <a:cs typeface="Times New Roman" pitchFamily="18" charset="0"/>
                <a:hlinkClick r:id="rId8"/>
              </a:rPr>
              <a:t>http://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  <a:hlinkClick r:id="rId8"/>
              </a:rPr>
              <a:t>www.4stav.cz/img-foto/001/927_m.jpg</a:t>
            </a:r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8) </a:t>
            </a:r>
            <a:r>
              <a:rPr lang="cs-CZ" sz="1400" dirty="0">
                <a:latin typeface="Times New Roman" pitchFamily="18" charset="0"/>
                <a:cs typeface="Times New Roman" pitchFamily="18" charset="0"/>
                <a:hlinkClick r:id="rId3"/>
              </a:rPr>
              <a:t>http://i.iinfo.cz/urs/praded-128109279932419.jpg</a:t>
            </a:r>
            <a:endParaRPr lang="cs-CZ" sz="1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9) </a:t>
            </a:r>
            <a:r>
              <a:rPr lang="cs-CZ" sz="1400" dirty="0">
                <a:latin typeface="Times New Roman" pitchFamily="18" charset="0"/>
                <a:cs typeface="Times New Roman" pitchFamily="18" charset="0"/>
                <a:hlinkClick r:id="rId9"/>
              </a:rPr>
              <a:t>http://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  <a:hlinkClick r:id="rId9"/>
              </a:rPr>
              <a:t>www.edb.cz/grmat/nabidky/9633x1.jpg</a:t>
            </a:r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10) </a:t>
            </a:r>
            <a:r>
              <a:rPr lang="cs-CZ" sz="1400" dirty="0">
                <a:latin typeface="Times New Roman" pitchFamily="18" charset="0"/>
                <a:cs typeface="Times New Roman" pitchFamily="18" charset="0"/>
                <a:hlinkClick r:id="rId10"/>
              </a:rPr>
              <a:t>http://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  <a:hlinkClick r:id="rId10"/>
              </a:rPr>
              <a:t>i.idnes.cz/08/103/gal/MAF1e6cc8_letadlo04.jpg</a:t>
            </a:r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11</a:t>
            </a:r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cs-CZ" sz="1400" dirty="0">
                <a:latin typeface="Times New Roman" pitchFamily="18" charset="0"/>
                <a:cs typeface="Times New Roman" pitchFamily="18" charset="0"/>
                <a:hlinkClick r:id="rId11"/>
              </a:rPr>
              <a:t>http://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  <a:hlinkClick r:id="rId11"/>
              </a:rPr>
              <a:t>www.vysokeskoly24.cz/wp-content/uploads/2010/03/univerzita_palackeho5.jpg</a:t>
            </a:r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12) </a:t>
            </a:r>
            <a:r>
              <a:rPr lang="cs-CZ" sz="1400" dirty="0">
                <a:latin typeface="Times New Roman" pitchFamily="18" charset="0"/>
                <a:cs typeface="Times New Roman" pitchFamily="18" charset="0"/>
                <a:hlinkClick r:id="rId12"/>
              </a:rPr>
              <a:t>http://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  <a:hlinkClick r:id="rId12"/>
              </a:rPr>
              <a:t>www.mining.cz/TEXTY/Kounov/K02.jpg</a:t>
            </a:r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13) </a:t>
            </a:r>
            <a:r>
              <a:rPr lang="cs-CZ" sz="1400" dirty="0">
                <a:latin typeface="Times New Roman" pitchFamily="18" charset="0"/>
                <a:cs typeface="Times New Roman" pitchFamily="18" charset="0"/>
                <a:hlinkClick r:id="rId13"/>
              </a:rPr>
              <a:t>http://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  <a:hlinkClick r:id="rId13"/>
              </a:rPr>
              <a:t>img7.ceskatelevize.cz/program/porady/1048873939/foto/02.jpg</a:t>
            </a:r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14) Místo, kde žijeme – učebnice pro 4. a 5. ročník ZŠ ( PRODOS ) </a:t>
            </a:r>
          </a:p>
          <a:p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15) Soubor námětů, úkolů  a zajímavostí pro 4. ročník -  Hana </a:t>
            </a:r>
            <a:r>
              <a:rPr lang="cs-CZ" sz="1400" dirty="0" err="1">
                <a:latin typeface="Times New Roman" pitchFamily="18" charset="0"/>
                <a:cs typeface="Times New Roman" pitchFamily="18" charset="0"/>
              </a:rPr>
              <a:t>Muhlhauserová</a:t>
            </a:r>
            <a:endParaRPr lang="cs-CZ" sz="1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16) Vlastivěda pro 4. ročník – M. Hronek , L. Konečná ( PRODOS) </a:t>
            </a:r>
          </a:p>
          <a:p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17)Vlastivěda – Naše Vlast – Petr Chalupa ( ALTER)</a:t>
            </a:r>
          </a:p>
          <a:p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18) Vlastivěda – Putování po České republice – Petr Chalupa ( ALTER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cs-CZ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Nadpis 1"/>
          <p:cNvSpPr>
            <a:spLocks noGrp="1"/>
          </p:cNvSpPr>
          <p:nvPr/>
        </p:nvSpPr>
        <p:spPr>
          <a:xfrm>
            <a:off x="4780" y="498931"/>
            <a:ext cx="3960440" cy="63757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50.9 Použité zdroje, citace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046723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solidFill>
          <a:schemeClr val="accent6">
            <a:lumMod val="40000"/>
            <a:lumOff val="60000"/>
          </a:schemeClr>
        </a:solidFill>
      </a:spPr>
      <a:bodyPr wrap="square" rtlCol="0">
        <a:spAutoFit/>
      </a:bodyPr>
      <a:lstStyle>
        <a:defPPr>
          <a:defRPr sz="1200" b="1" dirty="0" smtClean="0">
            <a:solidFill>
              <a:schemeClr val="accent3">
                <a:lumMod val="50000"/>
              </a:schemeClr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2191</TotalTime>
  <Words>1004</Words>
  <Application>Microsoft Office PowerPoint</Application>
  <PresentationFormat>Předvádění na obrazovce (16:9)</PresentationFormat>
  <Paragraphs>143</Paragraphs>
  <Slides>10</Slides>
  <Notes>8</Notes>
  <HiddenSlides>0</HiddenSlides>
  <MMClips>1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Motiv sady Office</vt:lpstr>
      <vt:lpstr>50.1  Moravskoslezský kraj – poznáš jeho dominanty?</vt:lpstr>
      <vt:lpstr>50.2  Poloha v republice</vt:lpstr>
      <vt:lpstr>50.3  Sídlo, povrch a vodstvo kraje</vt:lpstr>
      <vt:lpstr>50.4  Významná města a pamětihodnosti</vt:lpstr>
      <vt:lpstr>50.5  Procvičení a příklady</vt:lpstr>
      <vt:lpstr>50.6  Něco navíc pro šikovné</vt:lpstr>
      <vt:lpstr> 50.7  Region</vt:lpstr>
      <vt:lpstr>50.8  Test znalostí</vt:lpstr>
      <vt:lpstr>Prezentace aplikace PowerPoint</vt:lpstr>
      <vt:lpstr>Prezentace aplikace PowerPoint</vt:lpstr>
    </vt:vector>
  </TitlesOfParts>
  <Company>Základní škla Děčín VI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prusa</dc:creator>
  <cp:lastModifiedBy>krivankova</cp:lastModifiedBy>
  <cp:revision>263</cp:revision>
  <dcterms:created xsi:type="dcterms:W3CDTF">2010-10-18T18:21:56Z</dcterms:created>
  <dcterms:modified xsi:type="dcterms:W3CDTF">2012-02-24T19:36:59Z</dcterms:modified>
</cp:coreProperties>
</file>