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2" r:id="rId7"/>
    <p:sldId id="261" r:id="rId8"/>
    <p:sldId id="263" r:id="rId9"/>
    <p:sldId id="266" r:id="rId10"/>
    <p:sldId id="265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62" autoAdjust="0"/>
  </p:normalViewPr>
  <p:slideViewPr>
    <p:cSldViewPr>
      <p:cViewPr>
        <p:scale>
          <a:sx n="86" d="100"/>
          <a:sy n="86" d="100"/>
        </p:scale>
        <p:origin x="-90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519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902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rusa\Dokumenty\Prezentace1256.wav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lomoucky.kraj.cz/fotky/obr.php?name=NaPom34.JPG&amp;id=23967&amp;width=300&amp;user=24&amp;session=58348551" TargetMode="External"/><Relationship Id="rId13" Type="http://schemas.openxmlformats.org/officeDocument/2006/relationships/hyperlink" Target="http://easymacandcheese.com/wp-content/uploads/cheese_oh_cheese.jpg" TargetMode="External"/><Relationship Id="rId3" Type="http://schemas.openxmlformats.org/officeDocument/2006/relationships/hyperlink" Target="http://www.stramberk.info/fotky/obr.php?name=jeskyne1.jpg&amp;id=8254&amp;width=570" TargetMode="External"/><Relationship Id="rId7" Type="http://schemas.openxmlformats.org/officeDocument/2006/relationships/hyperlink" Target="http://www.svetcest.cz/old/storage/200805011515_svatykopecek1.jpg" TargetMode="External"/><Relationship Id="rId12" Type="http://schemas.openxmlformats.org/officeDocument/2006/relationships/hyperlink" Target="http://upload.wikimedia.org/wikipedia/commons/thumb/5/52/Liliumbulbiferumflowertop.jpg/220px-Liliumbulbiferumflowertop.jpg" TargetMode="External"/><Relationship Id="rId2" Type="http://schemas.openxmlformats.org/officeDocument/2006/relationships/hyperlink" Target="http://www.discoverczech.com/apictures/z_olomouc/olomouc/ol_v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enzionvanek.com/fota/59_foto2.jpg" TargetMode="External"/><Relationship Id="rId11" Type="http://schemas.openxmlformats.org/officeDocument/2006/relationships/hyperlink" Target="http://images.nationalgeographic.com/wpf/media-live/photos/000/099/cache/largest-vietnam-cave_9969_600x450.jpg" TargetMode="External"/><Relationship Id="rId5" Type="http://schemas.openxmlformats.org/officeDocument/2006/relationships/hyperlink" Target="http://mw2.google.com/mw-panoramio/photos/medium/55268580.jpg" TargetMode="External"/><Relationship Id="rId10" Type="http://schemas.openxmlformats.org/officeDocument/2006/relationships/hyperlink" Target="http://upload.wikimedia.org/wikipedia/commons/c/c9/Hudson_river_from_bear_mountain_bridge.jpg" TargetMode="External"/><Relationship Id="rId4" Type="http://schemas.openxmlformats.org/officeDocument/2006/relationships/hyperlink" Target="http://www.skiareal-avalanche.cz/okoli/okoli3.jpg" TargetMode="External"/><Relationship Id="rId9" Type="http://schemas.openxmlformats.org/officeDocument/2006/relationships/hyperlink" Target="http://www.kafik.com/wp-content/gallery/les/les-kamenice03.jpg" TargetMode="External"/><Relationship Id="rId14" Type="http://schemas.openxmlformats.org/officeDocument/2006/relationships/hyperlink" Target="http://botany.cz/foto/cicov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" y="514561"/>
            <a:ext cx="7073092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46.1  Olomoucký kraj – 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oznáš jeho dominanty?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rezentace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8388" y="4687888"/>
            <a:ext cx="304800" cy="3048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b="1" dirty="0"/>
          </a:p>
        </p:txBody>
      </p:sp>
      <p:sp>
        <p:nvSpPr>
          <p:cNvPr id="39" name="TextovéPole 29"/>
          <p:cNvSpPr txBox="1"/>
          <p:nvPr/>
        </p:nvSpPr>
        <p:spPr>
          <a:xfrm>
            <a:off x="-7854" y="466952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Blanka Průšová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122" y="4657036"/>
            <a:ext cx="3039878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e-slovensko.cz/images/mista/dobsinska-jeskyn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75606"/>
            <a:ext cx="21431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reking.cz/cyklistika/praded-na-kole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76" y="2835452"/>
            <a:ext cx="1800200" cy="135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d03.jxs.cz/927/216/4c8d1552aa_63968179_o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07" y="2835315"/>
            <a:ext cx="2012290" cy="135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odinnevylety.cz/wp-content/uploads/2007/01/svatykopecek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2866622"/>
            <a:ext cx="2016224" cy="134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prague-transfers-services.cz/data/photos/b2861a0e64e4d369ad5f7fd04a78af8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75606"/>
            <a:ext cx="1758460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1.gstatic.com/images?q=tbn:ANd9GcTgvpFjCUb5g9UpJWHqzfWLM6elVV1tHg7OxhlZFFtYT2_JIifKqw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995" y="1156084"/>
            <a:ext cx="2016224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88757" y="2427734"/>
            <a:ext cx="11801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Olomouc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202351" y="2430058"/>
            <a:ext cx="10102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eskyně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073093" y="2375283"/>
            <a:ext cx="11240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Jeseníky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41984" y="4185601"/>
            <a:ext cx="16403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rodná Haná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35760" y="4287778"/>
            <a:ext cx="22211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ázně Velké Losiny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003261" y="4155926"/>
            <a:ext cx="29036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Sv. Kopeček u Olomouce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4447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Blanak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Průšová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Sídlo,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povrch, vodstvo, významná místa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přírodní podmínky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Olomouckého kraje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46.10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4932040" cy="738082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46.2  Poloha v republice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sz="1000" dirty="0"/>
          </a:p>
        </p:txBody>
      </p:sp>
      <p:sp>
        <p:nvSpPr>
          <p:cNvPr id="31" name="Obdélník 30"/>
          <p:cNvSpPr/>
          <p:nvPr/>
        </p:nvSpPr>
        <p:spPr>
          <a:xfrm>
            <a:off x="5151231" y="2246281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0" name="Přímá spojnice 59"/>
          <p:cNvCxnSpPr/>
          <p:nvPr/>
        </p:nvCxnSpPr>
        <p:spPr>
          <a:xfrm>
            <a:off x="8100392" y="2386081"/>
            <a:ext cx="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bdélník 69"/>
          <p:cNvSpPr/>
          <p:nvPr/>
        </p:nvSpPr>
        <p:spPr>
          <a:xfrm>
            <a:off x="6353954" y="3507854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000" b="1" dirty="0"/>
          </a:p>
          <a:p>
            <a:pPr algn="ctr"/>
            <a:endParaRPr lang="cs-CZ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2" descr="C:\Documents and Settings\033.OEMPC\Plocha\Metodika\240px-Olomoucky_kraj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9662"/>
            <a:ext cx="3643312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prusovab\Desktop\Nová složka\krajecr_small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0015"/>
            <a:ext cx="4151108" cy="276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21868"/>
            <a:ext cx="586814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46.3  Sídlo, povrch a vodstvo kraje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	Svět kolem nás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sz="1000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2555776" y="249974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4067944" y="2481092"/>
            <a:ext cx="4851648" cy="1877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Povrch a reliéf   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cs-CZ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Jeseníky</a:t>
            </a:r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-  </a:t>
            </a:r>
            <a:r>
              <a:rPr lang="cs-CZ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Hornomoravský úval</a:t>
            </a:r>
            <a:endParaRPr lang="cs-CZ" sz="1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cs-CZ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Litovelské </a:t>
            </a:r>
            <a:r>
              <a:rPr lang="cs-CZ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omoraví</a:t>
            </a:r>
          </a:p>
          <a:p>
            <a:endParaRPr lang="cs-CZ" sz="16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Vodstvo     </a:t>
            </a:r>
            <a:r>
              <a:rPr lang="cs-CZ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Bečva</a:t>
            </a:r>
          </a:p>
          <a:p>
            <a:r>
              <a:rPr lang="cs-CZ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Morava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U:\Průšová\DUM\obrázek0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03598"/>
            <a:ext cx="2764536" cy="343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-5712" y="-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150216" y="1312480"/>
            <a:ext cx="252825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Sídlo kraje  </a:t>
            </a:r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–   </a:t>
            </a:r>
            <a:r>
              <a:rPr lang="cs-C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Olomouc</a:t>
            </a:r>
            <a:endParaRPr lang="cs-CZ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6336704" cy="882098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46.4  Významná města a pamětihodnosti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251520" y="1550654"/>
            <a:ext cx="72172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Města     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Olomouc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(5.největší město ČR, </a:t>
            </a:r>
          </a:p>
          <a:p>
            <a:r>
              <a:rPr lang="cs-C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                                        výstavy Flora Olomouc, potravin.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prům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. )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Prostějov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(oděvní průmysl)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Hranice Přerov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Litovel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Šumperk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Památky, zajímavosti  -       </a:t>
            </a:r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Králický Sněžník</a:t>
            </a:r>
          </a:p>
          <a:p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lázně</a:t>
            </a:r>
          </a:p>
          <a:p>
            <a:r>
              <a:rPr lang="cs-CZ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jeskyně v Olomouckém kraji</a:t>
            </a:r>
            <a:endParaRPr lang="cs-CZ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Sv. Kopeček u Olomouce</a:t>
            </a:r>
          </a:p>
          <a:p>
            <a:endParaRPr lang="cs-CZ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olomoucky.kraj.cz/fotky/obr.php?name=NaPom34.JPG&amp;id=23967&amp;width=300&amp;user=24&amp;session=583485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19823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otany.cz/foto/sneznik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15566"/>
            <a:ext cx="20162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4248472" cy="738082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46.5  Procvičení a příklady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dirty="0"/>
          </a:p>
        </p:txBody>
      </p:sp>
      <p:sp>
        <p:nvSpPr>
          <p:cNvPr id="6" name="TextovéPole 2"/>
          <p:cNvSpPr txBox="1"/>
          <p:nvPr/>
        </p:nvSpPr>
        <p:spPr>
          <a:xfrm>
            <a:off x="404400" y="1419622"/>
            <a:ext cx="279756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Najdi ve slepé mapě sídlo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Olomouckého kraje.</a:t>
            </a:r>
          </a:p>
        </p:txBody>
      </p:sp>
      <p:pic>
        <p:nvPicPr>
          <p:cNvPr id="7" name="Picture 2" descr="http://t3.gstatic.com/images?q=tbn:ANd9GcS11IR5G3RyVdaLUtp1AzriL84OiC_LyI3whTbFi2AOp-HNxjH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00" y="2380987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53518" y="1741081"/>
            <a:ext cx="447109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Pomocí mapy popiš polohu a povrch Olomoucka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a řekni, jak reliéf ovlivňuje zdejší vegetaci.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666462" y="2856820"/>
            <a:ext cx="390683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3. Řekni vše, co víš o oblasti s názvem Haná.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666462" y="3671208"/>
            <a:ext cx="531267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4. Na co se zaměřuje hospodářství kraje? Zkus zdůvodnit proč.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27672" y="4505878"/>
            <a:ext cx="469820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5.   Co víš o vzniku jeskyní? Víš, jak dělíme krápníky?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4272952" cy="662929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46.7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Region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3192028" y="2735515"/>
            <a:ext cx="18473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943168" y="4507363"/>
            <a:ext cx="316073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řeka, sýr, květiny, jeskyně, kopeček</a:t>
            </a:r>
          </a:p>
        </p:txBody>
      </p:sp>
      <p:pic>
        <p:nvPicPr>
          <p:cNvPr id="1026" name="Picture 2" descr="http://www.gastrotrend.cz/files/files/2010/Prav%C3%A9%20olomouck%C3%A9%20tvaruzk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512" y="987574"/>
            <a:ext cx="2057879" cy="16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lomouc.eu/foto/2005/290805_flora_leto05/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12514"/>
            <a:ext cx="1956693" cy="146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0.gstatic.com/images?q=tbn:ANd9GcQLralq5GZVY0ZX64w4o1q_aW9a2FEC04D1GFnnNG0X_aN-WWm9AD9_HDaoQ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76" y="3122502"/>
            <a:ext cx="1990275" cy="149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yletnik.cz/images/vylet/konepruske_jeskyne-b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784" y="1576450"/>
            <a:ext cx="2716431" cy="20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tuzemska-dovolena.cz/images/batuv-kan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02" y="1364482"/>
            <a:ext cx="1723360" cy="114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019013" y="2473904"/>
            <a:ext cx="7248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river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875636" y="4476585"/>
            <a:ext cx="9813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flowers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280399" y="3547367"/>
            <a:ext cx="6687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cave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7373766" y="4588076"/>
            <a:ext cx="5389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hill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227359" y="2556450"/>
            <a:ext cx="8819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cheese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4464496" cy="738082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46.6  Něco navíc pro šikovné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4147214"/>
            <a:ext cx="732360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Vyber si jeden, pro tebe zajímavý, turistický cíl zdejšího kraje a vytvoř jednoduchou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prezentaci, díky které nalákáš spolužáky k jeho návštěvě.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674892"/>
            <a:ext cx="523329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 Vyhledej na mapě obec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Javoříčko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u Litovle. Co o něm víš?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2332897"/>
            <a:ext cx="286168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Zjisti historii města Olomouc.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95536" y="2921121"/>
            <a:ext cx="470673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3. Jaké hrady nebo zámky je možné na Hané navštívit?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95536" y="3569019"/>
            <a:ext cx="314701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4. Co víš o výstavě Flora Olomouc?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3240360" cy="81009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46.8 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	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Svět kolem nás</a:t>
            </a:r>
            <a:endParaRPr lang="cs-CZ" sz="1600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143804"/>
              </p:ext>
            </p:extLst>
          </p:nvPr>
        </p:nvGraphicFramePr>
        <p:xfrm>
          <a:off x="611560" y="1347614"/>
          <a:ext cx="7209184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00"/>
                <a:gridCol w="3532584"/>
              </a:tblGrid>
              <a:tr h="1371599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tomto kraji neleží: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a) Krkonoše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b) Jeseníky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c) Orlické  hory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d) Hornomoravský úval</a:t>
                      </a:r>
                    </a:p>
                    <a:p>
                      <a:pPr marL="0" indent="0">
                        <a:buNone/>
                      </a:pPr>
                      <a:endParaRPr lang="cs-CZ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tomto kraji neleží:</a:t>
                      </a:r>
                    </a:p>
                    <a:p>
                      <a:endParaRPr lang="cs-CZ" sz="1400" b="1" i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a) Přerov</a:t>
                      </a:r>
                    </a:p>
                    <a:p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b) Jeseníky</a:t>
                      </a:r>
                    </a:p>
                    <a:p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c) Prostějov</a:t>
                      </a:r>
                    </a:p>
                    <a:p>
                      <a:r>
                        <a:rPr lang="cs-CZ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d) Brno</a:t>
                      </a:r>
                      <a:endParaRPr lang="cs-CZ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  <a:tr h="1260141">
                <a:tc>
                  <a:txBody>
                    <a:bodyPr/>
                    <a:lstStyle/>
                    <a:p>
                      <a:pPr marL="228600" indent="-228600">
                        <a:buAutoNum type="arabicPeriod" startAt="2"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Mezi dominanty kraje nepatří:</a:t>
                      </a:r>
                    </a:p>
                    <a:p>
                      <a:pPr marL="0" indent="0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a) Králický Sněžník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b) úrodná Haná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c) Hornomoravský úval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d) jaderná elektrárna Dukovany</a:t>
                      </a:r>
                      <a:endParaRPr lang="cs-CZ" sz="1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4)  </a:t>
                      </a:r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Flora</a:t>
                      </a:r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Olomouc je výstava:</a:t>
                      </a:r>
                    </a:p>
                    <a:p>
                      <a:endParaRPr lang="cs-CZ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a) koček</a:t>
                      </a:r>
                    </a:p>
                    <a:p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b) automobilů</a:t>
                      </a:r>
                    </a:p>
                    <a:p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c) květin</a:t>
                      </a:r>
                    </a:p>
                    <a:p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d) obrazů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553737"/>
              </p:ext>
            </p:extLst>
          </p:nvPr>
        </p:nvGraphicFramePr>
        <p:xfrm>
          <a:off x="683568" y="4587974"/>
          <a:ext cx="36724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Správné řešení: 1.a , 2.d , 3.d , 4.c </a:t>
                      </a:r>
                      <a:endParaRPr lang="cs-CZ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b="1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0" y="483518"/>
            <a:ext cx="4572000" cy="810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46.9 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2"/>
          <p:cNvSpPr>
            <a:spLocks noGrp="1"/>
          </p:cNvSpPr>
          <p:nvPr/>
        </p:nvSpPr>
        <p:spPr>
          <a:xfrm>
            <a:off x="457200" y="1059582"/>
            <a:ext cx="8229600" cy="36724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www.discoverczech.com/apictures/z_olomouc/olomouc/ol_v.jpg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www.stramberk.info/fotky/obr.php?name=jeskyne1.jpg&amp;id=8254&amp;width=570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www.skiareal-avalanche.cz/okoli/okoli3.jpg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mw2.google.com/mw-panoramio/photos/medium/55268580.jpg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www.penzionvanek.com/fota/59_foto2.jpg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www.svetcest.cz/old/storage/200805011515_svatykopecek1.jpg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www.olomoucky.kraj.cz/fotky/obr.php?name=NaPom34.JPG&amp;id=23967&amp;width=300&amp;user=24&amp;session=58348551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www.kafik.com/wp-content/gallery/les/les-kamenice03.jpg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upload.wikimedia.org/wikipedia/commons/c/c9/Hudson_river_from_bear_mountain_bridge.jpg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10)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images.nationalgeographic.com/wpf/media-live/photos/000/099/cache/largest-vietnam-cave_9969_600x450.jpg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11)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2"/>
              </a:rPr>
              <a:t>upload.wikimedia.org/wikipedia/commons/thumb/5/52/Liliumbulbiferumflowertop.jpg/220px-Liliumbulbiferumflowertop.jpg</a:t>
            </a: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12)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3"/>
              </a:rPr>
              <a:t>easymacandcheese.com/wp-content/uploads/cheese_oh_cheese.jpg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13) 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4"/>
              </a:rPr>
              <a:t>botany.cz/foto/cicov1.jpg</a:t>
            </a: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14) Místo, kde žijeme – učebnice pro 4. a 5. ročník ZŠ ( PRODOS ) 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15) Soubor námětů, úkolů  a zajímavostí pro 4. ročník -  Hana 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Muhlhauserová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16) Vlastivěda pro 4. ročník – M. Hronek , L. Konečná ( PRODOS) 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17)Vlastivěda – Naše Vlast – Petr Chalupa ( ALTER)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18) Vlastivěda – Putování po České republice – Petr Chalupa ( ALTER)</a:t>
            </a:r>
          </a:p>
          <a:p>
            <a:pPr lvl="0"/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956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2243</TotalTime>
  <Words>1019</Words>
  <Application>Microsoft Office PowerPoint</Application>
  <PresentationFormat>Předvádění na obrazovce (16:9)</PresentationFormat>
  <Paragraphs>142</Paragraphs>
  <Slides>10</Slides>
  <Notes>8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 46.1  Olomoucký kraj – poznáš jeho dominanty?</vt:lpstr>
      <vt:lpstr> 46.2  Poloha v republice</vt:lpstr>
      <vt:lpstr> 46.3  Sídlo, povrch a vodstvo kraje</vt:lpstr>
      <vt:lpstr> 46.4  Významná města a pamětihodnosti</vt:lpstr>
      <vt:lpstr> 46.5  Procvičení a příklady</vt:lpstr>
      <vt:lpstr> 46.7  Region</vt:lpstr>
      <vt:lpstr> 46.6  Něco navíc pro šikovné</vt:lpstr>
      <vt:lpstr> 46.8 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263</cp:revision>
  <dcterms:created xsi:type="dcterms:W3CDTF">2010-10-18T18:21:56Z</dcterms:created>
  <dcterms:modified xsi:type="dcterms:W3CDTF">2012-02-24T19:51:26Z</dcterms:modified>
</cp:coreProperties>
</file>