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6" r:id="rId10"/>
    <p:sldId id="265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A88"/>
    <a:srgbClr val="00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62" autoAdjust="0"/>
  </p:normalViewPr>
  <p:slideViewPr>
    <p:cSldViewPr>
      <p:cViewPr>
        <p:scale>
          <a:sx n="86" d="100"/>
          <a:sy n="86" d="100"/>
        </p:scale>
        <p:origin x="-900" y="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mperk.cz/img/63.jpg" TargetMode="External"/><Relationship Id="rId13" Type="http://schemas.openxmlformats.org/officeDocument/2006/relationships/hyperlink" Target="http://upload.wikimedia.org/wikipedia/commons/thumb/5/57/Fr%C3%BChling_bl%C3%BChender_Kirschenbaum.jpg/250px-Fr%C3%BChling_bl%C3%BChender_Kirschenbaum.jpg" TargetMode="External"/><Relationship Id="rId3" Type="http://schemas.openxmlformats.org/officeDocument/2006/relationships/hyperlink" Target="http://fotoblog.in/galerie/zen/i.php?a=pametihodnosti&amp;i=1-091107.jpg" TargetMode="External"/><Relationship Id="rId7" Type="http://schemas.openxmlformats.org/officeDocument/2006/relationships/hyperlink" Target="http://www.eu2009.cz/assets/czech-republic/architecture-and-design/significant-buildings/most-pisek.jpg" TargetMode="External"/><Relationship Id="rId12" Type="http://schemas.openxmlformats.org/officeDocument/2006/relationships/hyperlink" Target="http://www.cc.gatech.edu/~stasko/yard/pond/pond17.JPG" TargetMode="External"/><Relationship Id="rId2" Type="http://schemas.openxmlformats.org/officeDocument/2006/relationships/hyperlink" Target="http://www.zamky-hrady.cz/3/img/ces_bud_vez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uristickyatlas.cz/galery/Rybnik_Rozmberk_-_hraz.jpg" TargetMode="External"/><Relationship Id="rId11" Type="http://schemas.openxmlformats.org/officeDocument/2006/relationships/hyperlink" Target="http://upload.wikimedia.org/wikipedia/commons/e/e5/Chrysler_Building_Midtown_Manhattan_New_York_City_1932.jpg" TargetMode="External"/><Relationship Id="rId5" Type="http://schemas.openxmlformats.org/officeDocument/2006/relationships/hyperlink" Target="http://www.cez.cz/edee/content/img/energie-a-zivotni-prostredi/temelin-i.jpg" TargetMode="External"/><Relationship Id="rId10" Type="http://schemas.openxmlformats.org/officeDocument/2006/relationships/hyperlink" Target="http://www.zamky-hrady.eu/img/mesta/1250774013.jpg" TargetMode="External"/><Relationship Id="rId4" Type="http://schemas.openxmlformats.org/officeDocument/2006/relationships/hyperlink" Target="http://www.cervena-lhota.cz/photos/01135300.jpg" TargetMode="External"/><Relationship Id="rId9" Type="http://schemas.openxmlformats.org/officeDocument/2006/relationships/hyperlink" Target="http://www.turistik.cz/cz/kraje/jihocesky-kraj/okres-pisek/milevsko/klaster-milevsko/galerie/16833/ir/files/gallery/2763/16833--c946x6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14561"/>
            <a:ext cx="687625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43.1  Jihočeský kraj – poznáš jeho dominanty?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6695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22" y="4657036"/>
            <a:ext cx="3039878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ubytovani-jizni-cechy.cz/images/ceske-budejovi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1" y="1131590"/>
            <a:ext cx="236444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vrtm.cz/magazin/78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40130"/>
            <a:ext cx="2160240" cy="132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upload.wikimedia.org/wikipedia/commons/thumb/c/c8/051027_Rybolov_Jesenice_0010.JPG/220px-051027_Rybolov_Jesenice_00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24" y="3067545"/>
            <a:ext cx="1717995" cy="11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hajany.com/img/picture/724/selsk%C3%A9-barok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81" y="1160616"/>
            <a:ext cx="1957556" cy="134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39541" y="2638114"/>
            <a:ext cx="21788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České Budějovice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364614" y="2508190"/>
            <a:ext cx="17317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elské baroko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33322" y="4309983"/>
            <a:ext cx="1116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Temelín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689293" y="4255879"/>
            <a:ext cx="22076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ybník Rožmberk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tyden.cz/obrazek/49d49958e2c0f/lhota1-49d49be69a18d_275x36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93" y="760264"/>
            <a:ext cx="1252880" cy="16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6505136" y="2473409"/>
            <a:ext cx="26709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zámek Červená </a:t>
            </a:r>
            <a:r>
              <a:rPr lang="cs-CZ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hota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346612" y="4256926"/>
            <a:ext cx="25827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Písek 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-kamenný most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://www.hotelart.cz/content_pic/most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74" y="3050136"/>
            <a:ext cx="1592266" cy="119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  <p:bldP spid="7" grpId="0"/>
      <p:bldP spid="8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079095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Vodstvo,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sídla, povrch, významná místa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přírodní podmínky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Jihočeského kraje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5027404" cy="81009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43.2  Poloha v republice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000" dirty="0"/>
          </a:p>
        </p:txBody>
      </p:sp>
      <p:sp>
        <p:nvSpPr>
          <p:cNvPr id="31" name="Obdélník 30"/>
          <p:cNvSpPr/>
          <p:nvPr/>
        </p:nvSpPr>
        <p:spPr>
          <a:xfrm>
            <a:off x="5151231" y="2246281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0" name="Přímá spojnice 59"/>
          <p:cNvCxnSpPr/>
          <p:nvPr/>
        </p:nvCxnSpPr>
        <p:spPr>
          <a:xfrm>
            <a:off x="8100392" y="2386081"/>
            <a:ext cx="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délník 69"/>
          <p:cNvSpPr/>
          <p:nvPr/>
        </p:nvSpPr>
        <p:spPr>
          <a:xfrm>
            <a:off x="6353954" y="3507854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000" b="1" dirty="0"/>
          </a:p>
          <a:p>
            <a:pPr algn="ctr"/>
            <a:endParaRPr lang="cs-CZ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033.OEMPC\Plocha\Metodika\240px-Jihocesky_kraj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209" y="1790248"/>
            <a:ext cx="35718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prusovab\Desktop\Nová složka\krajecr_smal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4" y="1563638"/>
            <a:ext cx="4151108" cy="27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56886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43.3  Sídlo, povrch a vodstvo kraje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292352" y="2000993"/>
            <a:ext cx="4851648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Povrch a reliéf   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Šumava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(CHKO)</a:t>
            </a:r>
          </a:p>
          <a:p>
            <a:r>
              <a:rPr lang="cs-CZ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-  </a:t>
            </a:r>
            <a:r>
              <a:rPr lang="cs-CZ" sz="16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Třeboňsko </a:t>
            </a:r>
            <a:endParaRPr lang="cs-CZ" sz="1600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-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Blanský les</a:t>
            </a:r>
          </a:p>
          <a:p>
            <a:r>
              <a:rPr lang="cs-CZ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- Novohradské hory</a:t>
            </a:r>
          </a:p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cs-CZ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Vodstvo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řeky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Vltava – Malše - Lužnice</a:t>
            </a:r>
          </a:p>
          <a:p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rybníky </a:t>
            </a:r>
            <a:r>
              <a:rPr lang="cs-CZ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Rožmberk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Svět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jezera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Čertovo -  Černé                   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přehrada  </a:t>
            </a:r>
            <a:r>
              <a:rPr lang="cs-CZ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Lipno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               	                                            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U:\Průšová\DUM\obrázek0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9" y="2074876"/>
            <a:ext cx="3333132" cy="252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15715" y="1225544"/>
            <a:ext cx="30963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Sídlo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kraje </a:t>
            </a:r>
            <a:r>
              <a:rPr lang="cs-C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   České Budějovice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86662"/>
            <a:ext cx="633670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43.4  Významná města a pamětihodnosti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8" name="Obdélník 7"/>
          <p:cNvSpPr/>
          <p:nvPr/>
        </p:nvSpPr>
        <p:spPr>
          <a:xfrm>
            <a:off x="179512" y="1452315"/>
            <a:ext cx="7217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Města     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České Budějovice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 (rybníkářství, pivo)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Jindřichův Hradec 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Tábor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(turistický ruch)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Český Krumlov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(památka UNESCO)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Strakonice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Písek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Památky, zajímavosti 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Národní park Šumava</a:t>
            </a:r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cs-CZ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ihočeské selské baroko</a:t>
            </a:r>
          </a:p>
          <a:p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cs-CZ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lášter Milevsko</a:t>
            </a:r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cs-CZ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amenný most v Písku</a:t>
            </a:r>
          </a:p>
          <a:p>
            <a:r>
              <a:rPr lang="cs-CZ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jaderná elektrárna Temelín</a:t>
            </a:r>
          </a:p>
          <a:p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sumava-lipno.eu/galerie/_MG_5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52" y="2211710"/>
            <a:ext cx="2088232" cy="13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SVfngUAexB5kc13JEc727IzQ9CUA1S61C2y7Oc8odCFw4FIrQ4W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56" y="3723878"/>
            <a:ext cx="2057028" cy="13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blesk.cz/img/1/full/564975-img-jindrichuv-hradec-cestova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64" y="627534"/>
            <a:ext cx="2088232" cy="142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248472" cy="738082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43.5 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6" name="TextovéPole 2"/>
          <p:cNvSpPr txBox="1"/>
          <p:nvPr/>
        </p:nvSpPr>
        <p:spPr>
          <a:xfrm>
            <a:off x="460297" y="1449819"/>
            <a:ext cx="279756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Najdi ve slepé mapě sídlo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Jihočeského kraje.</a:t>
            </a:r>
          </a:p>
        </p:txBody>
      </p:sp>
      <p:pic>
        <p:nvPicPr>
          <p:cNvPr id="7" name="Picture 2" descr="http://t3.gstatic.com/images?q=tbn:ANd9GcS11IR5G3RyVdaLUtp1AzriL84OiC_LyI3whTbFi2AOp-HNxjH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7" y="2251718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10902" y="1449819"/>
            <a:ext cx="411782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Podle mapy popiš povrch a polohu kraje.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41840" y="2138825"/>
            <a:ext cx="408688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Která velká česká řeka pramení na Šumavě?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913614" y="2827772"/>
            <a:ext cx="357662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4. Vypiš z mapy ČR :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a) názvy několika jihočeských rybníků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b) názvy přehrad na Vltavě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0297" y="4155926"/>
            <a:ext cx="690663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5. Víš, 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ak se říká soustavě přehrad na Vltavě?  Zamysli se nad jejich významem.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464496" cy="738082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43.6 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4876" y="3881146"/>
            <a:ext cx="74455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5. Vyber si jeden, pro tebe zajímavý, turistický cíl zdejšího kraje a vytvoř jednoduchou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prezentaci, díky které nalákáš spolužáky k jeho návštěvě.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0404" y="1299010"/>
            <a:ext cx="408797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Který panovník založil zdejší krajské město?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36028" y="1995686"/>
            <a:ext cx="269977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Zjisti, co je to Zlatá stoka…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65395" y="2643758"/>
            <a:ext cx="261911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Kdo postavil město Tábor?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6028" y="3291830"/>
            <a:ext cx="701615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4. Znáš jméno hudebního skladatele, který nazval podle řeky Vltavy svou skladbu?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268588" cy="721543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43.7  Region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494805" y="390472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evcikphoto.com/images/ceske_budejov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96" y="1321653"/>
            <a:ext cx="1494535" cy="99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rebonsko.cz/images/2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46" y="991563"/>
            <a:ext cx="1661520" cy="12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iznicechy.org/image7/1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46" y="908028"/>
            <a:ext cx="1383783" cy="134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urisimo.cz/assets/clanky/2009-11/clanek00896/upload/photo/large_Sumava_Povydri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6" y="3014729"/>
            <a:ext cx="1451249" cy="126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umavanet.cz/susice/foto/sumava-alpy-kava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71" y="2800509"/>
            <a:ext cx="1739671" cy="117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stav.cz/gfx/we/zpr%C3%A1vy/krumlovsky_mos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51" y="3004186"/>
            <a:ext cx="1682219" cy="119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87247" y="4752302"/>
            <a:ext cx="363593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ěsto, řeka, rybník, most, pramen, pohoří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283464" y="2270078"/>
            <a:ext cx="5822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ity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271692" y="4227934"/>
            <a:ext cx="7248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river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923143" y="3994911"/>
            <a:ext cx="19287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0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ountain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range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366561" y="4275410"/>
            <a:ext cx="8964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bridge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7415253" y="2270078"/>
            <a:ext cx="8819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spring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640458" y="2155367"/>
            <a:ext cx="7409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pond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14561"/>
            <a:ext cx="338437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43.8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54875"/>
              </p:ext>
            </p:extLst>
          </p:nvPr>
        </p:nvGraphicFramePr>
        <p:xfrm>
          <a:off x="647564" y="1191348"/>
          <a:ext cx="7848872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833"/>
                <a:gridCol w="3846039"/>
              </a:tblGrid>
              <a:tr h="1260141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Řeka Vltava pramení :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a) v Krkonoších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v Krušných horách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v Jeseníkách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na Šumavě</a:t>
                      </a:r>
                    </a:p>
                    <a:p>
                      <a:pPr marL="0" indent="0">
                        <a:buNone/>
                      </a:pPr>
                      <a:endParaRPr lang="cs-CZ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Třeboňsko je známé:</a:t>
                      </a:r>
                    </a:p>
                    <a:p>
                      <a:r>
                        <a:rPr lang="cs-CZ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a) těžbou ropy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b) chemickým průmyslem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c) velkým množstvím rybníků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d) sportovním využitím</a:t>
                      </a:r>
                      <a:endParaRPr lang="cs-CZ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1292697">
                <a:tc>
                  <a:txBody>
                    <a:bodyPr/>
                    <a:lstStyle/>
                    <a:p>
                      <a:pPr marL="228600" indent="-228600">
                        <a:buAutoNum type="arabicPeriod" startAt="2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Temelín je:</a:t>
                      </a:r>
                    </a:p>
                    <a:p>
                      <a:pPr marL="0" indent="0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a) tepelná elektrárna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jaderná elektrárna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vodní elektrárna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větrná elektrárna</a:t>
                      </a:r>
                      <a:endParaRPr lang="cs-CZ" sz="1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4.  </a:t>
                      </a: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Zdejší architektura s bohatě zdobenými  </a:t>
                      </a:r>
                    </a:p>
                    <a:p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stěnami a štíty</a:t>
                      </a: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se nazývá :                                                                                                                                                          </a:t>
                      </a:r>
                    </a:p>
                    <a:p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a) jihočeské selské baroko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b) jihočeské hezké baroko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c) jižní baroko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d) jihočeské selské rokoko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152046"/>
              </p:ext>
            </p:extLst>
          </p:nvPr>
        </p:nvGraphicFramePr>
        <p:xfrm>
          <a:off x="611560" y="4544095"/>
          <a:ext cx="36724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Správné řešení</a:t>
                      </a:r>
                      <a:r>
                        <a:rPr lang="cs-CZ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1.d 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2.b , 3.c , 4.a </a:t>
                      </a:r>
                      <a:endParaRPr lang="cs-CZ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514561"/>
            <a:ext cx="4572000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43.9 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>
            <a:spLocks noGrp="1"/>
          </p:cNvSpPr>
          <p:nvPr/>
        </p:nvSpPr>
        <p:spPr>
          <a:xfrm>
            <a:off x="251520" y="987574"/>
            <a:ext cx="8640960" cy="4032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www.zamky-hrady.cz/3/img/ces_bud_vez.jpg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fotoblog.in/galerie/zen/i.php?a=pametihodnosti&amp;i=1-091107.jpg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www.cervena-lhota.cz/photos/01135300.jpg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www.cez.cz/edee/content/img/energie-a-zivotni-prostredi/temelin-i.jpg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http://turistickyatlas.cz/galery/Rybnik_Rozmberk_-_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hraz.jpg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www.eu2009.cz/assets/czech-republic/architecture-and-design/significant-buildings/most-pisek.jpg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www.vimperk.cz/img/63.jpg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9"/>
              </a:rPr>
              <a:t>http://www.turistik.cz/cz/kraje/jihocesky-kraj/okres-pisek/milevsko/klaster-milevsko/galerie/16833/ir/files/gallery/2763/16833--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c946x600.jpg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www.zamky-hrady.eu/img/mesta/1250774013.jpg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upload.wikimedia.org/wikipedia/commons/e/e5/Chrysler_Building_Midtown_Manhattan_New_York_City_1932.jpg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11)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http://www.cc.gatech.edu/~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stasko/yard/pond/pond17.JPG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12)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upload.wikimedia.org/wikipedia/commons/thumb/5/57/Fr%C3%BChling_bl%C3%BChender_Kirschenbaum.jpg/250px-Fr%C3%BChling_bl%C3%BChender_Kirschenbaum.jpg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13)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upload.wikimedia.org/wikipedia/commons/thumb/5/57/Fr%C3%BChling_bl%C3%BChender_Kirschenbaum.jpg/250px-Fr%C3%BChling_bl%C3%BChender_Kirschenbaum.jpg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14) Místo, kde žijeme – učebnice pro 4. a 5. ročník ZŠ ( PRODOS ) 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15) Soubor námětů, úkolů  a zajímavostí pro 4. ročník -  Hana 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Muhlhauserová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16) Vlastivěda pro 4. ročník – M. Hronek , L. Konečná ( PRODOS) 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17)Vlastivěda – Naše Vlast – Petr Chalupa ( ALTER)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18) Vlastivěda – Putování po České republice – Petr Chalupa ( ALTER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130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</TotalTime>
  <Words>1058</Words>
  <Application>Microsoft Office PowerPoint</Application>
  <PresentationFormat>Předvádění na obrazovce (16:9)</PresentationFormat>
  <Paragraphs>148</Paragraphs>
  <Slides>10</Slides>
  <Notes>8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 43.1  Jihočeský kraj – poznáš jeho dominanty?</vt:lpstr>
      <vt:lpstr> 43.2  Poloha v republice</vt:lpstr>
      <vt:lpstr> 43.3  Sídlo, povrch a vodstvo kraje</vt:lpstr>
      <vt:lpstr> 43.4  Významná města a pamětihodnosti</vt:lpstr>
      <vt:lpstr> 43.5  Procvičení a příklady</vt:lpstr>
      <vt:lpstr> 43.6  Něco navíc pro šikovné</vt:lpstr>
      <vt:lpstr> 43.7  Region</vt:lpstr>
      <vt:lpstr> 43.8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288</cp:revision>
  <dcterms:created xsi:type="dcterms:W3CDTF">2010-10-18T18:21:56Z</dcterms:created>
  <dcterms:modified xsi:type="dcterms:W3CDTF">2012-02-24T20:00:14Z</dcterms:modified>
</cp:coreProperties>
</file>