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62" autoAdjust="0"/>
  </p:normalViewPr>
  <p:slideViewPr>
    <p:cSldViewPr>
      <p:cViewPr>
        <p:scale>
          <a:sx n="86" d="100"/>
          <a:sy n="86" d="100"/>
        </p:scale>
        <p:origin x="-90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3.cn.cz/1108379196_elektrarna-kour.jpg" TargetMode="External"/><Relationship Id="rId3" Type="http://schemas.openxmlformats.org/officeDocument/2006/relationships/hyperlink" Target="http://regiony.ic.cz/clanky/usti/rip_v.jpg" TargetMode="External"/><Relationship Id="rId7" Type="http://schemas.openxmlformats.org/officeDocument/2006/relationships/hyperlink" Target="http://www.chmelstav.cz/images/normal/image44.jpg" TargetMode="External"/><Relationship Id="rId2" Type="http://schemas.openxmlformats.org/officeDocument/2006/relationships/hyperlink" Target="http://www.tisa.cz/Images/rozhledny_Sneznik_zima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eskosaske-svycarsko.cz/uploaded/turisticke_zajimavosti/Soutesky%20-%20jizda%20na%20lodickach%2001.jpg" TargetMode="External"/><Relationship Id="rId5" Type="http://schemas.openxmlformats.org/officeDocument/2006/relationships/hyperlink" Target="http://www.skalnimesta.cz/foto/pravcicka-brana10.jpg" TargetMode="External"/><Relationship Id="rId10" Type="http://schemas.openxmlformats.org/officeDocument/2006/relationships/hyperlink" Target="http://i.lidovky.cz/09/073/lngal/MTR2752fc_me_mda_sources_ln_photos_OB5D0436%5b1%5d.jpg" TargetMode="External"/><Relationship Id="rId4" Type="http://schemas.openxmlformats.org/officeDocument/2006/relationships/hyperlink" Target="http://www.usti-nl.cz/files/IMG_8305.JPG" TargetMode="External"/><Relationship Id="rId9" Type="http://schemas.openxmlformats.org/officeDocument/2006/relationships/hyperlink" Target="http://www.travelguide.cz/facilities/tg/full/690-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61"/>
            <a:ext cx="6876256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39.1  Ústecký kraj – poznáš jeho dominanty?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6695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22" y="4657036"/>
            <a:ext cx="3039878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t1.gstatic.com/images?q=tbn:ANd9GcSqQak0aZbsXdCGF-i35dxBZ1mu2DtCvZaemBMvLUQeurhk6li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145520"/>
            <a:ext cx="246697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2.gstatic.com/images?q=tbn:ANd9GcRBgK2kBfYmTzwlEPENGbZfy3cwlmQoaQJ2GZT-N_U32vb_fsGdq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094" y="830957"/>
            <a:ext cx="1524000" cy="188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2.gstatic.com/images?q=tbn:ANd9GcRMMjVabmjWfVxrB1DB4xDXf48GyBBKQ7DD4MHWAW2Egho2N7c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7814"/>
            <a:ext cx="203147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0.gstatic.com/images?q=tbn:ANd9GcRuhrrl6-CNT03O2Z0tp0A6YLb66q8X9IkzP3Ev2-WbL_qDAcA_hQ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336" y="3147814"/>
            <a:ext cx="196781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3.gstatic.com/images?q=tbn:ANd9GcSB1588l79AUfcA6bApWjd09YR5BcrBo_-Ht8FdqnlA9jaWkdE0oQ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147814"/>
            <a:ext cx="174850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2.gstatic.com/images?q=tbn:ANd9GcSWfcKMDQVVLqw9uWmMQEfVc-NG0iM2nijB3u-2-gqKkY9Tkfxenw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284" y="1181534"/>
            <a:ext cx="218283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0.gstatic.com/images?q=tbn:ANd9GcQiRC5jWMthvgapyKCu5Tz3PTvgFXZ7Hzaeg1hQLGfd97DWlCnf7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47814"/>
            <a:ext cx="182653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134885" y="2643758"/>
            <a:ext cx="193674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Ústí nad Labem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16757" y="2650723"/>
            <a:ext cx="5838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Říp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215347" y="2657688"/>
            <a:ext cx="105349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Sněžník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10840" y="4256926"/>
            <a:ext cx="20008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Pravčická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brána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81590" y="4248651"/>
            <a:ext cx="116730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Soutěsky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67140" y="4248651"/>
            <a:ext cx="126829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chmelnice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736058" y="4248651"/>
            <a:ext cx="22621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tepelná elektrárna</a:t>
            </a:r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9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36796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Sídlo,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vodstvo, povrch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, významná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místa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přírodní podmínky Ústeckého kraje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39.10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2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92443"/>
            <a:ext cx="5127207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39.2  Poloha v republice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6353954" y="3507854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prusovab\Desktop\Nová složka\krajecr_small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00" y="1580015"/>
            <a:ext cx="4151108" cy="2767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033.OEMPC\Plocha\Metodika\240px-Ustecky_kraj_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264" y="1870487"/>
            <a:ext cx="37861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8008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1868"/>
            <a:ext cx="586814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39.3  Sídlo, povrch a vodstvo kraje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4151360" y="2211710"/>
            <a:ext cx="4851648" cy="28007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Povrch a reliéf    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České středohoří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(CHKO)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Krušné hory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Klínovec)</a:t>
            </a: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Lužické hory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  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České Švýcarsko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(NP)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     -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úrodné nížiny při řekách</a:t>
            </a:r>
          </a:p>
          <a:p>
            <a:endParaRPr lang="cs-CZ" sz="16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Vodstvo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- Labe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- Ohře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 přehrada Nechranice)</a:t>
            </a:r>
          </a:p>
          <a:p>
            <a:r>
              <a:rPr lang="cs-CZ" sz="1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- Kamenice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 Soutěsky ve Hřensku)</a:t>
            </a:r>
          </a:p>
          <a:p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Ploučnice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:\Průšová\DUM\obrázek000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11710"/>
            <a:ext cx="3538728" cy="275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-8432" y="4763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95736" y="1240471"/>
            <a:ext cx="323999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Sídlo kraje  </a:t>
            </a:r>
            <a:r>
              <a:rPr lang="cs-CZ" sz="1600" b="1" i="1" dirty="0">
                <a:latin typeface="Times New Roman" pitchFamily="18" charset="0"/>
                <a:cs typeface="Times New Roman" pitchFamily="18" charset="0"/>
              </a:rPr>
              <a:t>–    </a:t>
            </a:r>
            <a:r>
              <a:rPr lang="cs-CZ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Ústí nad Labem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3929"/>
            <a:ext cx="651621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39.4  Významná města a pamětihodnosti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379096" y="1216397"/>
            <a:ext cx="72172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Města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Ústí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Labem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– chemický průmysl </a:t>
            </a: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Děčín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– lodní přístav na Labi</a:t>
            </a:r>
          </a:p>
          <a:p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Teplice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lázeňské město</a:t>
            </a:r>
          </a:p>
          <a:p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Litoměřice, Žatec a Louny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„Zahrada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Čech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“, chmel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Chomutov, Most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těžba hnědého uhlí</a:t>
            </a:r>
          </a:p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Litvínov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– chemický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průmysl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Památky, zajímavosti  -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Národní park České Švýcarsko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Pravčická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brána)</a:t>
            </a:r>
          </a:p>
          <a:p>
            <a:r>
              <a:rPr lang="cs-CZ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hora Říp</a:t>
            </a:r>
          </a:p>
          <a:p>
            <a:r>
              <a:rPr lang="cs-CZ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obec Hřensko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( Soutěsky)</a:t>
            </a:r>
          </a:p>
          <a:p>
            <a:r>
              <a:rPr lang="cs-CZ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cs-CZ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hrad </a:t>
            </a:r>
            <a:r>
              <a:rPr lang="cs-CZ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Střekov</a:t>
            </a:r>
            <a:endParaRPr lang="cs-CZ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mmdecin.cz/user_data/zpravodajstvi/obrazky/Image/Decin%20-%20foto%20Cer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93" y="555527"/>
            <a:ext cx="1916808" cy="122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2.gstatic.com/images?q=tbn:ANd9GcQngnHnqPXWGJMd-RR5cAI64rFYUvmHENDdyH0SrVDsYnEwGQsf6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93" y="2067694"/>
            <a:ext cx="1916807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1.gstatic.com/images?q=tbn:ANd9GcRK86U83B2IK0dyzDWWbbROv95hysm-PLR75Ou9h1WVrWxDb-a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496" y="3470940"/>
            <a:ext cx="17526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11510"/>
            <a:ext cx="4248472" cy="810090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39.5 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pic>
        <p:nvPicPr>
          <p:cNvPr id="1026" name="Picture 2" descr="http://t3.gstatic.com/images?q=tbn:ANd9GcS11IR5G3RyVdaLUtp1AzriL84OiC_LyI3whTbFi2AOp-HNxjH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7286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08292" y="1295891"/>
            <a:ext cx="279756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ve slepé mapě sídlo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Ústeckého kraje.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59749" y="1596669"/>
            <a:ext cx="499725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 Jak se jmenují  NP a CHKO na území   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Ústeckého        kraje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835756" y="2594859"/>
            <a:ext cx="477246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Jak se jmenuje bájná hora na území kraje a  se kterou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pověstí se pojí?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885064" y="3525357"/>
            <a:ext cx="335540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 Která nerostná surovina se zde těží?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39552" y="4155926"/>
            <a:ext cx="565327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 Vyjmenuj alespoň 3 velká města, 2 řeky a pohoří zdejšího kraje.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4671011"/>
            <a:ext cx="404790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6. Jak ovlivnila těžba hnědého uhlí zdejší kraj?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392488" cy="738082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39.6 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Elektronická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 	</a:t>
            </a:r>
            <a:r>
              <a:rPr lang="cs-CZ" sz="1600" dirty="0" smtClean="0"/>
              <a:t>Svět kolem nás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2068" y="4262114"/>
            <a:ext cx="73236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Vyber si jeden, pro tebe zajímavý, turistický cíl zdejšího kraje a vytvoř jednoduchou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prezentaci, díky které nalákáš spolužáky k jeho návštěvě.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6792" y="1275606"/>
            <a:ext cx="506581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Doplň do tabulky slovo, které tě napadne, když se řekne: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261803"/>
              </p:ext>
            </p:extLst>
          </p:nvPr>
        </p:nvGraphicFramePr>
        <p:xfrm>
          <a:off x="306792" y="1779662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Praotec Čech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Sněžník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chmelnice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lázně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Hrad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Střekov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Klínovec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Hřensko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Děčín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Mostecko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Nechranice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06792" y="3770625"/>
            <a:ext cx="515814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Co zřídili nacisté v období  2. světové války v Terezíně?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032744" cy="65707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39.7  Region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293768" y="3964813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01016" y="4693081"/>
            <a:ext cx="261962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hora, zřícenina, uhlí, důl, lom</a:t>
            </a:r>
          </a:p>
        </p:txBody>
      </p:sp>
      <p:pic>
        <p:nvPicPr>
          <p:cNvPr id="1026" name="Picture 2" descr="http://t0.gstatic.com/images?q=tbn:ANd9GcQ8h5G5TnPw3UBOJPM1j08BZLEGM2UVsWDgsOhjeIgCXUgHxThy7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563380"/>
            <a:ext cx="2349869" cy="176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babyfriendlyregion.cz/wp-content/uploads/2010/11/Grafitov%C3%BD-d%C5%AF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43558"/>
            <a:ext cx="2081808" cy="138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utodoprava-zikan.cz/picts/picts-lo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84" y="1370790"/>
            <a:ext cx="2200372" cy="128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klep.imexpiechota.pl/images/_wegiel/_luzem/brunatn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874015"/>
            <a:ext cx="1939673" cy="1454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otoblog.in/galerie/zen/i.php?a=pametihodnosti&amp;i=Hrad_Cimburk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52" y="3148773"/>
            <a:ext cx="1931236" cy="128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/>
        </p:nvSpPr>
        <p:spPr>
          <a:xfrm>
            <a:off x="1136296" y="2643758"/>
            <a:ext cx="95410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quarry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96440" y="4426478"/>
            <a:ext cx="65434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ruin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191912" y="3323515"/>
            <a:ext cx="123783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mountain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390792" y="4292971"/>
            <a:ext cx="62549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coal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194681" y="2213863"/>
            <a:ext cx="72487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mine</a:t>
            </a:r>
            <a:endParaRPr lang="cs-CZ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1129"/>
            <a:ext cx="31683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	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Svět kolem nás</a:t>
            </a:r>
            <a:endParaRPr lang="cs-CZ" sz="16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290880"/>
              </p:ext>
            </p:extLst>
          </p:nvPr>
        </p:nvGraphicFramePr>
        <p:xfrm>
          <a:off x="611560" y="1347613"/>
          <a:ext cx="720918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6600"/>
                <a:gridCol w="3532584"/>
              </a:tblGrid>
              <a:tr h="1584177"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Typickou plodinou pěstovanou na Žatecku je:</a:t>
                      </a:r>
                    </a:p>
                    <a:p>
                      <a:pPr marL="228600" indent="-228600">
                        <a:buAutoNum type="arabicPeriod"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cukrová řepa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řepka olejka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chmel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obilí</a:t>
                      </a:r>
                    </a:p>
                    <a:p>
                      <a:pPr marL="0" indent="0">
                        <a:buNone/>
                      </a:pPr>
                      <a:endParaRPr lang="cs-CZ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</a:t>
                      </a:r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Podkrušnohorské pánve jsou známé:</a:t>
                      </a:r>
                    </a:p>
                    <a:p>
                      <a:endParaRPr lang="cs-CZ" sz="1400" b="1" i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a) těžbou hnědého uhlí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b) těžbou černého uhlí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c) těžbou dřeva</a:t>
                      </a:r>
                    </a:p>
                    <a:p>
                      <a:r>
                        <a:rPr lang="cs-CZ" sz="14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d) zemědělstvím</a:t>
                      </a:r>
                      <a:endParaRPr lang="cs-CZ" sz="14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  <a:tr h="1260141">
                <a:tc>
                  <a:txBody>
                    <a:bodyPr/>
                    <a:lstStyle/>
                    <a:p>
                      <a:pPr marL="228600" indent="-228600">
                        <a:buAutoNum type="arabicPeriod" startAt="2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Hřensko leží na soutoku řek:</a:t>
                      </a:r>
                    </a:p>
                    <a:p>
                      <a:pPr marL="0" indent="0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a) Ploučnice a Berounky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b) Labe a Vltavy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c) Labe a Kamenice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d) Labe a Sázavy</a:t>
                      </a:r>
                      <a:endParaRPr lang="cs-CZ" sz="14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4)  </a:t>
                      </a:r>
                      <a:r>
                        <a:rPr lang="cs-C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Labe</a:t>
                      </a:r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opouští naši republiku: </a:t>
                      </a:r>
                    </a:p>
                    <a:p>
                      <a:endParaRPr lang="cs-CZ" sz="14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v Děčíně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ve Hřensku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v Praze</a:t>
                      </a:r>
                    </a:p>
                    <a:p>
                      <a:r>
                        <a:rPr lang="cs-CZ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v Krkonoších</a:t>
                      </a:r>
                      <a:endParaRPr lang="cs-CZ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  <a:alpha val="64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36196"/>
              </p:ext>
            </p:extLst>
          </p:nvPr>
        </p:nvGraphicFramePr>
        <p:xfrm>
          <a:off x="611560" y="4621848"/>
          <a:ext cx="36724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Správné řešení: 1.c , 2.c , 3.a , 4.b </a:t>
                      </a:r>
                      <a:endParaRPr lang="cs-CZ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11129"/>
            <a:ext cx="5004048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39.9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/>
        </p:nvSpPr>
        <p:spPr>
          <a:xfrm>
            <a:off x="456870" y="1105195"/>
            <a:ext cx="8229600" cy="32667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http://www.tisa.cz/Images/rozhledny_Sneznik_zima.jpg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http://regiony.ic.cz/clanky/usti/rip_v.jpg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http://www.usti-nl.cz/files/IMG_8305.JPG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http://www.skalnimesta.cz/foto/pravcicka-brana10.jpg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http://www.ceskosaske-svycarsko.cz/uploaded/turisticke_zajimavosti/Soutesky%20-%20jizda%20na%20lodickach%2001.jpg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http://www.chmelstav.cz/images/normal/image44.jpg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8"/>
              </a:rPr>
              <a:t>i3.cn.cz/1108379196_elektrarna-kour.jpg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www.travelguide.cz/facilities/tg/full/690-2.jpg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9)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10"/>
              </a:rPr>
              <a:t>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10"/>
              </a:rPr>
              <a:t>i.lidovky.cz/09/073/lngal/MTR2752fc_me_mda_sources_ln_photos_OB5D0436%5B1%5D.jpg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10)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4"/>
              </a:rPr>
              <a:t> 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www.usti-nl.cz/files/IMG_8305.JPG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11)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7"/>
              </a:rPr>
              <a:t> 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www.chmelstav.cz/images/normal/image44.jpg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12)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9"/>
              </a:rPr>
              <a:t> 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www.travelguide.cz/facilities/tg/full/690-2.jpg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13)</a:t>
            </a:r>
            <a:r>
              <a:rPr lang="cs-CZ" sz="1800" dirty="0">
                <a:latin typeface="Times New Roman" pitchFamily="18" charset="0"/>
                <a:cs typeface="Times New Roman" pitchFamily="18" charset="0"/>
                <a:hlinkClick r:id="rId4"/>
              </a:rPr>
              <a:t> http://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www.usti-nl.cz/files/IMG_8305.JPG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14) Místo, kde žijeme – učebnice pro 4. a 5. ročník ZŠ ( PRODOS ) </a:t>
            </a: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15) Soubor námětů, úkolů  a zajímavostí pro 4. ročník -  Hana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Muhlhauserová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16) Vlastivěda pro 4. ročník – M. Hronek , L. Konečná ( PRODOS) </a:t>
            </a: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17)Vlastivěda – Naše Vlast – Petr Chalupa ( ALTER)</a:t>
            </a: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18) Vlastivěda – Putování po České republice – Petr Chalupa ( ALTER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74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2201</TotalTime>
  <Words>1094</Words>
  <Application>Microsoft Office PowerPoint</Application>
  <PresentationFormat>Předvádění na obrazovce (16:9)</PresentationFormat>
  <Paragraphs>156</Paragraphs>
  <Slides>10</Slides>
  <Notes>8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39.1  Ústecký kraj – poznáš jeho dominanty?</vt:lpstr>
      <vt:lpstr> 39.2  Poloha v republice</vt:lpstr>
      <vt:lpstr> 39.3  Sídlo, povrch a vodstvo kraje</vt:lpstr>
      <vt:lpstr> 39.4  Významná města a pamětihodnosti</vt:lpstr>
      <vt:lpstr> 39.5  Procvičení a příklady</vt:lpstr>
      <vt:lpstr> 39.6  Něco navíc pro šikovné</vt:lpstr>
      <vt:lpstr> 39.7  Region</vt:lpstr>
      <vt:lpstr> 39.8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257</cp:revision>
  <dcterms:created xsi:type="dcterms:W3CDTF">2010-10-18T18:21:56Z</dcterms:created>
  <dcterms:modified xsi:type="dcterms:W3CDTF">2012-02-24T20:16:15Z</dcterms:modified>
</cp:coreProperties>
</file>