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6" r:id="rId10"/>
    <p:sldId id="265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4" autoAdjust="0"/>
    <p:restoredTop sz="83184" autoAdjust="0"/>
  </p:normalViewPr>
  <p:slideViewPr>
    <p:cSldViewPr>
      <p:cViewPr>
        <p:scale>
          <a:sx n="86" d="100"/>
          <a:sy n="86" d="100"/>
        </p:scale>
        <p:origin x="-1830" y="-7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519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902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25.8.2013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25.8.2013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25.8.2013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25.8.2013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25.8.2013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25.8.2013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rusa\Dokumenty\Prezentace1256.wav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amky-hrady.cz/2/img/prazsky_hrad_detail.jpg" TargetMode="External"/><Relationship Id="rId3" Type="http://schemas.openxmlformats.org/officeDocument/2006/relationships/hyperlink" Target="http://www.atlasceska.cz/images/foto_kat/stredni/s269_vaclavske_.jpg" TargetMode="External"/><Relationship Id="rId7" Type="http://schemas.openxmlformats.org/officeDocument/2006/relationships/hyperlink" Target="http://www.praguecityline.cz/wp-content/uploads/2010/05/PHA-_-V%C3%A1clavsk%C3%A9-n%C3%A1m%C4%9Bst%C3%AD04.jpg" TargetMode="External"/><Relationship Id="rId12" Type="http://schemas.openxmlformats.org/officeDocument/2006/relationships/hyperlink" Target="http://www.praha-nove-byty.cz/data/uploads/praha-pohled.jpg" TargetMode="External"/><Relationship Id="rId2" Type="http://schemas.openxmlformats.org/officeDocument/2006/relationships/hyperlink" Target="http://media.novinky.cz/487/174879-top_foto1-tp5rx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raveltoprague.org/galerie/karluv_most_1.jpg" TargetMode="External"/><Relationship Id="rId11" Type="http://schemas.openxmlformats.org/officeDocument/2006/relationships/hyperlink" Target="http://www.colas.cz/UserFiles/Image/fotogalerie/bohdanec_namesti_03_big.jpg" TargetMode="External"/><Relationship Id="rId5" Type="http://schemas.openxmlformats.org/officeDocument/2006/relationships/hyperlink" Target="http://www.prague-transfers-services.cz/data/photos/fb5a5f4e47f55e3f1af94781f882fc66.jpg" TargetMode="External"/><Relationship Id="rId10" Type="http://schemas.openxmlformats.org/officeDocument/2006/relationships/hyperlink" Target="http://www.zelpage.cz/news_n/dubai-metro.jpg" TargetMode="External"/><Relationship Id="rId4" Type="http://schemas.openxmlformats.org/officeDocument/2006/relationships/hyperlink" Target="http://i3.cn.cz/1189683361_karluv-most5.jpg" TargetMode="External"/><Relationship Id="rId9" Type="http://schemas.openxmlformats.org/officeDocument/2006/relationships/hyperlink" Target="http://farm1.static.flickr.com/45/127026447_c5b976207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14561"/>
            <a:ext cx="68762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37.1  Kraj Praha – poznáš jeho dominanty?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rezentace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8388" y="4687888"/>
            <a:ext cx="304800" cy="3048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29"/>
          <p:cNvSpPr txBox="1"/>
          <p:nvPr/>
        </p:nvSpPr>
        <p:spPr>
          <a:xfrm>
            <a:off x="-7854" y="466952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Blanka Průšová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122" y="4659982"/>
            <a:ext cx="3039878" cy="64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2.bp.blogspot.com/-_QLS9SZ2stI/Tfxs4Wa0GTI/AAAAAAAABpA/PlsX3_0Lcmk/s1600/praha-10%255B1%255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6168"/>
            <a:ext cx="2664296" cy="130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rague-transfers-services.cz/data/photos/fb5a5f4e47f55e3f1af94781f882fc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52" y="2987542"/>
            <a:ext cx="2208493" cy="13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vitarian.cz/images/reporty/2005/Petrin/full/Praha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3598"/>
            <a:ext cx="2429756" cy="13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edia.novinky.cz/487/174879-top_foto1-tp5rx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60" y="1203597"/>
            <a:ext cx="2448272" cy="13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arm1.static.flickr.com/45/127026447_c5b976207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5" y="3003798"/>
            <a:ext cx="213072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b/b0/Kostelni_radoun_kostel_sv_vit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16045"/>
            <a:ext cx="2100164" cy="137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86086" y="2571537"/>
            <a:ext cx="9188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Praha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174132" y="2510195"/>
            <a:ext cx="17139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letiště </a:t>
            </a:r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Ruzyně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422317" y="2539747"/>
            <a:ext cx="22289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Katedrála sv. Víta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5648" y="4299942"/>
            <a:ext cx="22719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Václavské náměstí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437485" y="4299942"/>
            <a:ext cx="162095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Karlův most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270224" y="4227934"/>
            <a:ext cx="17235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Pražský hrad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02783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Blanka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Průšová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Povrch, vodstvo, významná místa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přírodní podmínky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kraje Praha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37.10 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27534"/>
            <a:ext cx="4955396" cy="59406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37.2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Poloha v republice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sz="1000" dirty="0"/>
          </a:p>
        </p:txBody>
      </p:sp>
      <p:sp>
        <p:nvSpPr>
          <p:cNvPr id="31" name="Obdélník 30"/>
          <p:cNvSpPr/>
          <p:nvPr/>
        </p:nvSpPr>
        <p:spPr>
          <a:xfrm>
            <a:off x="5151231" y="2246281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0" name="Přímá spojnice 59"/>
          <p:cNvCxnSpPr/>
          <p:nvPr/>
        </p:nvCxnSpPr>
        <p:spPr>
          <a:xfrm>
            <a:off x="8100392" y="2386081"/>
            <a:ext cx="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bdélník 69"/>
          <p:cNvSpPr/>
          <p:nvPr/>
        </p:nvSpPr>
        <p:spPr>
          <a:xfrm>
            <a:off x="6353954" y="3507854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000" b="1" dirty="0"/>
          </a:p>
          <a:p>
            <a:pPr algn="ctr"/>
            <a:endParaRPr lang="cs-CZ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2" descr="C:\Documents and Settings\033.OEMPC\Dokumenty\Obrázky\225px-Kraj_Hlavni_mesto_Praha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971" y="1955185"/>
            <a:ext cx="36131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prusovab\Desktop\Nová složka\krajecr_small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5646"/>
            <a:ext cx="4151108" cy="276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7912" y="-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21868"/>
            <a:ext cx="586814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37.3  Sídlo, povrch a vodstvo kraje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	Svět kolem nás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sz="1000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2555776" y="249974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4139952" y="2687766"/>
            <a:ext cx="4851648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Povrch a reliéf    </a:t>
            </a:r>
            <a:r>
              <a:rPr lang="cs-CZ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 Pražská kotlina</a:t>
            </a:r>
          </a:p>
          <a:p>
            <a:endParaRPr lang="cs-CZ" sz="16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Vodstvo     </a:t>
            </a:r>
            <a:r>
              <a:rPr lang="cs-CZ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Vltava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(protéká)</a:t>
            </a:r>
          </a:p>
          <a:p>
            <a:r>
              <a:rPr lang="cs-CZ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další malé říčky</a:t>
            </a:r>
          </a:p>
        </p:txBody>
      </p:sp>
      <p:pic>
        <p:nvPicPr>
          <p:cNvPr id="1026" name="Picture 2" descr="http://www.petrinska-rozhledna.cz/fotos/rozhledna/pohled-z-ve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7614"/>
            <a:ext cx="3583963" cy="26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0" y="-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2"/>
          <p:cNvSpPr txBox="1"/>
          <p:nvPr/>
        </p:nvSpPr>
        <p:spPr>
          <a:xfrm>
            <a:off x="4115176" y="1646869"/>
            <a:ext cx="410400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Sídlo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kraje - </a:t>
            </a:r>
            <a:r>
              <a:rPr lang="cs-CZ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Praha  </a:t>
            </a:r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( asi 1 260 000obyvatel)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23929"/>
            <a:ext cx="651621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37.4  Významná města a pamětihodnosti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379096" y="1216397"/>
            <a:ext cx="72172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Města    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Praha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(samostatné město jako kraj! )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      Památky, zajímavosti  -     </a:t>
            </a:r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Pražský hrad</a:t>
            </a:r>
            <a:endParaRPr lang="cs-CZ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chrám svatého Víta</a:t>
            </a:r>
          </a:p>
          <a:p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Orloj         </a:t>
            </a:r>
          </a:p>
          <a:p>
            <a:r>
              <a:rPr lang="cs-CZ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Karlův most</a:t>
            </a:r>
          </a:p>
          <a:p>
            <a:r>
              <a:rPr lang="cs-CZ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Národní divadlo</a:t>
            </a:r>
          </a:p>
          <a:p>
            <a:r>
              <a:rPr lang="cs-CZ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Václavské náměstí</a:t>
            </a:r>
          </a:p>
          <a:p>
            <a:endParaRPr lang="cs-CZ" b="1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www.estav.cz/gfx/we/zpr/karluv-mo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01" y="1201547"/>
            <a:ext cx="2304256" cy="12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lide.gymcheb.cz/~pakucer/tretakIIpol/obrazky/35916063416vitCelyZlutomodry6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472" y="2948864"/>
            <a:ext cx="2276345" cy="191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radio.weblogs.com/0121664/images/2005/11/14/wenceslas%20squa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27372"/>
            <a:ext cx="2016224" cy="137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zamky-hrady.cz/2/img/prazsky_hrad_detai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4" y="2674101"/>
            <a:ext cx="2506610" cy="21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4176464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37.5  Procvičení a příklady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dirty="0"/>
          </a:p>
        </p:txBody>
      </p:sp>
      <p:sp>
        <p:nvSpPr>
          <p:cNvPr id="6" name="TextovéPole 2"/>
          <p:cNvSpPr txBox="1"/>
          <p:nvPr/>
        </p:nvSpPr>
        <p:spPr>
          <a:xfrm>
            <a:off x="323528" y="1203598"/>
            <a:ext cx="279756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Najdi ve slepé mapě sídlo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Kraje Praha.</a:t>
            </a:r>
          </a:p>
        </p:txBody>
      </p:sp>
      <p:pic>
        <p:nvPicPr>
          <p:cNvPr id="7" name="Picture 2" descr="http://t3.gstatic.com/images?q=tbn:ANd9GcS11IR5G3RyVdaLUtp1AzriL84OiC_LyI3whTbFi2AOp-HNxjH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5525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42196" y="3867894"/>
            <a:ext cx="515205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Jak podle pověsti vznikla Praha a kdo je autorem pověsti?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68440" y="4415030"/>
            <a:ext cx="497764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3. Znáš jméno prezidenta ČR a primátora hlavního města?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335348" y="1201310"/>
            <a:ext cx="5703806" cy="24929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Z nabídky utvoř správné dvojice:</a:t>
            </a:r>
          </a:p>
          <a:p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Pražský hrad, Národní divadlo, socha sv. Václava, Karlův</a:t>
            </a:r>
          </a:p>
          <a:p>
            <a:r>
              <a:rPr lang="cs-CZ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most, Betlémská kaple, Národní muzeum, Staroměstská radnice </a:t>
            </a:r>
          </a:p>
          <a:p>
            <a:r>
              <a:rPr lang="cs-CZ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s orlojem </a:t>
            </a:r>
          </a:p>
          <a:p>
            <a:r>
              <a:rPr lang="cs-CZ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stavba postavena ze sbírky lidí, socha patrona české země,</a:t>
            </a:r>
          </a:p>
          <a:p>
            <a:r>
              <a:rPr lang="cs-CZ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budova na Václavském náměstí s mnoha historickými a</a:t>
            </a:r>
          </a:p>
          <a:p>
            <a:r>
              <a:rPr lang="cs-CZ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přírodovědnými sbírkami, sídlo českých králů a prezidentů,</a:t>
            </a:r>
          </a:p>
          <a:p>
            <a:r>
              <a:rPr lang="cs-CZ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kázal zde mistr Jan Hus, pražský most založen Karlem IV.,</a:t>
            </a:r>
          </a:p>
          <a:p>
            <a:r>
              <a:rPr lang="cs-CZ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vzácné hodiny s pohyblivými figurami a zvířaty 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27534"/>
            <a:ext cx="446449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37.6  Něco navíc pro šikovné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5220" y="3818031"/>
            <a:ext cx="744556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4. Vyber si jeden, pro tebe zajímavý, turistický cíl zdejšího kraje a vytvoř jednoduchou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prezentaci, díky které nalákáš spolužáky k jeho návštěvě.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563638"/>
            <a:ext cx="802553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 V plánu města vyhledej názvy čtvrtí a pokus se je podle rozlohy nebo počtu obyvatel seřadit.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77932" y="2191750"/>
            <a:ext cx="563647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Znáš některá pražská divadla? Zjisti historii Národního divadla.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5536" y="2931790"/>
            <a:ext cx="782053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3. Zjisti, jaká ministerstva v Praze sídlí.  Vyber si tři ministerstva, zjisti názvy jejich ministrů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a vysvětli, jak slouží lidem.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" y="492443"/>
            <a:ext cx="4111143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37.7  Region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3192028" y="2735515"/>
            <a:ext cx="1847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948670" y="4730662"/>
            <a:ext cx="359265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ost, hrad, náměstí,  metro, hlavní město</a:t>
            </a:r>
          </a:p>
        </p:txBody>
      </p:sp>
      <p:pic>
        <p:nvPicPr>
          <p:cNvPr id="8" name="Picture 4" descr="http://www.zamky-hrady.cz/2/img/prazsky_hrad_detai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73" y="1367751"/>
            <a:ext cx="1439054" cy="125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estav.cz/gfx/we/zpr/karluv-mo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458" y="843558"/>
            <a:ext cx="2104997" cy="11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1.gstatic.com/images?q=tbn:ANd9GcQcSJt7bzi759sHIiTh_YyRbCo1GV8dgJpLpsNls8XTD3IZvxB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93" y="2148326"/>
            <a:ext cx="1812613" cy="13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0.gstatic.com/images?q=tbn:ANd9GcRfhorpfk2kAB8AdRaPVw_VbZ4Q9vxp65J-DuKttQVmB56P9GC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86" y="3178245"/>
            <a:ext cx="1809028" cy="13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ANd9GcSfwqOM0iModn1YsGS4D_IKprolaBCE-6MJkyUVjBGtG8soOW7PO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432" y="2827182"/>
            <a:ext cx="1581672" cy="11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4186089" y="3419546"/>
            <a:ext cx="9206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square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296374" y="2554635"/>
            <a:ext cx="7954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castle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107143" y="4006165"/>
            <a:ext cx="26951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0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ubway</a:t>
            </a:r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(underground)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952070" y="1965840"/>
            <a:ext cx="8964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bridge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147315" y="4443958"/>
            <a:ext cx="9877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apital</a:t>
            </a:r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9233"/>
            <a:ext cx="338437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37.8 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129253"/>
              </p:ext>
            </p:extLst>
          </p:nvPr>
        </p:nvGraphicFramePr>
        <p:xfrm>
          <a:off x="611560" y="4572128"/>
          <a:ext cx="3600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341784">
                <a:tc>
                  <a:txBody>
                    <a:bodyPr/>
                    <a:lstStyle/>
                    <a:p>
                      <a:r>
                        <a:rPr lang="cs-CZ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Správné řešení: 1.c , 2.d , 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3.c 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4.c </a:t>
                      </a:r>
                      <a:endParaRPr lang="cs-CZ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631876"/>
              </p:ext>
            </p:extLst>
          </p:nvPr>
        </p:nvGraphicFramePr>
        <p:xfrm>
          <a:off x="611560" y="1347613"/>
          <a:ext cx="7209184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00"/>
                <a:gridCol w="3532584"/>
              </a:tblGrid>
              <a:tr h="1260141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Kde jsou uloženy české korunovační klenoty?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v parlamentu ČR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b) na hradě Karlštejn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c) v katedrále sv. Víta na Pražském hradě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d) v Národní knihovně</a:t>
                      </a:r>
                    </a:p>
                    <a:p>
                      <a:pPr marL="0" indent="0">
                        <a:buNone/>
                      </a:pPr>
                      <a:endParaRPr lang="cs-CZ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4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Největší pražské náměstí se  nazývá:</a:t>
                      </a:r>
                    </a:p>
                    <a:p>
                      <a:r>
                        <a:rPr lang="cs-CZ" sz="14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a) Václavské</a:t>
                      </a:r>
                    </a:p>
                    <a:p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b) Staroměstské</a:t>
                      </a:r>
                    </a:p>
                    <a:p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c) Karlovo</a:t>
                      </a:r>
                    </a:p>
                    <a:p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d) Náměstí míru</a:t>
                      </a:r>
                      <a:endParaRPr lang="cs-CZ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  <a:tr h="1260141">
                <a:tc>
                  <a:txBody>
                    <a:bodyPr/>
                    <a:lstStyle/>
                    <a:p>
                      <a:pPr marL="228600" indent="-228600">
                        <a:buAutoNum type="arabicPeriod" startAt="2"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Praze nesídlí :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vláda ČR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b) Parlament ČR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c) prezident ČR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d) Krajský soud Plzeň</a:t>
                      </a:r>
                      <a:endParaRPr lang="cs-CZ" sz="1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4)  </a:t>
                      </a:r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Nejšetrnější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nejrychlejší dopravu v    </a:t>
                      </a:r>
                    </a:p>
                    <a:p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Praze zajištují:</a:t>
                      </a:r>
                    </a:p>
                    <a:p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a) tramvaje</a:t>
                      </a:r>
                    </a:p>
                    <a:p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b) autobusy</a:t>
                      </a:r>
                    </a:p>
                    <a:p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c) metro</a:t>
                      </a:r>
                    </a:p>
                    <a:p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d) osobní automobily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0" y="509233"/>
            <a:ext cx="5436096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37.9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5"/>
          <p:cNvSpPr>
            <a:spLocks noGrp="1"/>
          </p:cNvSpPr>
          <p:nvPr/>
        </p:nvSpPr>
        <p:spPr>
          <a:xfrm>
            <a:off x="457200" y="1203598"/>
            <a:ext cx="8229600" cy="33944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         1) 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media.novinky.cz/487/174879-top_foto1-tp5rx.jpg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3"/>
              </a:rPr>
              <a:t>http://www.atlasceska.cz/images/foto_kat/stredni/s269_vaclavske_.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i3.cn.cz/1189683361_karluv-most5.jpg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www.prague-transfers-services.cz/data/photos/fb5a5f4e47f55e3f1af94781f882fc66.jpg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www.traveltoprague.org/galerie/karluv_most_1.jpg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7"/>
              </a:rPr>
              <a:t>http://www.praguecityline.cz/wp-content/uploads/2010/05/PHA-_-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V%C3%A1clavsk%C3%A9-n%C3%A1m%C4%9Bst%C3%AD04.jpg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www.zamky-hrady.cz/2/img/prazsky_hrad_detail.jpg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farm1.static.flickr.com/45/127026447_c5b9762076.jpg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www.zelpage.cz/news_n/dubai-metro.jpg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10)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www.colas.cz/UserFiles/Image/fotogalerie/bohdanec_namesti_03_big.jpg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11)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farm1.static.flickr.com/45/127026447_c5b9762076.jpg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12)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www.praha-nove-byty.cz/data/uploads/praha-pohled.jpg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www.traveltoprague.org/galerie/karluv_most_1.jpg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14) Místo, kde žijeme – učebnice pro 4. a 5. ročník ZŠ ( PRODOS )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15) Soubor námětů, úkolů  a zajímavostí pro 4. ročník -  Hana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Muhlhauserová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16) Vlastivěda pro 4. ročník – M. Hronek , L. Konečná ( PRODOS)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17)Vlastivěda – Naše Vlast – Petr Chalupa ( ALTER)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18) Vlastivěda – Putování po České republice – Petr Chalupa ( ALTER)</a:t>
            </a:r>
          </a:p>
        </p:txBody>
      </p:sp>
    </p:spTree>
    <p:extLst>
      <p:ext uri="{BB962C8B-B14F-4D97-AF65-F5344CB8AC3E}">
        <p14:creationId xmlns:p14="http://schemas.microsoft.com/office/powerpoint/2010/main" val="34652328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2242</TotalTime>
  <Words>1103</Words>
  <Application>Microsoft Office PowerPoint</Application>
  <PresentationFormat>Předvádění na obrazovce (16:9)</PresentationFormat>
  <Paragraphs>142</Paragraphs>
  <Slides>10</Slides>
  <Notes>8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 37.1  Kraj Praha – poznáš jeho dominanty?</vt:lpstr>
      <vt:lpstr> 37.2  Poloha v republice</vt:lpstr>
      <vt:lpstr>  37.3  Sídlo, povrch a vodstvo kraje</vt:lpstr>
      <vt:lpstr> 37.4  Významná města a pamětihodnosti</vt:lpstr>
      <vt:lpstr> 37.5  Procvičení a příklady</vt:lpstr>
      <vt:lpstr> 37.6  Něco navíc pro šikovné</vt:lpstr>
      <vt:lpstr> 37.7  Region</vt:lpstr>
      <vt:lpstr> 37.8 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prusa</cp:lastModifiedBy>
  <cp:revision>278</cp:revision>
  <dcterms:created xsi:type="dcterms:W3CDTF">2010-10-18T18:21:56Z</dcterms:created>
  <dcterms:modified xsi:type="dcterms:W3CDTF">2013-08-25T07:46:18Z</dcterms:modified>
</cp:coreProperties>
</file>