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966FF"/>
    <a:srgbClr val="3333FF"/>
    <a:srgbClr val="FF33CC"/>
    <a:srgbClr val="CC3300"/>
    <a:srgbClr val="FF99FF"/>
    <a:srgbClr val="CC00FF"/>
    <a:srgbClr val="003399"/>
    <a:srgbClr val="0000FF"/>
    <a:srgbClr val="81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80" y="-10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9.7.2012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37676302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9.7.2012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73621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9.7.2012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9.7.2012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9.7.2012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9.7.2012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9.7.2012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9.7.2012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9.7.2012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9.7.2012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9.7.2012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9.7.2012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9.7.2012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9.7.2012</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w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wmf"/><Relationship Id="rId9"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wmf"/><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4.wmf"/></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public-inc.blogspot.com/2010/11/healthy-diet-foods-for-healthy.html" TargetMode="External"/><Relationship Id="rId2" Type="http://schemas.openxmlformats.org/officeDocument/2006/relationships/hyperlink" Target="http://clanky.rvp.cz/wp-content/upload/prilohy/345/nase_telo___pracovni_sesit_pro_3_rocnik.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508" y="492442"/>
            <a:ext cx="9118492" cy="1071196"/>
          </a:xfrm>
        </p:spPr>
        <p:txBody>
          <a:bodyPr>
            <a:noAutofit/>
          </a:bodyPr>
          <a:lstStyle/>
          <a:p>
            <a:pPr algn="l"/>
            <a:r>
              <a:rPr lang="cs-CZ" sz="2500" b="1" dirty="0" smtClean="0">
                <a:latin typeface="Times New Roman" pitchFamily="18" charset="0"/>
                <a:cs typeface="Times New Roman" pitchFamily="18" charset="0"/>
              </a:rPr>
              <a:t>27.1 Člověk a jeho zdraví – ČLOVĚK</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ZDRAVÍ, HYGIENA, NEMOC  </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a:t>
            </a:r>
            <a:r>
              <a:rPr lang="cs-CZ" sz="1200" b="1" dirty="0" smtClean="0">
                <a:solidFill>
                  <a:schemeClr val="accent3">
                    <a:lumMod val="50000"/>
                  </a:schemeClr>
                </a:solidFill>
                <a:latin typeface="Times New Roman" pitchFamily="18" charset="0"/>
                <a:cs typeface="Times New Roman" pitchFamily="18" charset="0"/>
              </a:rPr>
              <a:t> Mgr. Vladimíra </a:t>
            </a:r>
            <a:r>
              <a:rPr lang="cs-CZ" sz="1200" b="1" dirty="0" err="1" smtClean="0">
                <a:solidFill>
                  <a:schemeClr val="accent3">
                    <a:lumMod val="50000"/>
                  </a:schemeClr>
                </a:solidFill>
                <a:latin typeface="Times New Roman" pitchFamily="18" charset="0"/>
                <a:cs typeface="Times New Roman" pitchFamily="18" charset="0"/>
              </a:rPr>
              <a:t>Jaborová</a:t>
            </a:r>
            <a:endParaRPr lang="cs-CZ" sz="12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pic>
        <p:nvPicPr>
          <p:cNvPr id="6"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121871" y="4527947"/>
            <a:ext cx="3029719" cy="615553"/>
          </a:xfrm>
          <a:prstGeom prst="rect">
            <a:avLst/>
          </a:prstGeom>
          <a:noFill/>
          <a:ln>
            <a:noFill/>
          </a:ln>
        </p:spPr>
      </p:pic>
      <p:sp>
        <p:nvSpPr>
          <p:cNvPr id="7" name="Zkosené hrany 6"/>
          <p:cNvSpPr/>
          <p:nvPr/>
        </p:nvSpPr>
        <p:spPr>
          <a:xfrm>
            <a:off x="2452093" y="1515629"/>
            <a:ext cx="3634704" cy="1042416"/>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solidFill>
                  <a:srgbClr val="813763"/>
                </a:solidFill>
                <a:latin typeface="Times New Roman" pitchFamily="18" charset="0"/>
                <a:cs typeface="Times New Roman" pitchFamily="18" charset="0"/>
              </a:rPr>
              <a:t>Co vše tě napadne, když se řekne slovo ZDRAVÍ?</a:t>
            </a:r>
          </a:p>
        </p:txBody>
      </p:sp>
      <p:pic>
        <p:nvPicPr>
          <p:cNvPr id="2050" name="Picture 2" descr="C:\Documents and Settings\uzivatel\Local Settings\Temporary Internet Files\Content.IE5\ODHA4YPU\MC9003342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707" y="916700"/>
            <a:ext cx="1194206" cy="18187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Documents and Settings\uzivatel\Local Settings\Temporary Internet Files\Content.IE5\BYDJGO3A\MP900438618[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851" t="4787" r="4994" b="22407"/>
          <a:stretch/>
        </p:blipFill>
        <p:spPr bwMode="auto">
          <a:xfrm>
            <a:off x="6206442" y="1515629"/>
            <a:ext cx="1440160" cy="19202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Documents and Settings\uzivatel\Local Settings\Temporary Internet Files\Content.IE5\MW28D2VN\MP90043869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2899803"/>
            <a:ext cx="1460443" cy="151172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Documents and Settings\uzivatel\Local Settings\Temporary Internet Files\Content.IE5\MW28D2VN\MC90044182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4310" y="3579638"/>
            <a:ext cx="1258441" cy="8243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Documents and Settings\uzivatel\Local Settings\Temporary Internet Files\Content.IE5\T8MVGLXU\MC90023316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935" y="2654819"/>
            <a:ext cx="1984809" cy="184590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Documents and Settings\uzivatel\Local Settings\Temporary Internet Files\Content.IE5\BYDJGO3A\MP900400732[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18045"/>
          <a:stretch/>
        </p:blipFill>
        <p:spPr bwMode="auto">
          <a:xfrm>
            <a:off x="282935" y="1094564"/>
            <a:ext cx="1809217" cy="1519298"/>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Documents and Settings\uzivatel\Local Settings\Temporary Internet Files\Content.IE5\M8C23CRG\MP900411701[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111" b="11967"/>
          <a:stretch/>
        </p:blipFill>
        <p:spPr bwMode="auto">
          <a:xfrm>
            <a:off x="2627784" y="2654819"/>
            <a:ext cx="3312368" cy="1849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S</a:t>
            </a:r>
            <a:r>
              <a:rPr lang="cs-CZ" sz="1600" b="1" dirty="0" smtClean="0">
                <a:solidFill>
                  <a:schemeClr val="accent3">
                    <a:lumMod val="50000"/>
                  </a:schemeClr>
                </a:solidFill>
                <a:latin typeface="Times New Roman" pitchFamily="18" charset="0"/>
                <a:cs typeface="Times New Roman" pitchFamily="18" charset="0"/>
              </a:rPr>
              <a:t>vět kolem nás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27.10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181882384"/>
              </p:ext>
            </p:extLst>
          </p:nvPr>
        </p:nvGraphicFramePr>
        <p:xfrm>
          <a:off x="1043608" y="1275606"/>
          <a:ext cx="7272808" cy="3163050"/>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Vladimíra </a:t>
                      </a:r>
                      <a:r>
                        <a:rPr lang="cs-CZ" smtClean="0">
                          <a:latin typeface="Times New Roman" pitchFamily="18" charset="0"/>
                          <a:cs typeface="Times New Roman" pitchFamily="18" charset="0"/>
                        </a:rPr>
                        <a:t>Jaborová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 06/2012</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1. – 3.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Zdravý životní styl, zdraví, hygiena, úraz, nemoc.</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popisující zdravý životní styl, zdraví, hygiena, úraz, nemoc.</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3775481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6588224" cy="594066"/>
          </a:xfrm>
        </p:spPr>
        <p:txBody>
          <a:bodyPr>
            <a:normAutofit/>
          </a:bodyPr>
          <a:lstStyle/>
          <a:p>
            <a:pPr algn="l"/>
            <a:r>
              <a:rPr lang="cs-CZ" sz="2500" b="1" dirty="0" smtClean="0">
                <a:latin typeface="Times New Roman" pitchFamily="18" charset="0"/>
                <a:cs typeface="Times New Roman" pitchFamily="18" charset="0"/>
              </a:rPr>
              <a:t>27.2 Co už víš? </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4" name="TextovéPole 3"/>
          <p:cNvSpPr txBox="1"/>
          <p:nvPr/>
        </p:nvSpPr>
        <p:spPr>
          <a:xfrm>
            <a:off x="1957611" y="2573104"/>
            <a:ext cx="5378588" cy="400110"/>
          </a:xfrm>
          <a:prstGeom prst="rect">
            <a:avLst/>
          </a:prstGeom>
          <a:solidFill>
            <a:schemeClr val="accent4">
              <a:lumMod val="40000"/>
              <a:lumOff val="60000"/>
            </a:schemeClr>
          </a:solidFill>
        </p:spPr>
        <p:txBody>
          <a:bodyPr wrap="none" rtlCol="0">
            <a:spAutoFit/>
          </a:bodyPr>
          <a:lstStyle/>
          <a:p>
            <a:r>
              <a:rPr lang="cs-CZ" sz="2000" b="1" dirty="0" smtClean="0">
                <a:solidFill>
                  <a:srgbClr val="CC00FF"/>
                </a:solidFill>
                <a:latin typeface="Times New Roman" pitchFamily="18" charset="0"/>
                <a:cs typeface="Times New Roman" pitchFamily="18" charset="0"/>
              </a:rPr>
              <a:t>Dokážeš rozpoznat, co je zdravé a co nezdravé?</a:t>
            </a:r>
          </a:p>
        </p:txBody>
      </p:sp>
      <p:pic>
        <p:nvPicPr>
          <p:cNvPr id="3074" name="Picture 2" descr="C:\Documents and Settings\uzivatel\Local Settings\Temporary Internet Files\Content.IE5\30LFGZKW\MC90029573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847116"/>
            <a:ext cx="1940326" cy="146250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uzivatel\Local Settings\Temporary Internet Files\Content.IE5\I30TVHCP\MP90043738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658" y="2976859"/>
            <a:ext cx="1598029" cy="20471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uzivatel\Local Settings\Temporary Internet Files\Content.IE5\QZ0O01AY\MP90042218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6198" y="615241"/>
            <a:ext cx="1602579" cy="219362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Documents and Settings\uzivatel\Local Settings\Temporary Internet Files\Content.IE5\S8XW4YD8\MC90034348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84" y="1058912"/>
            <a:ext cx="2142652" cy="150315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Documents and Settings\uzivatel\Local Settings\Temporary Internet Files\Content.IE5\UFUOJW8R\MP900438735[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6096" y="2993083"/>
            <a:ext cx="1566537" cy="2044104"/>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Documents and Settings\uzivatel\Local Settings\Temporary Internet Files\Content.IE5\I30TVHCP\MP900289084[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01815" y="897313"/>
            <a:ext cx="2035903" cy="136210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Documents and Settings\uzivatel\Local Settings\Temporary Internet Files\Content.IE5\59OAKGQK\MP900422256[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36296" y="3003798"/>
            <a:ext cx="1737345" cy="2022674"/>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Documents and Settings\uzivatel\Local Settings\Temporary Internet Files\Content.IE5\0KSF22JC\MP90042764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9712" y="3003798"/>
            <a:ext cx="1591603" cy="202267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Documents and Settings\uzivatel\Local Settings\Temporary Internet Files\Content.IE5\M8C23CRG\MC900196298[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9496" y="3181659"/>
            <a:ext cx="1565005" cy="16669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3707904" cy="594066"/>
          </a:xfrm>
        </p:spPr>
        <p:txBody>
          <a:bodyPr>
            <a:normAutofit/>
          </a:bodyPr>
          <a:lstStyle/>
          <a:p>
            <a:pPr algn="l"/>
            <a:r>
              <a:rPr lang="cs-CZ" sz="2800" b="1" dirty="0" smtClean="0">
                <a:latin typeface="Times New Roman" pitchFamily="18" charset="0"/>
                <a:cs typeface="Times New Roman" pitchFamily="18" charset="0"/>
              </a:rPr>
              <a:t>27.3 </a:t>
            </a:r>
            <a:r>
              <a:rPr lang="cs-CZ" sz="2500" b="1" dirty="0" smtClean="0">
                <a:latin typeface="Times New Roman" pitchFamily="18" charset="0"/>
                <a:cs typeface="Times New Roman" pitchFamily="18" charset="0"/>
              </a:rPr>
              <a:t>Žijeme zdravě</a:t>
            </a:r>
            <a:endParaRPr lang="cs-CZ" sz="2500" b="1" dirty="0">
              <a:latin typeface="Times New Roman" pitchFamily="18" charset="0"/>
              <a:cs typeface="Times New Roman" pitchFamily="18" charset="0"/>
            </a:endParaRPr>
          </a:p>
        </p:txBody>
      </p:sp>
      <p:sp>
        <p:nvSpPr>
          <p:cNvPr id="18" name="TextovéPole 17"/>
          <p:cNvSpPr txBox="1"/>
          <p:nvPr/>
        </p:nvSpPr>
        <p:spPr>
          <a:xfrm>
            <a:off x="-2729"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3" name="TextovéPole 2"/>
          <p:cNvSpPr txBox="1"/>
          <p:nvPr/>
        </p:nvSpPr>
        <p:spPr>
          <a:xfrm>
            <a:off x="131736" y="970375"/>
            <a:ext cx="3744416" cy="2062103"/>
          </a:xfrm>
          <a:prstGeom prst="rect">
            <a:avLst/>
          </a:prstGeom>
          <a:noFill/>
        </p:spPr>
        <p:txBody>
          <a:bodyPr wrap="square" rtlCol="0">
            <a:spAutoFit/>
          </a:bodyPr>
          <a:lstStyle/>
          <a:p>
            <a:r>
              <a:rPr lang="cs-CZ" b="1" u="sng" dirty="0" smtClean="0">
                <a:solidFill>
                  <a:srgbClr val="CC3300"/>
                </a:solidFill>
                <a:latin typeface="Times New Roman" pitchFamily="18" charset="0"/>
                <a:cs typeface="Times New Roman" pitchFamily="18" charset="0"/>
              </a:rPr>
              <a:t>Jídlo </a:t>
            </a:r>
            <a:r>
              <a:rPr lang="cs-CZ" b="1" u="sng" dirty="0">
                <a:solidFill>
                  <a:srgbClr val="CC3300"/>
                </a:solidFill>
                <a:latin typeface="Times New Roman" pitchFamily="18" charset="0"/>
                <a:cs typeface="Times New Roman" pitchFamily="18" charset="0"/>
              </a:rPr>
              <a:t>a</a:t>
            </a:r>
            <a:r>
              <a:rPr lang="cs-CZ" b="1" u="sng" dirty="0" smtClean="0">
                <a:solidFill>
                  <a:srgbClr val="CC3300"/>
                </a:solidFill>
                <a:latin typeface="Times New Roman" pitchFamily="18" charset="0"/>
                <a:cs typeface="Times New Roman" pitchFamily="18" charset="0"/>
              </a:rPr>
              <a:t> pití</a:t>
            </a:r>
          </a:p>
          <a:p>
            <a:r>
              <a:rPr lang="cs-CZ" sz="1400" b="1" dirty="0" smtClean="0">
                <a:solidFill>
                  <a:srgbClr val="CC3300"/>
                </a:solidFill>
                <a:latin typeface="Times New Roman" pitchFamily="18" charset="0"/>
                <a:cs typeface="Times New Roman" pitchFamily="18" charset="0"/>
              </a:rPr>
              <a:t>Jíme menší porce a častěji, strava by měla být pestrá a vyvážená. Příliš tuků a cukrů vede k tloustnutí a obezitě. Nedostatek potravy naopak vede k podvýživě. Pijeme pravidelně dostatečné množství tekutin, převážně vodu a neslazené nápoje a čaje. Před každým jídlem dbáme na hygienu a myjeme si ruce mýdlem.</a:t>
            </a:r>
          </a:p>
          <a:p>
            <a:endParaRPr lang="cs-CZ" sz="1200" b="1" u="sng" dirty="0" smtClean="0">
              <a:solidFill>
                <a:srgbClr val="CC3300"/>
              </a:solidFill>
            </a:endParaRPr>
          </a:p>
        </p:txBody>
      </p:sp>
      <p:sp>
        <p:nvSpPr>
          <p:cNvPr id="4" name="TextovéPole 3"/>
          <p:cNvSpPr txBox="1"/>
          <p:nvPr/>
        </p:nvSpPr>
        <p:spPr>
          <a:xfrm>
            <a:off x="3851919" y="926257"/>
            <a:ext cx="2880319" cy="2092881"/>
          </a:xfrm>
          <a:prstGeom prst="rect">
            <a:avLst/>
          </a:prstGeom>
          <a:noFill/>
        </p:spPr>
        <p:txBody>
          <a:bodyPr wrap="square" rtlCol="0">
            <a:spAutoFit/>
          </a:bodyPr>
          <a:lstStyle/>
          <a:p>
            <a:r>
              <a:rPr lang="cs-CZ" b="1" u="sng" dirty="0" smtClean="0">
                <a:solidFill>
                  <a:schemeClr val="accent3">
                    <a:lumMod val="50000"/>
                  </a:schemeClr>
                </a:solidFill>
                <a:latin typeface="Times New Roman" pitchFamily="18" charset="0"/>
                <a:cs typeface="Times New Roman" pitchFamily="18" charset="0"/>
              </a:rPr>
              <a:t>Sport a pohyb</a:t>
            </a:r>
          </a:p>
          <a:p>
            <a:r>
              <a:rPr lang="cs-CZ" sz="1400" b="1" dirty="0" smtClean="0">
                <a:solidFill>
                  <a:schemeClr val="accent3">
                    <a:lumMod val="50000"/>
                  </a:schemeClr>
                </a:solidFill>
                <a:latin typeface="Times New Roman" pitchFamily="18" charset="0"/>
                <a:cs typeface="Times New Roman" pitchFamily="18" charset="0"/>
              </a:rPr>
              <a:t>Sportujeme a pohybujeme se na čerstvém vzduchu, jak nejvíce se dá. Chodíme často na procházky  a výlety. V létě plaveme, jezdíme na kole, koloběžce, kolečkových bruslích. V zimě si užíváme sněhu, bobujeme, sáňkujeme, lyžujeme, hrajeme hokej.</a:t>
            </a:r>
          </a:p>
        </p:txBody>
      </p:sp>
      <p:pic>
        <p:nvPicPr>
          <p:cNvPr id="5122" name="Picture 2" descr="C:\Documents and Settings\uzivatel\Dokumenty\Obrázky\zdraví.jpg"/>
          <p:cNvPicPr>
            <a:picLocks noChangeAspect="1" noChangeArrowheads="1"/>
          </p:cNvPicPr>
          <p:nvPr/>
        </p:nvPicPr>
        <p:blipFill rotWithShape="1">
          <a:blip r:embed="rId4">
            <a:extLst>
              <a:ext uri="{28A0092B-C50C-407E-A947-70E740481C1C}">
                <a14:useLocalDpi xmlns:a14="http://schemas.microsoft.com/office/drawing/2010/main" val="0"/>
              </a:ext>
            </a:extLst>
          </a:blip>
          <a:srcRect l="4061" t="11390" r="621" b="8284"/>
          <a:stretch/>
        </p:blipFill>
        <p:spPr bwMode="auto">
          <a:xfrm rot="10800000">
            <a:off x="190374" y="3144525"/>
            <a:ext cx="8832404" cy="1724025"/>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pic>
        <p:nvPicPr>
          <p:cNvPr id="5124" name="Picture 4" descr="C:\Documents and Settings\uzivatel\Local Settings\Temporary Internet Files\Content.IE5\MW28D2VN\MC90019896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3831" y="550971"/>
            <a:ext cx="2074514" cy="2581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circle(in)">
                                      <p:cBhvr>
                                        <p:cTn id="13"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27.4 Žijeme zdravě</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251520" y="982340"/>
            <a:ext cx="2952327" cy="2308324"/>
          </a:xfrm>
          <a:prstGeom prst="rect">
            <a:avLst/>
          </a:prstGeom>
          <a:noFill/>
        </p:spPr>
        <p:txBody>
          <a:bodyPr wrap="square" rtlCol="0">
            <a:spAutoFit/>
          </a:bodyPr>
          <a:lstStyle/>
          <a:p>
            <a:r>
              <a:rPr lang="cs-CZ" b="1" u="sng" dirty="0" smtClean="0">
                <a:solidFill>
                  <a:srgbClr val="7030A0"/>
                </a:solidFill>
                <a:latin typeface="Times New Roman" pitchFamily="18" charset="0"/>
                <a:cs typeface="Times New Roman" pitchFamily="18" charset="0"/>
              </a:rPr>
              <a:t>Čistota a hygiena</a:t>
            </a:r>
          </a:p>
          <a:p>
            <a:r>
              <a:rPr lang="cs-CZ" sz="1400" b="1" dirty="0" smtClean="0">
                <a:solidFill>
                  <a:srgbClr val="7030A0"/>
                </a:solidFill>
                <a:latin typeface="Times New Roman" pitchFamily="18" charset="0"/>
                <a:cs typeface="Times New Roman" pitchFamily="18" charset="0"/>
              </a:rPr>
              <a:t>Pokud chceme být zdraví, musíme dodržovat zásady čistoty a pravidelných hygienických návyků.</a:t>
            </a:r>
          </a:p>
          <a:p>
            <a:r>
              <a:rPr lang="cs-CZ" sz="1400" b="1" dirty="0" smtClean="0">
                <a:solidFill>
                  <a:srgbClr val="7030A0"/>
                </a:solidFill>
                <a:latin typeface="Times New Roman" pitchFamily="18" charset="0"/>
                <a:cs typeface="Times New Roman" pitchFamily="18" charset="0"/>
              </a:rPr>
              <a:t>O své tělo musíme denně pečovat – mýt se, čistit si zuby, stříhat si nehty, česat si vlasy, čistit si uši. Nosit čisté oblečení a obuv, být upravení.  Otužovat se studenou sprchou a spát při otevřeném okně.</a:t>
            </a:r>
          </a:p>
        </p:txBody>
      </p:sp>
      <p:sp>
        <p:nvSpPr>
          <p:cNvPr id="4" name="TextovéPole 3"/>
          <p:cNvSpPr txBox="1"/>
          <p:nvPr/>
        </p:nvSpPr>
        <p:spPr>
          <a:xfrm>
            <a:off x="3152030" y="771550"/>
            <a:ext cx="2808313" cy="2308324"/>
          </a:xfrm>
          <a:prstGeom prst="rect">
            <a:avLst/>
          </a:prstGeom>
          <a:noFill/>
        </p:spPr>
        <p:txBody>
          <a:bodyPr wrap="square" rtlCol="0">
            <a:spAutoFit/>
          </a:bodyPr>
          <a:lstStyle/>
          <a:p>
            <a:r>
              <a:rPr lang="cs-CZ" b="1" u="sng" dirty="0" smtClean="0">
                <a:solidFill>
                  <a:srgbClr val="FF33CC"/>
                </a:solidFill>
                <a:latin typeface="Times New Roman" pitchFamily="18" charset="0"/>
                <a:cs typeface="Times New Roman" pitchFamily="18" charset="0"/>
              </a:rPr>
              <a:t>Škola a volný čas</a:t>
            </a:r>
          </a:p>
          <a:p>
            <a:r>
              <a:rPr lang="cs-CZ" sz="1400" b="1" dirty="0" smtClean="0">
                <a:solidFill>
                  <a:srgbClr val="FF33CC"/>
                </a:solidFill>
                <a:latin typeface="Times New Roman" pitchFamily="18" charset="0"/>
                <a:cs typeface="Times New Roman" pitchFamily="18" charset="0"/>
              </a:rPr>
              <a:t>Ve škole se dozvídáme spousty nových věcí, učíme se tomu, co budeme potřebovat. Setkáváme se</a:t>
            </a:r>
          </a:p>
          <a:p>
            <a:r>
              <a:rPr lang="cs-CZ" sz="1400" b="1" dirty="0">
                <a:solidFill>
                  <a:srgbClr val="FF33CC"/>
                </a:solidFill>
                <a:latin typeface="Times New Roman" pitchFamily="18" charset="0"/>
                <a:cs typeface="Times New Roman" pitchFamily="18" charset="0"/>
              </a:rPr>
              <a:t>s</a:t>
            </a:r>
            <a:r>
              <a:rPr lang="cs-CZ" sz="1400" b="1" dirty="0" smtClean="0">
                <a:solidFill>
                  <a:srgbClr val="FF33CC"/>
                </a:solidFill>
                <a:latin typeface="Times New Roman" pitchFamily="18" charset="0"/>
                <a:cs typeface="Times New Roman" pitchFamily="18" charset="0"/>
              </a:rPr>
              <a:t> kamarády. V dospělosti chodíme do práce. Škola a práce se musí střídat se spánkem a odpočinkem svého těla i mozku. Dostatkem odpočinku předcházíme nemocem.</a:t>
            </a:r>
          </a:p>
        </p:txBody>
      </p:sp>
      <p:sp>
        <p:nvSpPr>
          <p:cNvPr id="5" name="TextovéPole 4"/>
          <p:cNvSpPr txBox="1"/>
          <p:nvPr/>
        </p:nvSpPr>
        <p:spPr>
          <a:xfrm>
            <a:off x="5940152" y="977835"/>
            <a:ext cx="3075384" cy="2523768"/>
          </a:xfrm>
          <a:prstGeom prst="rect">
            <a:avLst/>
          </a:prstGeom>
          <a:noFill/>
        </p:spPr>
        <p:txBody>
          <a:bodyPr wrap="square" rtlCol="0">
            <a:spAutoFit/>
          </a:bodyPr>
          <a:lstStyle/>
          <a:p>
            <a:r>
              <a:rPr lang="cs-CZ" b="1" u="sng" dirty="0" smtClean="0">
                <a:solidFill>
                  <a:srgbClr val="3333FF"/>
                </a:solidFill>
                <a:latin typeface="Times New Roman" pitchFamily="18" charset="0"/>
                <a:cs typeface="Times New Roman" pitchFamily="18" charset="0"/>
              </a:rPr>
              <a:t>Nemoc a úraz</a:t>
            </a:r>
          </a:p>
          <a:p>
            <a:r>
              <a:rPr lang="cs-CZ" sz="1400" b="1" dirty="0" smtClean="0">
                <a:solidFill>
                  <a:srgbClr val="3333FF"/>
                </a:solidFill>
                <a:latin typeface="Times New Roman" pitchFamily="18" charset="0"/>
                <a:cs typeface="Times New Roman" pitchFamily="18" charset="0"/>
              </a:rPr>
              <a:t>Předcházíme nemocem i úrazům. Při sportu jsme opatrní, chováme se bezpečně. Neubližujeme spolužákům ani sami sobě. Pokud někomu ublížíme omylem, omluvíme se mu. Jestliže se ocitneme svědky vážného úrazu, okamžitě informujeme dospělého. Při nemoci dodržujeme pokyny lékaře a rodičů. Nejběžnější nemoci: chřipka, angína, kašel, rýma.</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90664"/>
            <a:ext cx="2448272" cy="1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3147814"/>
            <a:ext cx="2448272" cy="187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0192" y="3501603"/>
            <a:ext cx="2376264" cy="151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wipe(down)">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wipe(down)">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6099" y="494335"/>
            <a:ext cx="3996952" cy="594066"/>
          </a:xfrm>
        </p:spPr>
        <p:txBody>
          <a:bodyPr>
            <a:normAutofit/>
          </a:bodyPr>
          <a:lstStyle/>
          <a:p>
            <a:pPr algn="l"/>
            <a:r>
              <a:rPr lang="cs-CZ" sz="2500" b="1" dirty="0" smtClean="0">
                <a:latin typeface="Times New Roman" pitchFamily="18" charset="0"/>
                <a:cs typeface="Times New Roman" pitchFamily="18" charset="0"/>
              </a:rPr>
              <a:t>27.5 Procvičení a příklady</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4" name="TextovéPole 3"/>
          <p:cNvSpPr txBox="1"/>
          <p:nvPr/>
        </p:nvSpPr>
        <p:spPr>
          <a:xfrm>
            <a:off x="107504" y="1111264"/>
            <a:ext cx="4752528" cy="3539430"/>
          </a:xfrm>
          <a:prstGeom prst="rect">
            <a:avLst/>
          </a:prstGeom>
          <a:noFill/>
        </p:spPr>
        <p:txBody>
          <a:bodyPr wrap="square" rtlCol="0">
            <a:spAutoFit/>
          </a:bodyPr>
          <a:lstStyle/>
          <a:p>
            <a:r>
              <a:rPr lang="cs-CZ" sz="1400" b="1" dirty="0">
                <a:solidFill>
                  <a:srgbClr val="CC00FF"/>
                </a:solidFill>
                <a:latin typeface="Times New Roman" pitchFamily="18" charset="0"/>
                <a:cs typeface="Times New Roman" pitchFamily="18" charset="0"/>
              </a:rPr>
              <a:t>1</a:t>
            </a:r>
            <a:r>
              <a:rPr lang="cs-CZ" sz="1400" b="1" dirty="0" smtClean="0">
                <a:solidFill>
                  <a:srgbClr val="CC00FF"/>
                </a:solidFill>
                <a:latin typeface="Times New Roman" pitchFamily="18" charset="0"/>
                <a:cs typeface="Times New Roman" pitchFamily="18" charset="0"/>
              </a:rPr>
              <a:t>. </a:t>
            </a:r>
            <a:r>
              <a:rPr lang="cs-CZ" sz="1400" b="1" dirty="0">
                <a:solidFill>
                  <a:srgbClr val="CC00FF"/>
                </a:solidFill>
                <a:latin typeface="Times New Roman" pitchFamily="18" charset="0"/>
                <a:cs typeface="Times New Roman" pitchFamily="18" charset="0"/>
              </a:rPr>
              <a:t>Napiš svůj včerejší jídelníček.</a:t>
            </a:r>
          </a:p>
          <a:p>
            <a:r>
              <a:rPr lang="cs-CZ" sz="1400" dirty="0">
                <a:latin typeface="Times New Roman" pitchFamily="18" charset="0"/>
                <a:cs typeface="Times New Roman" pitchFamily="18" charset="0"/>
              </a:rPr>
              <a:t>Snídaně</a:t>
            </a:r>
            <a:r>
              <a:rPr lang="cs-CZ" sz="1400" dirty="0" smtClean="0">
                <a:latin typeface="Times New Roman" pitchFamily="18" charset="0"/>
                <a:cs typeface="Times New Roman" pitchFamily="18" charset="0"/>
              </a:rPr>
              <a:t>________________________________________</a:t>
            </a:r>
            <a:endParaRPr lang="cs-CZ" sz="1400" dirty="0">
              <a:latin typeface="Times New Roman" pitchFamily="18" charset="0"/>
              <a:cs typeface="Times New Roman" pitchFamily="18" charset="0"/>
            </a:endParaRPr>
          </a:p>
          <a:p>
            <a:r>
              <a:rPr lang="cs-CZ" sz="1400" dirty="0">
                <a:latin typeface="Times New Roman" pitchFamily="18" charset="0"/>
                <a:cs typeface="Times New Roman" pitchFamily="18" charset="0"/>
              </a:rPr>
              <a:t>Přesnídávka </a:t>
            </a:r>
            <a:r>
              <a:rPr lang="cs-CZ" sz="1400" dirty="0" smtClean="0">
                <a:latin typeface="Times New Roman" pitchFamily="18" charset="0"/>
                <a:cs typeface="Times New Roman" pitchFamily="18" charset="0"/>
              </a:rPr>
              <a:t>____________________________________</a:t>
            </a:r>
            <a:endParaRPr lang="cs-CZ" sz="1400" dirty="0">
              <a:latin typeface="Times New Roman" pitchFamily="18" charset="0"/>
              <a:cs typeface="Times New Roman" pitchFamily="18" charset="0"/>
            </a:endParaRPr>
          </a:p>
          <a:p>
            <a:r>
              <a:rPr lang="cs-CZ" sz="1400" dirty="0">
                <a:latin typeface="Times New Roman" pitchFamily="18" charset="0"/>
                <a:cs typeface="Times New Roman" pitchFamily="18" charset="0"/>
              </a:rPr>
              <a:t>Oběd</a:t>
            </a:r>
            <a:r>
              <a:rPr lang="cs-CZ" sz="1400" dirty="0" smtClean="0">
                <a:latin typeface="Times New Roman" pitchFamily="18" charset="0"/>
                <a:cs typeface="Times New Roman" pitchFamily="18" charset="0"/>
              </a:rPr>
              <a:t>__________________________________________</a:t>
            </a:r>
            <a:endParaRPr lang="cs-CZ" sz="1400" dirty="0">
              <a:latin typeface="Times New Roman" pitchFamily="18" charset="0"/>
              <a:cs typeface="Times New Roman" pitchFamily="18" charset="0"/>
            </a:endParaRPr>
          </a:p>
          <a:p>
            <a:r>
              <a:rPr lang="cs-CZ" sz="1400" dirty="0">
                <a:latin typeface="Times New Roman" pitchFamily="18" charset="0"/>
                <a:cs typeface="Times New Roman" pitchFamily="18" charset="0"/>
              </a:rPr>
              <a:t>Večeře </a:t>
            </a:r>
            <a:r>
              <a:rPr lang="cs-CZ" sz="1400" dirty="0" smtClean="0">
                <a:latin typeface="Times New Roman" pitchFamily="18" charset="0"/>
                <a:cs typeface="Times New Roman" pitchFamily="18" charset="0"/>
              </a:rPr>
              <a:t>_________________________________________</a:t>
            </a:r>
            <a:endParaRPr lang="cs-CZ" sz="1400" dirty="0">
              <a:latin typeface="Times New Roman" pitchFamily="18" charset="0"/>
              <a:cs typeface="Times New Roman" pitchFamily="18" charset="0"/>
            </a:endParaRPr>
          </a:p>
          <a:p>
            <a:r>
              <a:rPr lang="cs-CZ" sz="1400" dirty="0">
                <a:latin typeface="Times New Roman" pitchFamily="18" charset="0"/>
                <a:cs typeface="Times New Roman" pitchFamily="18" charset="0"/>
              </a:rPr>
              <a:t>Vypiš, co je nezdravé</a:t>
            </a:r>
            <a:r>
              <a:rPr lang="cs-CZ" sz="1400" dirty="0" smtClean="0">
                <a:latin typeface="Times New Roman" pitchFamily="18" charset="0"/>
                <a:cs typeface="Times New Roman" pitchFamily="18" charset="0"/>
              </a:rPr>
              <a:t>.</a:t>
            </a:r>
          </a:p>
          <a:p>
            <a:endParaRPr lang="cs-CZ" sz="1400" b="1" dirty="0" smtClean="0">
              <a:solidFill>
                <a:srgbClr val="C00000"/>
              </a:solidFill>
              <a:latin typeface="Times New Roman" pitchFamily="18" charset="0"/>
              <a:cs typeface="Times New Roman" pitchFamily="18" charset="0"/>
            </a:endParaRPr>
          </a:p>
          <a:p>
            <a:r>
              <a:rPr lang="cs-CZ" sz="1400" b="1" dirty="0" smtClean="0">
                <a:solidFill>
                  <a:srgbClr val="C00000"/>
                </a:solidFill>
                <a:latin typeface="Times New Roman" pitchFamily="18" charset="0"/>
                <a:cs typeface="Times New Roman" pitchFamily="18" charset="0"/>
              </a:rPr>
              <a:t>2</a:t>
            </a:r>
            <a:r>
              <a:rPr lang="it-IT" sz="1400" b="1" dirty="0" smtClean="0">
                <a:solidFill>
                  <a:srgbClr val="C00000"/>
                </a:solidFill>
                <a:latin typeface="Times New Roman" pitchFamily="18" charset="0"/>
                <a:cs typeface="Times New Roman" pitchFamily="18" charset="0"/>
              </a:rPr>
              <a:t>. </a:t>
            </a:r>
            <a:r>
              <a:rPr lang="cs-CZ" sz="1400" b="1" dirty="0" smtClean="0">
                <a:solidFill>
                  <a:srgbClr val="C00000"/>
                </a:solidFill>
                <a:latin typeface="Times New Roman" pitchFamily="18" charset="0"/>
                <a:cs typeface="Times New Roman" pitchFamily="18" charset="0"/>
              </a:rPr>
              <a:t>J</a:t>
            </a:r>
            <a:r>
              <a:rPr lang="it-IT" sz="1400" b="1" dirty="0" smtClean="0">
                <a:solidFill>
                  <a:srgbClr val="C00000"/>
                </a:solidFill>
                <a:latin typeface="Times New Roman" pitchFamily="18" charset="0"/>
                <a:cs typeface="Times New Roman" pitchFamily="18" charset="0"/>
              </a:rPr>
              <a:t>aké </a:t>
            </a:r>
            <a:r>
              <a:rPr lang="it-IT" sz="1400" b="1" dirty="0">
                <a:solidFill>
                  <a:srgbClr val="C00000"/>
                </a:solidFill>
                <a:latin typeface="Times New Roman" pitchFamily="18" charset="0"/>
                <a:cs typeface="Times New Roman" pitchFamily="18" charset="0"/>
              </a:rPr>
              <a:t>jsi prodělal(a) </a:t>
            </a:r>
            <a:r>
              <a:rPr lang="it-IT" sz="1400" b="1" dirty="0" smtClean="0">
                <a:solidFill>
                  <a:srgbClr val="C00000"/>
                </a:solidFill>
                <a:latin typeface="Times New Roman" pitchFamily="18" charset="0"/>
                <a:cs typeface="Times New Roman" pitchFamily="18" charset="0"/>
              </a:rPr>
              <a:t>nemoci</a:t>
            </a:r>
            <a:r>
              <a:rPr lang="cs-CZ" sz="1400" b="1" dirty="0">
                <a:solidFill>
                  <a:srgbClr val="C00000"/>
                </a:solidFill>
                <a:latin typeface="Times New Roman" pitchFamily="18" charset="0"/>
                <a:cs typeface="Times New Roman" pitchFamily="18" charset="0"/>
              </a:rPr>
              <a:t>?</a:t>
            </a:r>
            <a:endParaRPr lang="cs-CZ" sz="1400" dirty="0" smtClean="0">
              <a:latin typeface="Times New Roman" pitchFamily="18" charset="0"/>
              <a:cs typeface="Times New Roman" pitchFamily="18" charset="0"/>
            </a:endParaRPr>
          </a:p>
          <a:p>
            <a:r>
              <a:rPr lang="cs-CZ" sz="1400" dirty="0" smtClean="0">
                <a:latin typeface="Times New Roman" pitchFamily="18" charset="0"/>
                <a:cs typeface="Times New Roman" pitchFamily="18" charset="0"/>
              </a:rPr>
              <a:t>Porovnej s ostatními.</a:t>
            </a:r>
            <a:endParaRPr lang="cs-CZ" sz="1400" dirty="0">
              <a:latin typeface="Times New Roman" pitchFamily="18" charset="0"/>
              <a:cs typeface="Times New Roman" pitchFamily="18" charset="0"/>
            </a:endParaRPr>
          </a:p>
          <a:p>
            <a:r>
              <a:rPr lang="cs-CZ" sz="1400" dirty="0">
                <a:latin typeface="Times New Roman" pitchFamily="18" charset="0"/>
                <a:cs typeface="Times New Roman" pitchFamily="18" charset="0"/>
              </a:rPr>
              <a:t>Zjisti, které nemoci se vyskytují nejčastěji.</a:t>
            </a:r>
          </a:p>
          <a:p>
            <a:r>
              <a:rPr lang="cs-CZ" sz="1400" dirty="0" smtClean="0">
                <a:latin typeface="Times New Roman" pitchFamily="18" charset="0"/>
                <a:cs typeface="Times New Roman" pitchFamily="18" charset="0"/>
              </a:rPr>
              <a:t>Pověz, </a:t>
            </a:r>
            <a:r>
              <a:rPr lang="cs-CZ" sz="1400" dirty="0">
                <a:latin typeface="Times New Roman" pitchFamily="18" charset="0"/>
                <a:cs typeface="Times New Roman" pitchFamily="18" charset="0"/>
              </a:rPr>
              <a:t>jak se budeš před těmito nemocemi chránit</a:t>
            </a:r>
            <a:r>
              <a:rPr lang="cs-CZ" sz="1400" dirty="0" smtClean="0">
                <a:latin typeface="Times New Roman" pitchFamily="18" charset="0"/>
                <a:cs typeface="Times New Roman" pitchFamily="18" charset="0"/>
              </a:rPr>
              <a:t>.</a:t>
            </a:r>
            <a:endParaRPr lang="cs-CZ" sz="1400" dirty="0">
              <a:latin typeface="Times New Roman" pitchFamily="18" charset="0"/>
              <a:cs typeface="Times New Roman" pitchFamily="18" charset="0"/>
            </a:endParaRPr>
          </a:p>
          <a:p>
            <a:endParaRPr lang="cs-CZ" sz="1400" b="1" dirty="0" smtClean="0">
              <a:solidFill>
                <a:srgbClr val="0000FF"/>
              </a:solidFill>
              <a:latin typeface="Times New Roman" pitchFamily="18" charset="0"/>
              <a:cs typeface="Times New Roman" pitchFamily="18" charset="0"/>
            </a:endParaRPr>
          </a:p>
          <a:p>
            <a:r>
              <a:rPr lang="cs-CZ" sz="1400" b="1" dirty="0" smtClean="0">
                <a:solidFill>
                  <a:srgbClr val="0000FF"/>
                </a:solidFill>
                <a:latin typeface="Times New Roman" pitchFamily="18" charset="0"/>
                <a:cs typeface="Times New Roman" pitchFamily="18" charset="0"/>
              </a:rPr>
              <a:t>3</a:t>
            </a:r>
            <a:r>
              <a:rPr lang="it-IT" sz="1400" b="1" dirty="0" smtClean="0">
                <a:solidFill>
                  <a:srgbClr val="0000FF"/>
                </a:solidFill>
                <a:latin typeface="Times New Roman" pitchFamily="18" charset="0"/>
                <a:cs typeface="Times New Roman" pitchFamily="18" charset="0"/>
              </a:rPr>
              <a:t>. </a:t>
            </a:r>
            <a:r>
              <a:rPr lang="cs-CZ" sz="1400" b="1" dirty="0" smtClean="0">
                <a:solidFill>
                  <a:srgbClr val="0000FF"/>
                </a:solidFill>
                <a:latin typeface="Times New Roman" pitchFamily="18" charset="0"/>
                <a:cs typeface="Times New Roman" pitchFamily="18" charset="0"/>
              </a:rPr>
              <a:t>Zkus </a:t>
            </a:r>
            <a:r>
              <a:rPr lang="it-IT" sz="1400" b="1" dirty="0" smtClean="0">
                <a:solidFill>
                  <a:srgbClr val="0000FF"/>
                </a:solidFill>
                <a:latin typeface="Times New Roman" pitchFamily="18" charset="0"/>
                <a:cs typeface="Times New Roman" pitchFamily="18" charset="0"/>
              </a:rPr>
              <a:t>vysvětli</a:t>
            </a:r>
            <a:r>
              <a:rPr lang="cs-CZ" sz="1400" b="1" dirty="0" smtClean="0">
                <a:solidFill>
                  <a:srgbClr val="0000FF"/>
                </a:solidFill>
                <a:latin typeface="Times New Roman" pitchFamily="18" charset="0"/>
                <a:cs typeface="Times New Roman" pitchFamily="18" charset="0"/>
              </a:rPr>
              <a:t>t</a:t>
            </a:r>
            <a:r>
              <a:rPr lang="it-IT" sz="1400" b="1" dirty="0" smtClean="0">
                <a:solidFill>
                  <a:srgbClr val="0000FF"/>
                </a:solidFill>
                <a:latin typeface="Times New Roman" pitchFamily="18" charset="0"/>
                <a:cs typeface="Times New Roman" pitchFamily="18" charset="0"/>
              </a:rPr>
              <a:t> </a:t>
            </a:r>
            <a:r>
              <a:rPr lang="it-IT" sz="1400" b="1" dirty="0">
                <a:solidFill>
                  <a:srgbClr val="0000FF"/>
                </a:solidFill>
                <a:latin typeface="Times New Roman" pitchFamily="18" charset="0"/>
                <a:cs typeface="Times New Roman" pitchFamily="18" charset="0"/>
              </a:rPr>
              <a:t>tato slova.</a:t>
            </a:r>
          </a:p>
          <a:p>
            <a:r>
              <a:rPr lang="cs-CZ" sz="1400" dirty="0">
                <a:latin typeface="Times New Roman" pitchFamily="18" charset="0"/>
                <a:cs typeface="Times New Roman" pitchFamily="18" charset="0"/>
              </a:rPr>
              <a:t>nemoc, očkování, bacilonosič</a:t>
            </a:r>
            <a:r>
              <a:rPr lang="cs-CZ" sz="1400" dirty="0" smtClean="0">
                <a:latin typeface="Times New Roman" pitchFamily="18" charset="0"/>
                <a:cs typeface="Times New Roman" pitchFamily="18" charset="0"/>
              </a:rPr>
              <a:t>, </a:t>
            </a:r>
            <a:r>
              <a:rPr lang="cs-CZ" sz="1400" dirty="0">
                <a:latin typeface="Times New Roman" pitchFamily="18" charset="0"/>
                <a:cs typeface="Times New Roman" pitchFamily="18" charset="0"/>
              </a:rPr>
              <a:t>antibiotikum, </a:t>
            </a:r>
            <a:r>
              <a:rPr lang="cs-CZ" sz="1400" dirty="0" smtClean="0">
                <a:latin typeface="Times New Roman" pitchFamily="18" charset="0"/>
                <a:cs typeface="Times New Roman" pitchFamily="18" charset="0"/>
              </a:rPr>
              <a:t>prevence</a:t>
            </a:r>
            <a:endParaRPr lang="cs-CZ" sz="1400" dirty="0">
              <a:latin typeface="TimesNewRomanPSMT"/>
            </a:endParaRPr>
          </a:p>
          <a:p>
            <a:endParaRPr lang="cs-CZ" sz="1400" b="1" dirty="0" smtClean="0">
              <a:solidFill>
                <a:schemeClr val="accent4">
                  <a:lumMod val="75000"/>
                </a:schemeClr>
              </a:solidFill>
              <a:latin typeface="Times New Roman" pitchFamily="18" charset="0"/>
              <a:cs typeface="Times New Roman" pitchFamily="18" charset="0"/>
            </a:endParaRPr>
          </a:p>
          <a:p>
            <a:r>
              <a:rPr lang="cs-CZ" sz="1400" b="1" dirty="0" smtClean="0">
                <a:solidFill>
                  <a:schemeClr val="accent4">
                    <a:lumMod val="75000"/>
                  </a:schemeClr>
                </a:solidFill>
                <a:latin typeface="Times New Roman" pitchFamily="18" charset="0"/>
                <a:cs typeface="Times New Roman" pitchFamily="18" charset="0"/>
              </a:rPr>
              <a:t>4. Zjisti, proti </a:t>
            </a:r>
            <a:r>
              <a:rPr lang="cs-CZ" sz="1400" b="1" dirty="0">
                <a:solidFill>
                  <a:schemeClr val="accent4">
                    <a:lumMod val="75000"/>
                  </a:schemeClr>
                </a:solidFill>
                <a:latin typeface="Times New Roman" pitchFamily="18" charset="0"/>
                <a:cs typeface="Times New Roman" pitchFamily="18" charset="0"/>
              </a:rPr>
              <a:t>kterým nemocem jsi byl očkován.</a:t>
            </a:r>
          </a:p>
        </p:txBody>
      </p:sp>
      <p:sp>
        <p:nvSpPr>
          <p:cNvPr id="5" name="TextovéPole 4"/>
          <p:cNvSpPr txBox="1"/>
          <p:nvPr/>
        </p:nvSpPr>
        <p:spPr>
          <a:xfrm>
            <a:off x="4635544" y="555526"/>
            <a:ext cx="4152099" cy="1815882"/>
          </a:xfrm>
          <a:prstGeom prst="rect">
            <a:avLst/>
          </a:prstGeom>
          <a:noFill/>
        </p:spPr>
        <p:txBody>
          <a:bodyPr wrap="none" rtlCol="0">
            <a:spAutoFit/>
          </a:bodyPr>
          <a:lstStyle/>
          <a:p>
            <a:r>
              <a:rPr lang="pl-PL" sz="1400" b="1" dirty="0">
                <a:solidFill>
                  <a:schemeClr val="accent6"/>
                </a:solidFill>
                <a:latin typeface="Times New Roman" pitchFamily="18" charset="0"/>
                <a:cs typeface="Times New Roman" pitchFamily="18" charset="0"/>
              </a:rPr>
              <a:t>5</a:t>
            </a:r>
            <a:r>
              <a:rPr lang="pl-PL" sz="1400" b="1" dirty="0" smtClean="0">
                <a:solidFill>
                  <a:schemeClr val="accent6"/>
                </a:solidFill>
                <a:latin typeface="Times New Roman" pitchFamily="18" charset="0"/>
                <a:cs typeface="Times New Roman" pitchFamily="18" charset="0"/>
              </a:rPr>
              <a:t>. </a:t>
            </a:r>
            <a:r>
              <a:rPr lang="pl-PL" sz="1400" b="1" dirty="0">
                <a:solidFill>
                  <a:schemeClr val="accent6"/>
                </a:solidFill>
                <a:latin typeface="Times New Roman" pitchFamily="18" charset="0"/>
                <a:cs typeface="Times New Roman" pitchFamily="18" charset="0"/>
              </a:rPr>
              <a:t>Spoj, co k sobě patří:</a:t>
            </a:r>
          </a:p>
          <a:p>
            <a:r>
              <a:rPr lang="cs-CZ" sz="1400" dirty="0">
                <a:latin typeface="Times New Roman" pitchFamily="18" charset="0"/>
                <a:cs typeface="Times New Roman" pitchFamily="18" charset="0"/>
              </a:rPr>
              <a:t>kouření </a:t>
            </a:r>
            <a:r>
              <a:rPr lang="cs-CZ" sz="1400" dirty="0" smtClean="0">
                <a:latin typeface="Times New Roman" pitchFamily="18" charset="0"/>
                <a:cs typeface="Times New Roman" pitchFamily="18" charset="0"/>
              </a:rPr>
              <a:t>                                   sportovní </a:t>
            </a:r>
            <a:r>
              <a:rPr lang="cs-CZ" sz="1400" dirty="0">
                <a:latin typeface="Times New Roman" pitchFamily="18" charset="0"/>
                <a:cs typeface="Times New Roman" pitchFamily="18" charset="0"/>
              </a:rPr>
              <a:t>postava</a:t>
            </a:r>
          </a:p>
          <a:p>
            <a:r>
              <a:rPr lang="cs-CZ" sz="1400" dirty="0">
                <a:latin typeface="Times New Roman" pitchFamily="18" charset="0"/>
                <a:cs typeface="Times New Roman" pitchFamily="18" charset="0"/>
              </a:rPr>
              <a:t>špinavé ruce </a:t>
            </a:r>
            <a:r>
              <a:rPr lang="cs-CZ" sz="1400" dirty="0" smtClean="0">
                <a:latin typeface="Times New Roman" pitchFamily="18" charset="0"/>
                <a:cs typeface="Times New Roman" pitchFamily="18" charset="0"/>
              </a:rPr>
              <a:t>                           vznik </a:t>
            </a:r>
            <a:r>
              <a:rPr lang="cs-CZ" sz="1400" dirty="0">
                <a:latin typeface="Times New Roman" pitchFamily="18" charset="0"/>
                <a:cs typeface="Times New Roman" pitchFamily="18" charset="0"/>
              </a:rPr>
              <a:t>rakoviny</a:t>
            </a:r>
          </a:p>
          <a:p>
            <a:r>
              <a:rPr lang="cs-CZ" sz="1400" dirty="0">
                <a:latin typeface="Times New Roman" pitchFamily="18" charset="0"/>
                <a:cs typeface="Times New Roman" pitchFamily="18" charset="0"/>
              </a:rPr>
              <a:t>nedostatek pohybu </a:t>
            </a:r>
            <a:r>
              <a:rPr lang="cs-CZ" sz="1400" dirty="0" smtClean="0">
                <a:latin typeface="Times New Roman" pitchFamily="18" charset="0"/>
                <a:cs typeface="Times New Roman" pitchFamily="18" charset="0"/>
              </a:rPr>
              <a:t>                 obezita</a:t>
            </a:r>
            <a:endParaRPr lang="cs-CZ" sz="1400" dirty="0">
              <a:latin typeface="Times New Roman" pitchFamily="18" charset="0"/>
              <a:cs typeface="Times New Roman" pitchFamily="18" charset="0"/>
            </a:endParaRPr>
          </a:p>
          <a:p>
            <a:r>
              <a:rPr lang="cs-CZ" sz="1400" dirty="0">
                <a:latin typeface="Times New Roman" pitchFamily="18" charset="0"/>
                <a:cs typeface="Times New Roman" pitchFamily="18" charset="0"/>
              </a:rPr>
              <a:t>sport </a:t>
            </a:r>
            <a:r>
              <a:rPr lang="cs-CZ" sz="1400" dirty="0" smtClean="0">
                <a:latin typeface="Times New Roman" pitchFamily="18" charset="0"/>
                <a:cs typeface="Times New Roman" pitchFamily="18" charset="0"/>
              </a:rPr>
              <a:t>                                        nemoci </a:t>
            </a:r>
            <a:r>
              <a:rPr lang="cs-CZ" sz="1400" dirty="0">
                <a:latin typeface="Times New Roman" pitchFamily="18" charset="0"/>
                <a:cs typeface="Times New Roman" pitchFamily="18" charset="0"/>
              </a:rPr>
              <a:t>(žloutenka)</a:t>
            </a:r>
          </a:p>
          <a:p>
            <a:r>
              <a:rPr lang="cs-CZ" sz="1400" dirty="0">
                <a:latin typeface="Times New Roman" pitchFamily="18" charset="0"/>
                <a:cs typeface="Times New Roman" pitchFamily="18" charset="0"/>
              </a:rPr>
              <a:t>zdravá a vyvážená strava </a:t>
            </a:r>
            <a:r>
              <a:rPr lang="cs-CZ" sz="1400" dirty="0" smtClean="0">
                <a:latin typeface="Times New Roman" pitchFamily="18" charset="0"/>
                <a:cs typeface="Times New Roman" pitchFamily="18" charset="0"/>
              </a:rPr>
              <a:t>        stres </a:t>
            </a:r>
            <a:r>
              <a:rPr lang="cs-CZ" sz="1400" dirty="0">
                <a:latin typeface="Times New Roman" pitchFamily="18" charset="0"/>
                <a:cs typeface="Times New Roman" pitchFamily="18" charset="0"/>
              </a:rPr>
              <a:t>a nervozita</a:t>
            </a:r>
          </a:p>
          <a:p>
            <a:r>
              <a:rPr lang="cs-CZ" sz="1400" dirty="0">
                <a:latin typeface="Times New Roman" pitchFamily="18" charset="0"/>
                <a:cs typeface="Times New Roman" pitchFamily="18" charset="0"/>
              </a:rPr>
              <a:t>spěch </a:t>
            </a:r>
            <a:r>
              <a:rPr lang="cs-CZ" sz="1400" dirty="0" smtClean="0">
                <a:latin typeface="Times New Roman" pitchFamily="18" charset="0"/>
                <a:cs typeface="Times New Roman" pitchFamily="18" charset="0"/>
              </a:rPr>
              <a:t>                                       zdravý </a:t>
            </a:r>
            <a:r>
              <a:rPr lang="cs-CZ" sz="1400" dirty="0">
                <a:latin typeface="Times New Roman" pitchFamily="18" charset="0"/>
                <a:cs typeface="Times New Roman" pitchFamily="18" charset="0"/>
              </a:rPr>
              <a:t>život bez nemocí</a:t>
            </a:r>
          </a:p>
          <a:p>
            <a:r>
              <a:rPr lang="pt-BR" sz="1400" dirty="0">
                <a:latin typeface="Times New Roman" pitchFamily="18" charset="0"/>
                <a:cs typeface="Times New Roman" pitchFamily="18" charset="0"/>
              </a:rPr>
              <a:t>sledování TV </a:t>
            </a:r>
            <a:r>
              <a:rPr lang="cs-CZ" sz="1400" dirty="0" smtClean="0">
                <a:latin typeface="Times New Roman" pitchFamily="18" charset="0"/>
                <a:cs typeface="Times New Roman" pitchFamily="18" charset="0"/>
              </a:rPr>
              <a:t>                           </a:t>
            </a:r>
            <a:r>
              <a:rPr lang="pt-BR" sz="1400" dirty="0" smtClean="0">
                <a:latin typeface="Times New Roman" pitchFamily="18" charset="0"/>
                <a:cs typeface="Times New Roman" pitchFamily="18" charset="0"/>
              </a:rPr>
              <a:t>únava </a:t>
            </a:r>
            <a:r>
              <a:rPr lang="pt-BR" sz="1400" dirty="0">
                <a:latin typeface="Times New Roman" pitchFamily="18" charset="0"/>
                <a:cs typeface="Times New Roman" pitchFamily="18" charset="0"/>
              </a:rPr>
              <a:t>a </a:t>
            </a:r>
            <a:r>
              <a:rPr lang="pt-BR" sz="1400" dirty="0" smtClean="0">
                <a:latin typeface="Times New Roman" pitchFamily="18" charset="0"/>
                <a:cs typeface="Times New Roman" pitchFamily="18" charset="0"/>
              </a:rPr>
              <a:t>nevysp</a:t>
            </a:r>
            <a:r>
              <a:rPr lang="cs-CZ" sz="1400" dirty="0" smtClean="0">
                <a:latin typeface="Times New Roman" pitchFamily="18" charset="0"/>
                <a:cs typeface="Times New Roman" pitchFamily="18" charset="0"/>
              </a:rPr>
              <a:t>a</a:t>
            </a:r>
            <a:r>
              <a:rPr lang="pt-BR" sz="1400" dirty="0" smtClean="0">
                <a:latin typeface="Times New Roman" pitchFamily="18" charset="0"/>
                <a:cs typeface="Times New Roman" pitchFamily="18" charset="0"/>
              </a:rPr>
              <a:t>lost</a:t>
            </a:r>
            <a:endParaRPr lang="cs-CZ" sz="1400" dirty="0" smtClean="0">
              <a:solidFill>
                <a:schemeClr val="accent3">
                  <a:lumMod val="50000"/>
                </a:schemeClr>
              </a:solidFill>
              <a:latin typeface="Times New Roman" pitchFamily="18" charset="0"/>
              <a:cs typeface="Times New Roman" pitchFamily="18" charset="0"/>
            </a:endParaRPr>
          </a:p>
        </p:txBody>
      </p:sp>
      <p:sp>
        <p:nvSpPr>
          <p:cNvPr id="6" name="TextovéPole 5"/>
          <p:cNvSpPr txBox="1"/>
          <p:nvPr/>
        </p:nvSpPr>
        <p:spPr>
          <a:xfrm>
            <a:off x="4635544" y="2371408"/>
            <a:ext cx="4328944" cy="2462213"/>
          </a:xfrm>
          <a:prstGeom prst="rect">
            <a:avLst/>
          </a:prstGeom>
          <a:noFill/>
        </p:spPr>
        <p:txBody>
          <a:bodyPr wrap="square" rtlCol="0">
            <a:spAutoFit/>
          </a:bodyPr>
          <a:lstStyle/>
          <a:p>
            <a:r>
              <a:rPr lang="cs-CZ" sz="1400" b="1" dirty="0">
                <a:solidFill>
                  <a:srgbClr val="FF0000"/>
                </a:solidFill>
                <a:latin typeface="Times New Roman" pitchFamily="18" charset="0"/>
                <a:cs typeface="Times New Roman" pitchFamily="18" charset="0"/>
              </a:rPr>
              <a:t>6</a:t>
            </a:r>
            <a:r>
              <a:rPr lang="cs-CZ" sz="1400" b="1" dirty="0" smtClean="0">
                <a:solidFill>
                  <a:srgbClr val="FF0000"/>
                </a:solidFill>
                <a:latin typeface="Times New Roman" pitchFamily="18" charset="0"/>
                <a:cs typeface="Times New Roman" pitchFamily="18" charset="0"/>
              </a:rPr>
              <a:t>. </a:t>
            </a:r>
            <a:r>
              <a:rPr lang="cs-CZ" sz="1400" b="1" dirty="0">
                <a:solidFill>
                  <a:srgbClr val="FF0000"/>
                </a:solidFill>
                <a:latin typeface="Times New Roman" pitchFamily="18" charset="0"/>
                <a:cs typeface="Times New Roman" pitchFamily="18" charset="0"/>
              </a:rPr>
              <a:t>Vyprávěj o správném stolování.</a:t>
            </a:r>
          </a:p>
          <a:p>
            <a:r>
              <a:rPr lang="cs-CZ" sz="1400" b="1" dirty="0">
                <a:solidFill>
                  <a:srgbClr val="FF0000"/>
                </a:solidFill>
                <a:latin typeface="Times New Roman" pitchFamily="18" charset="0"/>
                <a:cs typeface="Times New Roman" pitchFamily="18" charset="0"/>
              </a:rPr>
              <a:t>Pozorně si přečti dvojice slov nebo sousloví a vyber to, co </a:t>
            </a:r>
            <a:r>
              <a:rPr lang="cs-CZ" sz="1400" b="1" dirty="0" smtClean="0">
                <a:solidFill>
                  <a:srgbClr val="FF0000"/>
                </a:solidFill>
                <a:latin typeface="Times New Roman" pitchFamily="18" charset="0"/>
                <a:cs typeface="Times New Roman" pitchFamily="18" charset="0"/>
              </a:rPr>
              <a:t>si myslíš</a:t>
            </a:r>
            <a:r>
              <a:rPr lang="cs-CZ" sz="1400" b="1" dirty="0">
                <a:solidFill>
                  <a:srgbClr val="FF0000"/>
                </a:solidFill>
                <a:latin typeface="Times New Roman" pitchFamily="18" charset="0"/>
                <a:cs typeface="Times New Roman" pitchFamily="18" charset="0"/>
              </a:rPr>
              <a:t>, že je zdravější.</a:t>
            </a:r>
          </a:p>
          <a:p>
            <a:r>
              <a:rPr lang="cs-CZ" sz="1400" dirty="0">
                <a:latin typeface="Times New Roman" pitchFamily="18" charset="0"/>
                <a:cs typeface="Times New Roman" pitchFamily="18" charset="0"/>
              </a:rPr>
              <a:t>otužování - přehřívání teplým oblečením</a:t>
            </a:r>
          </a:p>
          <a:p>
            <a:r>
              <a:rPr lang="cs-CZ" sz="1400" dirty="0">
                <a:latin typeface="Times New Roman" pitchFamily="18" charset="0"/>
                <a:cs typeface="Times New Roman" pitchFamily="18" charset="0"/>
              </a:rPr>
              <a:t>uzeniny - sýry</a:t>
            </a:r>
          </a:p>
          <a:p>
            <a:r>
              <a:rPr lang="cs-CZ" sz="1400" dirty="0">
                <a:latin typeface="Times New Roman" pitchFamily="18" charset="0"/>
                <a:cs typeface="Times New Roman" pitchFamily="18" charset="0"/>
              </a:rPr>
              <a:t>brambory - knedlíky</a:t>
            </a:r>
          </a:p>
          <a:p>
            <a:r>
              <a:rPr lang="cs-CZ" sz="1400" dirty="0">
                <a:latin typeface="Times New Roman" pitchFamily="18" charset="0"/>
                <a:cs typeface="Times New Roman" pitchFamily="18" charset="0"/>
              </a:rPr>
              <a:t>sportování - sledování TV</a:t>
            </a:r>
          </a:p>
          <a:p>
            <a:r>
              <a:rPr lang="cs-CZ" sz="1400" dirty="0">
                <a:latin typeface="Times New Roman" pitchFamily="18" charset="0"/>
                <a:cs typeface="Times New Roman" pitchFamily="18" charset="0"/>
              </a:rPr>
              <a:t>kompot - čerstvé ovoce</a:t>
            </a:r>
          </a:p>
          <a:p>
            <a:r>
              <a:rPr lang="cs-CZ" sz="1400" dirty="0">
                <a:latin typeface="Times New Roman" pitchFamily="18" charset="0"/>
                <a:cs typeface="Times New Roman" pitchFamily="18" charset="0"/>
              </a:rPr>
              <a:t>med - čokoláda</a:t>
            </a:r>
          </a:p>
          <a:p>
            <a:r>
              <a:rPr lang="pt-BR" sz="1400" dirty="0">
                <a:latin typeface="Times New Roman" pitchFamily="18" charset="0"/>
                <a:cs typeface="Times New Roman" pitchFamily="18" charset="0"/>
              </a:rPr>
              <a:t>cesta do školy pěšky - autem</a:t>
            </a:r>
          </a:p>
          <a:p>
            <a:r>
              <a:rPr lang="cs-CZ" sz="1400" dirty="0">
                <a:latin typeface="Times New Roman" pitchFamily="18" charset="0"/>
                <a:cs typeface="Times New Roman" pitchFamily="18" charset="0"/>
              </a:rPr>
              <a:t>čerstvá zelenina - cizokrajná zelenina nebo ovoce </a:t>
            </a:r>
            <a:endParaRPr lang="cs-CZ" sz="1400"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27.6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5" name="TextovéPole 4"/>
          <p:cNvSpPr txBox="1"/>
          <p:nvPr/>
        </p:nvSpPr>
        <p:spPr>
          <a:xfrm>
            <a:off x="6516216" y="771550"/>
            <a:ext cx="2448272" cy="2616101"/>
          </a:xfrm>
          <a:prstGeom prst="rect">
            <a:avLst/>
          </a:prstGeom>
          <a:blipFill>
            <a:blip r:embed="rId3"/>
            <a:tile tx="0" ty="0" sx="100000" sy="100000" flip="none" algn="tl"/>
          </a:blipFill>
          <a:ln w="19050">
            <a:solidFill>
              <a:schemeClr val="tx1"/>
            </a:solidFill>
          </a:ln>
        </p:spPr>
        <p:txBody>
          <a:bodyPr wrap="square" rtlCol="0">
            <a:spAutoFit/>
          </a:bodyPr>
          <a:lstStyle/>
          <a:p>
            <a:r>
              <a:rPr lang="cs-CZ" sz="2000" b="1" u="sng" dirty="0" smtClean="0">
                <a:solidFill>
                  <a:srgbClr val="003399"/>
                </a:solidFill>
                <a:latin typeface="Times New Roman" pitchFamily="18" charset="0"/>
                <a:cs typeface="Times New Roman" pitchFamily="18" charset="0"/>
              </a:rPr>
              <a:t>Vysvětli rčení</a:t>
            </a:r>
            <a:endParaRPr lang="cs-CZ" sz="2000" b="1" u="sng" dirty="0">
              <a:solidFill>
                <a:srgbClr val="003399"/>
              </a:solidFill>
              <a:latin typeface="Times New Roman" pitchFamily="18" charset="0"/>
              <a:cs typeface="Times New Roman" pitchFamily="18" charset="0"/>
            </a:endParaRPr>
          </a:p>
          <a:p>
            <a:r>
              <a:rPr lang="cs-CZ" sz="1600" b="1" dirty="0">
                <a:solidFill>
                  <a:srgbClr val="0000FF"/>
                </a:solidFill>
                <a:latin typeface="Times New Roman" pitchFamily="18" charset="0"/>
                <a:cs typeface="Times New Roman" pitchFamily="18" charset="0"/>
              </a:rPr>
              <a:t>Čistota </a:t>
            </a:r>
            <a:r>
              <a:rPr lang="cs-CZ" sz="1600" b="1" dirty="0" smtClean="0">
                <a:solidFill>
                  <a:srgbClr val="0000FF"/>
                </a:solidFill>
                <a:latin typeface="Times New Roman" pitchFamily="18" charset="0"/>
                <a:cs typeface="Times New Roman" pitchFamily="18" charset="0"/>
              </a:rPr>
              <a:t>- půl </a:t>
            </a:r>
            <a:r>
              <a:rPr lang="cs-CZ" sz="1600" b="1" dirty="0">
                <a:solidFill>
                  <a:srgbClr val="0000FF"/>
                </a:solidFill>
                <a:latin typeface="Times New Roman" pitchFamily="18" charset="0"/>
                <a:cs typeface="Times New Roman" pitchFamily="18" charset="0"/>
              </a:rPr>
              <a:t>zdraví.</a:t>
            </a:r>
          </a:p>
          <a:p>
            <a:r>
              <a:rPr lang="cs-CZ" sz="1600" b="1" dirty="0">
                <a:solidFill>
                  <a:srgbClr val="0000FF"/>
                </a:solidFill>
                <a:latin typeface="Times New Roman" pitchFamily="18" charset="0"/>
                <a:cs typeface="Times New Roman" pitchFamily="18" charset="0"/>
              </a:rPr>
              <a:t>Kam nechodí slunce, tam chodí lékař.</a:t>
            </a:r>
          </a:p>
          <a:p>
            <a:r>
              <a:rPr lang="cs-CZ" sz="1600" b="1" dirty="0">
                <a:solidFill>
                  <a:srgbClr val="0000FF"/>
                </a:solidFill>
                <a:latin typeface="Times New Roman" pitchFamily="18" charset="0"/>
                <a:cs typeface="Times New Roman" pitchFamily="18" charset="0"/>
              </a:rPr>
              <a:t>Jez do </a:t>
            </a:r>
            <a:r>
              <a:rPr lang="cs-CZ" sz="1600" b="1" dirty="0" err="1">
                <a:solidFill>
                  <a:srgbClr val="0000FF"/>
                </a:solidFill>
                <a:latin typeface="Times New Roman" pitchFamily="18" charset="0"/>
                <a:cs typeface="Times New Roman" pitchFamily="18" charset="0"/>
              </a:rPr>
              <a:t>polosyta</a:t>
            </a:r>
            <a:r>
              <a:rPr lang="cs-CZ" sz="1600" b="1" dirty="0">
                <a:solidFill>
                  <a:srgbClr val="0000FF"/>
                </a:solidFill>
                <a:latin typeface="Times New Roman" pitchFamily="18" charset="0"/>
                <a:cs typeface="Times New Roman" pitchFamily="18" charset="0"/>
              </a:rPr>
              <a:t>, pij </a:t>
            </a:r>
            <a:r>
              <a:rPr lang="cs-CZ" sz="1600" b="1" dirty="0" smtClean="0">
                <a:solidFill>
                  <a:srgbClr val="0000FF"/>
                </a:solidFill>
                <a:latin typeface="Times New Roman" pitchFamily="18" charset="0"/>
                <a:cs typeface="Times New Roman" pitchFamily="18" charset="0"/>
              </a:rPr>
              <a:t>do </a:t>
            </a:r>
            <a:r>
              <a:rPr lang="cs-CZ" sz="1600" b="1" dirty="0" err="1" smtClean="0">
                <a:solidFill>
                  <a:srgbClr val="0000FF"/>
                </a:solidFill>
                <a:latin typeface="Times New Roman" pitchFamily="18" charset="0"/>
                <a:cs typeface="Times New Roman" pitchFamily="18" charset="0"/>
              </a:rPr>
              <a:t>polopita</a:t>
            </a:r>
            <a:r>
              <a:rPr lang="cs-CZ" sz="1600" b="1" dirty="0" smtClean="0">
                <a:solidFill>
                  <a:srgbClr val="0000FF"/>
                </a:solidFill>
                <a:latin typeface="Times New Roman" pitchFamily="18" charset="0"/>
                <a:cs typeface="Times New Roman" pitchFamily="18" charset="0"/>
              </a:rPr>
              <a:t> </a:t>
            </a:r>
            <a:r>
              <a:rPr lang="cs-CZ" sz="1600" b="1" dirty="0">
                <a:solidFill>
                  <a:srgbClr val="0000FF"/>
                </a:solidFill>
                <a:latin typeface="Times New Roman" pitchFamily="18" charset="0"/>
                <a:cs typeface="Times New Roman" pitchFamily="18" charset="0"/>
              </a:rPr>
              <a:t>a </a:t>
            </a:r>
            <a:r>
              <a:rPr lang="cs-CZ" sz="1600" b="1" dirty="0" smtClean="0">
                <a:solidFill>
                  <a:srgbClr val="0000FF"/>
                </a:solidFill>
                <a:latin typeface="Times New Roman" pitchFamily="18" charset="0"/>
                <a:cs typeface="Times New Roman" pitchFamily="18" charset="0"/>
              </a:rPr>
              <a:t>vyjdou </a:t>
            </a:r>
            <a:r>
              <a:rPr lang="cs-CZ" sz="1600" b="1" dirty="0">
                <a:solidFill>
                  <a:srgbClr val="0000FF"/>
                </a:solidFill>
                <a:latin typeface="Times New Roman" pitchFamily="18" charset="0"/>
                <a:cs typeface="Times New Roman" pitchFamily="18" charset="0"/>
              </a:rPr>
              <a:t>ti dlouhá léta.</a:t>
            </a:r>
          </a:p>
          <a:p>
            <a:r>
              <a:rPr lang="cs-CZ" sz="1600" b="1" dirty="0">
                <a:solidFill>
                  <a:srgbClr val="0000FF"/>
                </a:solidFill>
                <a:latin typeface="Times New Roman" pitchFamily="18" charset="0"/>
                <a:cs typeface="Times New Roman" pitchFamily="18" charset="0"/>
              </a:rPr>
              <a:t>Čas k dílu, čas k jídlu.</a:t>
            </a:r>
          </a:p>
          <a:p>
            <a:r>
              <a:rPr lang="cs-CZ" sz="1600" b="1" dirty="0">
                <a:solidFill>
                  <a:srgbClr val="0000FF"/>
                </a:solidFill>
                <a:latin typeface="Times New Roman" pitchFamily="18" charset="0"/>
                <a:cs typeface="Times New Roman" pitchFamily="18" charset="0"/>
              </a:rPr>
              <a:t>Zdraví - největší poklad.</a:t>
            </a:r>
          </a:p>
          <a:p>
            <a:r>
              <a:rPr lang="cs-CZ" sz="1600" b="1" dirty="0">
                <a:solidFill>
                  <a:srgbClr val="0000FF"/>
                </a:solidFill>
                <a:latin typeface="Times New Roman" pitchFamily="18" charset="0"/>
                <a:cs typeface="Times New Roman" pitchFamily="18" charset="0"/>
              </a:rPr>
              <a:t>Pospíchej pomalu.</a:t>
            </a:r>
          </a:p>
        </p:txBody>
      </p:sp>
      <p:pic>
        <p:nvPicPr>
          <p:cNvPr id="1027" name="Picture 3" descr="C:\Documents and Settings\uzivatel\Local Settings\Temporary Internet Files\Content.IE5\8AUBLD28\MC90044187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3434184"/>
            <a:ext cx="1917700" cy="16891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179512" y="1347614"/>
            <a:ext cx="6201958" cy="3170099"/>
          </a:xfrm>
          <a:prstGeom prst="rect">
            <a:avLst/>
          </a:prstGeom>
          <a:solidFill>
            <a:srgbClr val="CC99FF"/>
          </a:solidFill>
        </p:spPr>
        <p:txBody>
          <a:bodyPr wrap="square" rtlCol="0">
            <a:spAutoFit/>
          </a:bodyPr>
          <a:lstStyle/>
          <a:p>
            <a:r>
              <a:rPr lang="pl-PL" sz="2000" b="1" dirty="0" smtClean="0">
                <a:latin typeface="Times New Roman" pitchFamily="18" charset="0"/>
                <a:cs typeface="Times New Roman" pitchFamily="18" charset="0"/>
              </a:rPr>
              <a:t>Je </a:t>
            </a:r>
            <a:r>
              <a:rPr lang="pl-PL" sz="2000" b="1" dirty="0">
                <a:latin typeface="Times New Roman" pitchFamily="18" charset="0"/>
                <a:cs typeface="Times New Roman" pitchFamily="18" charset="0"/>
              </a:rPr>
              <a:t>to správně? Pokud není, uprav větu tak, aby </a:t>
            </a:r>
            <a:r>
              <a:rPr lang="pl-PL" sz="2000" b="1" dirty="0" smtClean="0">
                <a:latin typeface="Times New Roman" pitchFamily="18" charset="0"/>
                <a:cs typeface="Times New Roman" pitchFamily="18" charset="0"/>
              </a:rPr>
              <a:t>byla </a:t>
            </a:r>
            <a:r>
              <a:rPr lang="cs-CZ" sz="2000" b="1" dirty="0" smtClean="0">
                <a:latin typeface="Times New Roman" pitchFamily="18" charset="0"/>
                <a:cs typeface="Times New Roman" pitchFamily="18" charset="0"/>
              </a:rPr>
              <a:t>zásadou </a:t>
            </a:r>
            <a:r>
              <a:rPr lang="cs-CZ" sz="2000" b="1" dirty="0">
                <a:latin typeface="Times New Roman" pitchFamily="18" charset="0"/>
                <a:cs typeface="Times New Roman" pitchFamily="18" charset="0"/>
              </a:rPr>
              <a:t>zdravého způsobu života.</a:t>
            </a:r>
          </a:p>
          <a:p>
            <a:r>
              <a:rPr lang="cs-CZ" sz="1600" dirty="0">
                <a:latin typeface="Times New Roman" pitchFamily="18" charset="0"/>
                <a:cs typeface="Times New Roman" pitchFamily="18" charset="0"/>
              </a:rPr>
              <a:t>1</a:t>
            </a:r>
            <a:r>
              <a:rPr lang="cs-CZ" sz="1600" dirty="0" smtClean="0">
                <a:latin typeface="Times New Roman" pitchFamily="18" charset="0"/>
                <a:cs typeface="Times New Roman" pitchFamily="18" charset="0"/>
              </a:rPr>
              <a:t>.   Své </a:t>
            </a:r>
            <a:r>
              <a:rPr lang="cs-CZ" sz="1600" dirty="0">
                <a:latin typeface="Times New Roman" pitchFamily="18" charset="0"/>
                <a:cs typeface="Times New Roman" pitchFamily="18" charset="0"/>
              </a:rPr>
              <a:t>tělo neudržujeme v čistotě._____________________________</a:t>
            </a:r>
          </a:p>
          <a:p>
            <a:r>
              <a:rPr lang="pl-PL" sz="1600" dirty="0">
                <a:latin typeface="Times New Roman" pitchFamily="18" charset="0"/>
                <a:cs typeface="Times New Roman" pitchFamily="18" charset="0"/>
              </a:rPr>
              <a:t>2. </a:t>
            </a:r>
            <a:r>
              <a:rPr lang="pl-PL" sz="1600" dirty="0" smtClean="0">
                <a:latin typeface="Times New Roman" pitchFamily="18" charset="0"/>
                <a:cs typeface="Times New Roman" pitchFamily="18" charset="0"/>
              </a:rPr>
              <a:t>  Oblékáme </a:t>
            </a:r>
            <a:r>
              <a:rPr lang="pl-PL" sz="1600" dirty="0">
                <a:latin typeface="Times New Roman" pitchFamily="18" charset="0"/>
                <a:cs typeface="Times New Roman" pitchFamily="18" charset="0"/>
              </a:rPr>
              <a:t>se, jak chceme._________________________________</a:t>
            </a:r>
          </a:p>
          <a:p>
            <a:r>
              <a:rPr lang="cs-CZ" sz="1600" dirty="0">
                <a:latin typeface="Times New Roman" pitchFamily="18" charset="0"/>
                <a:cs typeface="Times New Roman" pitchFamily="18" charset="0"/>
              </a:rPr>
              <a:t>3. </a:t>
            </a:r>
            <a:r>
              <a:rPr lang="cs-CZ" sz="1600" dirty="0" smtClean="0">
                <a:latin typeface="Times New Roman" pitchFamily="18" charset="0"/>
                <a:cs typeface="Times New Roman" pitchFamily="18" charset="0"/>
              </a:rPr>
              <a:t>  Své </a:t>
            </a:r>
            <a:r>
              <a:rPr lang="cs-CZ" sz="1600" dirty="0">
                <a:latin typeface="Times New Roman" pitchFamily="18" charset="0"/>
                <a:cs typeface="Times New Roman" pitchFamily="18" charset="0"/>
              </a:rPr>
              <a:t>věci máme špinavé.__________________________________</a:t>
            </a:r>
          </a:p>
          <a:p>
            <a:r>
              <a:rPr lang="cs-CZ" sz="1600" dirty="0">
                <a:latin typeface="Times New Roman" pitchFamily="18" charset="0"/>
                <a:cs typeface="Times New Roman" pitchFamily="18" charset="0"/>
              </a:rPr>
              <a:t>4. </a:t>
            </a:r>
            <a:r>
              <a:rPr lang="cs-CZ" sz="1600" dirty="0" smtClean="0">
                <a:latin typeface="Times New Roman" pitchFamily="18" charset="0"/>
                <a:cs typeface="Times New Roman" pitchFamily="18" charset="0"/>
              </a:rPr>
              <a:t>  Neuklízíme</a:t>
            </a:r>
            <a:r>
              <a:rPr lang="cs-CZ" sz="1600" dirty="0">
                <a:latin typeface="Times New Roman" pitchFamily="18" charset="0"/>
                <a:cs typeface="Times New Roman" pitchFamily="18" charset="0"/>
              </a:rPr>
              <a:t>.____________________________________________</a:t>
            </a:r>
          </a:p>
          <a:p>
            <a:r>
              <a:rPr lang="cs-CZ" sz="1600" dirty="0">
                <a:latin typeface="Times New Roman" pitchFamily="18" charset="0"/>
                <a:cs typeface="Times New Roman" pitchFamily="18" charset="0"/>
              </a:rPr>
              <a:t>5. </a:t>
            </a:r>
            <a:r>
              <a:rPr lang="cs-CZ" sz="1600" dirty="0" smtClean="0">
                <a:latin typeface="Times New Roman" pitchFamily="18" charset="0"/>
                <a:cs typeface="Times New Roman" pitchFamily="18" charset="0"/>
              </a:rPr>
              <a:t>  Chodíme </a:t>
            </a:r>
            <a:r>
              <a:rPr lang="cs-CZ" sz="1600" dirty="0">
                <a:latin typeface="Times New Roman" pitchFamily="18" charset="0"/>
                <a:cs typeface="Times New Roman" pitchFamily="18" charset="0"/>
              </a:rPr>
              <a:t>v prachu a ve špíně.______________________________</a:t>
            </a:r>
          </a:p>
          <a:p>
            <a:r>
              <a:rPr lang="cs-CZ" sz="1600" dirty="0">
                <a:latin typeface="Times New Roman" pitchFamily="18" charset="0"/>
                <a:cs typeface="Times New Roman" pitchFamily="18" charset="0"/>
              </a:rPr>
              <a:t>6</a:t>
            </a:r>
            <a:r>
              <a:rPr lang="cs-CZ" sz="1600" dirty="0" smtClean="0">
                <a:latin typeface="Times New Roman" pitchFamily="18" charset="0"/>
                <a:cs typeface="Times New Roman" pitchFamily="18" charset="0"/>
              </a:rPr>
              <a:t>.   Přejídáme </a:t>
            </a:r>
            <a:r>
              <a:rPr lang="cs-CZ" sz="1600" dirty="0">
                <a:latin typeface="Times New Roman" pitchFamily="18" charset="0"/>
                <a:cs typeface="Times New Roman" pitchFamily="18" charset="0"/>
              </a:rPr>
              <a:t>se.___________________________________________</a:t>
            </a:r>
          </a:p>
          <a:p>
            <a:r>
              <a:rPr lang="pl-PL" sz="1600" dirty="0">
                <a:latin typeface="Times New Roman" pitchFamily="18" charset="0"/>
                <a:cs typeface="Times New Roman" pitchFamily="18" charset="0"/>
              </a:rPr>
              <a:t>7. </a:t>
            </a:r>
            <a:r>
              <a:rPr lang="pl-PL" sz="1600" dirty="0" smtClean="0">
                <a:latin typeface="Times New Roman" pitchFamily="18" charset="0"/>
                <a:cs typeface="Times New Roman" pitchFamily="18" charset="0"/>
              </a:rPr>
              <a:t>  Jíme </a:t>
            </a:r>
            <a:r>
              <a:rPr lang="pl-PL" sz="1600" dirty="0">
                <a:latin typeface="Times New Roman" pitchFamily="18" charset="0"/>
                <a:cs typeface="Times New Roman" pitchFamily="18" charset="0"/>
              </a:rPr>
              <a:t>jen to, co nám chutná.________________________________</a:t>
            </a:r>
          </a:p>
          <a:p>
            <a:r>
              <a:rPr lang="cs-CZ" sz="1600" dirty="0">
                <a:latin typeface="Times New Roman" pitchFamily="18" charset="0"/>
                <a:cs typeface="Times New Roman" pitchFamily="18" charset="0"/>
              </a:rPr>
              <a:t>8</a:t>
            </a:r>
            <a:r>
              <a:rPr lang="cs-CZ" sz="1600" dirty="0" smtClean="0">
                <a:latin typeface="Times New Roman" pitchFamily="18" charset="0"/>
                <a:cs typeface="Times New Roman" pitchFamily="18" charset="0"/>
              </a:rPr>
              <a:t>.   Stále </a:t>
            </a:r>
            <a:r>
              <a:rPr lang="cs-CZ" sz="1600" dirty="0">
                <a:latin typeface="Times New Roman" pitchFamily="18" charset="0"/>
                <a:cs typeface="Times New Roman" pitchFamily="18" charset="0"/>
              </a:rPr>
              <a:t>sedíme nebo ležíme._________________________________</a:t>
            </a:r>
          </a:p>
          <a:p>
            <a:r>
              <a:rPr lang="cs-CZ" sz="1600" dirty="0">
                <a:latin typeface="Times New Roman" pitchFamily="18" charset="0"/>
                <a:cs typeface="Times New Roman" pitchFamily="18" charset="0"/>
              </a:rPr>
              <a:t>9. </a:t>
            </a:r>
            <a:r>
              <a:rPr lang="cs-CZ" sz="1600" dirty="0" smtClean="0">
                <a:latin typeface="Times New Roman" pitchFamily="18" charset="0"/>
                <a:cs typeface="Times New Roman" pitchFamily="18" charset="0"/>
              </a:rPr>
              <a:t>  Žijeme </a:t>
            </a:r>
            <a:r>
              <a:rPr lang="cs-CZ" sz="1600" dirty="0">
                <a:latin typeface="Times New Roman" pitchFamily="18" charset="0"/>
                <a:cs typeface="Times New Roman" pitchFamily="18" charset="0"/>
              </a:rPr>
              <a:t>ve velkém hluku.__________________________________</a:t>
            </a:r>
          </a:p>
          <a:p>
            <a:r>
              <a:rPr lang="cs-CZ" sz="1600" dirty="0">
                <a:latin typeface="Times New Roman" pitchFamily="18" charset="0"/>
                <a:cs typeface="Times New Roman" pitchFamily="18" charset="0"/>
              </a:rPr>
              <a:t>10. K přírodě se chováme ohleduplně.__________________________</a:t>
            </a:r>
            <a:endParaRPr lang="cs-CZ" sz="1600" b="1" dirty="0" smtClean="0">
              <a:solidFill>
                <a:schemeClr val="accent3">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354" y="492443"/>
            <a:ext cx="3947582" cy="594066"/>
          </a:xfrm>
        </p:spPr>
        <p:txBody>
          <a:bodyPr>
            <a:normAutofit/>
          </a:bodyPr>
          <a:lstStyle/>
          <a:p>
            <a:pPr algn="l"/>
            <a:r>
              <a:rPr lang="cs-CZ" sz="2500" b="1" dirty="0" smtClean="0">
                <a:latin typeface="Times New Roman" pitchFamily="18" charset="0"/>
                <a:cs typeface="Times New Roman" pitchFamily="18" charset="0"/>
              </a:rPr>
              <a:t>27.7 </a:t>
            </a:r>
            <a:r>
              <a:rPr lang="cs-CZ" sz="2500" b="1" dirty="0" err="1">
                <a:latin typeface="Times New Roman" pitchFamily="18" charset="0"/>
                <a:cs typeface="Times New Roman" pitchFamily="18" charset="0"/>
              </a:rPr>
              <a:t>H</a:t>
            </a:r>
            <a:r>
              <a:rPr lang="cs-CZ" sz="2500" b="1" dirty="0" err="1" smtClean="0">
                <a:latin typeface="Times New Roman" pitchFamily="18" charset="0"/>
                <a:cs typeface="Times New Roman" pitchFamily="18" charset="0"/>
              </a:rPr>
              <a:t>ealthy</a:t>
            </a:r>
            <a:r>
              <a:rPr lang="cs-CZ" sz="2500" b="1" dirty="0" smtClean="0">
                <a:latin typeface="Times New Roman" pitchFamily="18" charset="0"/>
                <a:cs typeface="Times New Roman" pitchFamily="18" charset="0"/>
              </a:rPr>
              <a:t> </a:t>
            </a:r>
            <a:r>
              <a:rPr lang="cs-CZ" sz="2500" b="1" dirty="0" err="1" smtClean="0">
                <a:latin typeface="Times New Roman" pitchFamily="18" charset="0"/>
                <a:cs typeface="Times New Roman" pitchFamily="18" charset="0"/>
              </a:rPr>
              <a:t>lifestyle</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pic>
        <p:nvPicPr>
          <p:cNvPr id="4100" name="Picture 4" descr="http://1.bp.blogspot.com/_YK6a75L65s4/TOHchoIsjeI/AAAAAAAAAMs/WAgOtZBOcOI/s1600/diet-menu.jpg"/>
          <p:cNvPicPr>
            <a:picLocks noChangeAspect="1" noChangeArrowheads="1"/>
          </p:cNvPicPr>
          <p:nvPr/>
        </p:nvPicPr>
        <p:blipFill rotWithShape="1">
          <a:blip r:embed="rId4">
            <a:extLst>
              <a:ext uri="{28A0092B-C50C-407E-A947-70E740481C1C}">
                <a14:useLocalDpi xmlns:a14="http://schemas.microsoft.com/office/drawing/2010/main" val="0"/>
              </a:ext>
            </a:extLst>
          </a:blip>
          <a:srcRect l="2338" t="18389" r="3823" b="10794"/>
          <a:stretch/>
        </p:blipFill>
        <p:spPr bwMode="auto">
          <a:xfrm>
            <a:off x="4716016" y="699542"/>
            <a:ext cx="4208909" cy="4249579"/>
          </a:xfrm>
          <a:prstGeom prst="rect">
            <a:avLst/>
          </a:prstGeom>
          <a:noFill/>
          <a:ln w="28575">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368896" y="1347614"/>
            <a:ext cx="3431389" cy="3447098"/>
          </a:xfrm>
          <a:prstGeom prst="rect">
            <a:avLst/>
          </a:prstGeom>
          <a:blipFill>
            <a:blip r:embed="rId5"/>
            <a:tile tx="0" ty="0" sx="100000" sy="100000" flip="none" algn="tl"/>
          </a:blipFill>
        </p:spPr>
        <p:txBody>
          <a:bodyPr wrap="none" rtlCol="0">
            <a:spAutoFit/>
          </a:bodyPr>
          <a:lstStyle/>
          <a:p>
            <a:r>
              <a:rPr lang="cs-CZ" sz="2200" b="1" u="sng" dirty="0" err="1" smtClean="0">
                <a:solidFill>
                  <a:srgbClr val="7030A0"/>
                </a:solidFill>
                <a:latin typeface="Times New Roman" pitchFamily="18" charset="0"/>
                <a:cs typeface="Times New Roman" pitchFamily="18" charset="0"/>
              </a:rPr>
              <a:t>How</a:t>
            </a:r>
            <a:r>
              <a:rPr lang="cs-CZ" sz="2200" b="1" u="sng" dirty="0" smtClean="0">
                <a:solidFill>
                  <a:srgbClr val="7030A0"/>
                </a:solidFill>
                <a:latin typeface="Times New Roman" pitchFamily="18" charset="0"/>
                <a:cs typeface="Times New Roman" pitchFamily="18" charset="0"/>
              </a:rPr>
              <a:t> to </a:t>
            </a:r>
            <a:r>
              <a:rPr lang="cs-CZ" sz="2200" b="1" u="sng" dirty="0" err="1" smtClean="0">
                <a:solidFill>
                  <a:srgbClr val="7030A0"/>
                </a:solidFill>
                <a:latin typeface="Times New Roman" pitchFamily="18" charset="0"/>
                <a:cs typeface="Times New Roman" pitchFamily="18" charset="0"/>
              </a:rPr>
              <a:t>be</a:t>
            </a:r>
            <a:r>
              <a:rPr lang="cs-CZ" sz="2200" b="1" u="sng" dirty="0" smtClean="0">
                <a:solidFill>
                  <a:srgbClr val="7030A0"/>
                </a:solidFill>
                <a:latin typeface="Times New Roman" pitchFamily="18" charset="0"/>
                <a:cs typeface="Times New Roman" pitchFamily="18" charset="0"/>
              </a:rPr>
              <a:t> </a:t>
            </a:r>
            <a:r>
              <a:rPr lang="cs-CZ" sz="2200" b="1" u="sng" dirty="0" err="1" smtClean="0">
                <a:solidFill>
                  <a:srgbClr val="7030A0"/>
                </a:solidFill>
                <a:latin typeface="Times New Roman" pitchFamily="18" charset="0"/>
                <a:cs typeface="Times New Roman" pitchFamily="18" charset="0"/>
              </a:rPr>
              <a:t>healthy</a:t>
            </a:r>
            <a:r>
              <a:rPr lang="cs-CZ" sz="2200" b="1" u="sng" dirty="0" smtClean="0">
                <a:solidFill>
                  <a:srgbClr val="7030A0"/>
                </a:solidFill>
                <a:latin typeface="Times New Roman" pitchFamily="18" charset="0"/>
                <a:cs typeface="Times New Roman" pitchFamily="18" charset="0"/>
              </a:rPr>
              <a:t> and fit?</a:t>
            </a:r>
          </a:p>
          <a:p>
            <a:endParaRPr lang="cs-CZ" sz="2200" b="1" u="sng" dirty="0" smtClean="0">
              <a:solidFill>
                <a:srgbClr val="7030A0"/>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a:t>
            </a:r>
            <a:r>
              <a:rPr lang="cs-CZ" b="1" dirty="0" err="1">
                <a:solidFill>
                  <a:srgbClr val="CC00FF"/>
                </a:solidFill>
                <a:latin typeface="Times New Roman" pitchFamily="18" charset="0"/>
                <a:cs typeface="Times New Roman" pitchFamily="18" charset="0"/>
              </a:rPr>
              <a:t>e</a:t>
            </a:r>
            <a:r>
              <a:rPr lang="cs-CZ" b="1" dirty="0" err="1" smtClean="0">
                <a:solidFill>
                  <a:srgbClr val="CC00FF"/>
                </a:solidFill>
                <a:latin typeface="Times New Roman" pitchFamily="18" charset="0"/>
                <a:cs typeface="Times New Roman" pitchFamily="18" charset="0"/>
              </a:rPr>
              <a:t>at</a:t>
            </a:r>
            <a:r>
              <a:rPr lang="cs-CZ" b="1" dirty="0" smtClean="0">
                <a:solidFill>
                  <a:srgbClr val="CC00FF"/>
                </a:solidFill>
                <a:latin typeface="Times New Roman" pitchFamily="18" charset="0"/>
                <a:cs typeface="Times New Roman" pitchFamily="18" charset="0"/>
              </a:rPr>
              <a:t> more </a:t>
            </a:r>
            <a:r>
              <a:rPr lang="cs-CZ" b="1" dirty="0" err="1" smtClean="0">
                <a:solidFill>
                  <a:srgbClr val="CC00FF"/>
                </a:solidFill>
                <a:latin typeface="Times New Roman" pitchFamily="18" charset="0"/>
                <a:cs typeface="Times New Roman" pitchFamily="18" charset="0"/>
              </a:rPr>
              <a:t>vegetables</a:t>
            </a:r>
            <a:r>
              <a:rPr lang="cs-CZ" b="1" dirty="0" smtClean="0">
                <a:solidFill>
                  <a:srgbClr val="CC00FF"/>
                </a:solidFill>
                <a:latin typeface="Times New Roman" pitchFamily="18" charset="0"/>
                <a:cs typeface="Times New Roman" pitchFamily="18" charset="0"/>
              </a:rPr>
              <a:t> and </a:t>
            </a:r>
            <a:r>
              <a:rPr lang="cs-CZ" b="1" dirty="0" err="1" smtClean="0">
                <a:solidFill>
                  <a:srgbClr val="CC00FF"/>
                </a:solidFill>
                <a:latin typeface="Times New Roman" pitchFamily="18" charset="0"/>
                <a:cs typeface="Times New Roman" pitchFamily="18" charset="0"/>
              </a:rPr>
              <a:t>fruit</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drink </a:t>
            </a:r>
            <a:r>
              <a:rPr lang="cs-CZ" b="1" dirty="0" err="1" smtClean="0">
                <a:solidFill>
                  <a:srgbClr val="CC00FF"/>
                </a:solidFill>
                <a:latin typeface="Times New Roman" pitchFamily="18" charset="0"/>
                <a:cs typeface="Times New Roman" pitchFamily="18" charset="0"/>
              </a:rPr>
              <a:t>enough</a:t>
            </a:r>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water</a:t>
            </a:r>
            <a:r>
              <a:rPr lang="cs-CZ" b="1" dirty="0" smtClean="0">
                <a:solidFill>
                  <a:srgbClr val="CC00FF"/>
                </a:solidFill>
                <a:latin typeface="Times New Roman" pitchFamily="18" charset="0"/>
                <a:cs typeface="Times New Roman" pitchFamily="18" charset="0"/>
              </a:rPr>
              <a:t> </a:t>
            </a:r>
          </a:p>
          <a:p>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sleep</a:t>
            </a:r>
            <a:r>
              <a:rPr lang="cs-CZ" b="1" dirty="0" smtClean="0">
                <a:solidFill>
                  <a:srgbClr val="CC00FF"/>
                </a:solidFill>
                <a:latin typeface="Times New Roman" pitchFamily="18" charset="0"/>
                <a:cs typeface="Times New Roman" pitchFamily="18" charset="0"/>
              </a:rPr>
              <a:t> and </a:t>
            </a:r>
            <a:r>
              <a:rPr lang="cs-CZ" b="1" dirty="0" err="1" smtClean="0">
                <a:solidFill>
                  <a:srgbClr val="CC00FF"/>
                </a:solidFill>
                <a:latin typeface="Times New Roman" pitchFamily="18" charset="0"/>
                <a:cs typeface="Times New Roman" pitchFamily="18" charset="0"/>
              </a:rPr>
              <a:t>relax</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be</a:t>
            </a:r>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active</a:t>
            </a:r>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or</a:t>
            </a:r>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work</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do </a:t>
            </a:r>
            <a:r>
              <a:rPr lang="cs-CZ" b="1" dirty="0" err="1" smtClean="0">
                <a:solidFill>
                  <a:srgbClr val="CC00FF"/>
                </a:solidFill>
                <a:latin typeface="Times New Roman" pitchFamily="18" charset="0"/>
                <a:cs typeface="Times New Roman" pitchFamily="18" charset="0"/>
              </a:rPr>
              <a:t>exercise</a:t>
            </a:r>
            <a:r>
              <a:rPr lang="cs-CZ" b="1" dirty="0" smtClean="0">
                <a:solidFill>
                  <a:srgbClr val="CC00FF"/>
                </a:solidFill>
                <a:latin typeface="Times New Roman" pitchFamily="18" charset="0"/>
                <a:cs typeface="Times New Roman" pitchFamily="18" charset="0"/>
              </a:rPr>
              <a:t>, go to a </a:t>
            </a:r>
            <a:r>
              <a:rPr lang="cs-CZ" b="1" dirty="0" err="1" smtClean="0">
                <a:solidFill>
                  <a:srgbClr val="CC00FF"/>
                </a:solidFill>
                <a:latin typeface="Times New Roman" pitchFamily="18" charset="0"/>
                <a:cs typeface="Times New Roman" pitchFamily="18" charset="0"/>
              </a:rPr>
              <a:t>gym</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do not </a:t>
            </a:r>
            <a:r>
              <a:rPr lang="cs-CZ" b="1" dirty="0" err="1" smtClean="0">
                <a:solidFill>
                  <a:srgbClr val="CC00FF"/>
                </a:solidFill>
                <a:latin typeface="Times New Roman" pitchFamily="18" charset="0"/>
                <a:cs typeface="Times New Roman" pitchFamily="18" charset="0"/>
              </a:rPr>
              <a:t>eat</a:t>
            </a:r>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sweets</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do not drink </a:t>
            </a:r>
            <a:r>
              <a:rPr lang="cs-CZ" b="1" dirty="0" err="1" smtClean="0">
                <a:solidFill>
                  <a:srgbClr val="CC00FF"/>
                </a:solidFill>
                <a:latin typeface="Times New Roman" pitchFamily="18" charset="0"/>
                <a:cs typeface="Times New Roman" pitchFamily="18" charset="0"/>
              </a:rPr>
              <a:t>alcohol</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do not </a:t>
            </a:r>
            <a:r>
              <a:rPr lang="cs-CZ" b="1" dirty="0" err="1" smtClean="0">
                <a:solidFill>
                  <a:srgbClr val="CC00FF"/>
                </a:solidFill>
                <a:latin typeface="Times New Roman" pitchFamily="18" charset="0"/>
                <a:cs typeface="Times New Roman" pitchFamily="18" charset="0"/>
              </a:rPr>
              <a:t>smoke</a:t>
            </a:r>
            <a:r>
              <a:rPr lang="cs-CZ" b="1" dirty="0" smtClean="0">
                <a:solidFill>
                  <a:srgbClr val="CC00FF"/>
                </a:solidFill>
                <a:latin typeface="Times New Roman" pitchFamily="18" charset="0"/>
                <a:cs typeface="Times New Roman" pitchFamily="18" charset="0"/>
              </a:rPr>
              <a:t> </a:t>
            </a:r>
            <a:r>
              <a:rPr lang="cs-CZ" b="1" dirty="0" err="1" smtClean="0">
                <a:solidFill>
                  <a:srgbClr val="CC00FF"/>
                </a:solidFill>
                <a:latin typeface="Times New Roman" pitchFamily="18" charset="0"/>
                <a:cs typeface="Times New Roman" pitchFamily="18" charset="0"/>
              </a:rPr>
              <a:t>cigarettes</a:t>
            </a:r>
            <a:endParaRPr lang="cs-CZ" b="1" dirty="0" smtClean="0">
              <a:solidFill>
                <a:srgbClr val="CC00FF"/>
              </a:solidFill>
              <a:latin typeface="Times New Roman" pitchFamily="18" charset="0"/>
              <a:cs typeface="Times New Roman" pitchFamily="18" charset="0"/>
            </a:endParaRPr>
          </a:p>
          <a:p>
            <a:r>
              <a:rPr lang="cs-CZ" b="1" dirty="0" smtClean="0">
                <a:solidFill>
                  <a:srgbClr val="CC00FF"/>
                </a:solidFill>
                <a:latin typeface="Times New Roman" pitchFamily="18" charset="0"/>
                <a:cs typeface="Times New Roman" pitchFamily="18" charset="0"/>
              </a:rPr>
              <a:t>→ do not </a:t>
            </a:r>
            <a:r>
              <a:rPr lang="cs-CZ" b="1" dirty="0" err="1" smtClean="0">
                <a:solidFill>
                  <a:srgbClr val="CC00FF"/>
                </a:solidFill>
                <a:latin typeface="Times New Roman" pitchFamily="18" charset="0"/>
                <a:cs typeface="Times New Roman" pitchFamily="18" charset="0"/>
              </a:rPr>
              <a:t>get</a:t>
            </a:r>
            <a:r>
              <a:rPr lang="cs-CZ" b="1" dirty="0" smtClean="0">
                <a:solidFill>
                  <a:srgbClr val="CC00FF"/>
                </a:solidFill>
                <a:latin typeface="Times New Roman" pitchFamily="18" charset="0"/>
                <a:cs typeface="Times New Roman" pitchFamily="18" charset="0"/>
              </a:rPr>
              <a:t> </a:t>
            </a:r>
            <a:r>
              <a:rPr lang="cs-CZ" b="1" smtClean="0">
                <a:solidFill>
                  <a:srgbClr val="CC00FF"/>
                </a:solidFill>
                <a:latin typeface="Times New Roman" pitchFamily="18" charset="0"/>
                <a:cs typeface="Times New Roman" pitchFamily="18" charset="0"/>
              </a:rPr>
              <a:t>stresseds</a:t>
            </a:r>
            <a:endParaRPr lang="cs-CZ" b="1" dirty="0" smtClean="0">
              <a:solidFill>
                <a:srgbClr val="CC00FF"/>
              </a:solidFill>
              <a:latin typeface="Times New Roman" pitchFamily="18" charset="0"/>
              <a:cs typeface="Times New Roman" pitchFamily="18" charset="0"/>
            </a:endParaRPr>
          </a:p>
          <a:p>
            <a:endParaRPr lang="cs-CZ" sz="1200" b="1"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0151" y="498603"/>
            <a:ext cx="2916832" cy="594066"/>
          </a:xfrm>
        </p:spPr>
        <p:txBody>
          <a:bodyPr>
            <a:normAutofit/>
          </a:bodyPr>
          <a:lstStyle/>
          <a:p>
            <a:pPr algn="l"/>
            <a:r>
              <a:rPr lang="cs-CZ" sz="2500" b="1" dirty="0" smtClean="0">
                <a:latin typeface="Times New Roman" pitchFamily="18" charset="0"/>
                <a:cs typeface="Times New Roman" pitchFamily="18" charset="0"/>
              </a:rPr>
              <a:t>27.8 Test znalostí</a:t>
            </a:r>
            <a:endParaRPr lang="cs-CZ" sz="2500" b="1" dirty="0">
              <a:latin typeface="Times New Roman" pitchFamily="18" charset="0"/>
              <a:cs typeface="Times New Roman" pitchFamily="18" charset="0"/>
            </a:endParaRPr>
          </a:p>
        </p:txBody>
      </p:sp>
      <p:sp>
        <p:nvSpPr>
          <p:cNvPr id="13" name="TextovéPole 12"/>
          <p:cNvSpPr txBox="1"/>
          <p:nvPr/>
        </p:nvSpPr>
        <p:spPr>
          <a:xfrm>
            <a:off x="7364691" y="1203598"/>
            <a:ext cx="1728192" cy="307777"/>
          </a:xfrm>
          <a:prstGeom prst="rect">
            <a:avLst/>
          </a:prstGeom>
          <a:noFill/>
        </p:spPr>
        <p:txBody>
          <a:bodyPr wrap="square" rtlCol="0">
            <a:spAutoFit/>
          </a:bodyPr>
          <a:lstStyle/>
          <a:p>
            <a:pPr algn="ctr"/>
            <a:r>
              <a:rPr lang="cs-CZ" sz="1400" b="1" dirty="0" smtClean="0">
                <a:solidFill>
                  <a:srgbClr val="813763"/>
                </a:solidFill>
                <a:latin typeface="Times New Roman" pitchFamily="18" charset="0"/>
                <a:cs typeface="Times New Roman" pitchFamily="18" charset="0"/>
              </a:rPr>
              <a:t>Správné odpovědi:</a:t>
            </a:r>
            <a:endParaRPr lang="cs-CZ" sz="1400" b="1" dirty="0">
              <a:solidFill>
                <a:srgbClr val="813763"/>
              </a:solidFill>
              <a:latin typeface="Times New Roman" pitchFamily="18" charset="0"/>
              <a:cs typeface="Times New Roman" pitchFamily="18"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2651849609"/>
              </p:ext>
            </p:extLst>
          </p:nvPr>
        </p:nvGraphicFramePr>
        <p:xfrm>
          <a:off x="179510" y="1131590"/>
          <a:ext cx="7185180" cy="3596640"/>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592590"/>
                <a:gridCol w="3592590"/>
              </a:tblGrid>
              <a:tr h="1776122">
                <a:tc>
                  <a:txBody>
                    <a:bodyPr/>
                    <a:lstStyle/>
                    <a:p>
                      <a:pPr marL="0" indent="0" algn="l">
                        <a:buNone/>
                      </a:pPr>
                      <a:r>
                        <a:rPr lang="cs-CZ" sz="1600" b="1" dirty="0" smtClean="0">
                          <a:solidFill>
                            <a:schemeClr val="tx1"/>
                          </a:solidFill>
                          <a:latin typeface="Times New Roman" pitchFamily="18" charset="0"/>
                          <a:cs typeface="Times New Roman" pitchFamily="18" charset="0"/>
                        </a:rPr>
                        <a:t>1. Co</a:t>
                      </a:r>
                      <a:r>
                        <a:rPr lang="cs-CZ" sz="1600" b="1" baseline="0" dirty="0" smtClean="0">
                          <a:solidFill>
                            <a:schemeClr val="tx1"/>
                          </a:solidFill>
                          <a:latin typeface="Times New Roman" pitchFamily="18" charset="0"/>
                          <a:cs typeface="Times New Roman" pitchFamily="18" charset="0"/>
                        </a:rPr>
                        <a:t> znamená </a:t>
                      </a:r>
                      <a:r>
                        <a:rPr lang="cs-CZ" sz="1600" b="1" i="1" baseline="0" dirty="0" smtClean="0">
                          <a:solidFill>
                            <a:schemeClr val="tx1"/>
                          </a:solidFill>
                          <a:latin typeface="Times New Roman" pitchFamily="18" charset="0"/>
                          <a:cs typeface="Times New Roman" pitchFamily="18" charset="0"/>
                        </a:rPr>
                        <a:t>jíst zdravě</a:t>
                      </a:r>
                      <a:r>
                        <a:rPr lang="cs-CZ" sz="1600" b="1" i="0" baseline="0" dirty="0" smtClean="0">
                          <a:solidFill>
                            <a:schemeClr val="tx1"/>
                          </a:solidFill>
                          <a:latin typeface="Times New Roman" pitchFamily="18" charset="0"/>
                          <a:cs typeface="Times New Roman" pitchFamily="18" charset="0"/>
                        </a:rPr>
                        <a:t>?</a:t>
                      </a:r>
                    </a:p>
                    <a:p>
                      <a:pPr marL="0" indent="0" algn="l">
                        <a:buNone/>
                      </a:pPr>
                      <a:endParaRPr lang="cs-CZ" sz="1600" b="1" i="0" baseline="0" dirty="0" smtClean="0">
                        <a:solidFill>
                          <a:schemeClr val="tx1"/>
                        </a:solidFill>
                        <a:latin typeface="Times New Roman" pitchFamily="18" charset="0"/>
                        <a:cs typeface="Times New Roman" pitchFamily="18" charset="0"/>
                      </a:endParaRPr>
                    </a:p>
                    <a:p>
                      <a:pPr marL="0" indent="0" algn="l">
                        <a:buNone/>
                      </a:pPr>
                      <a:r>
                        <a:rPr lang="cs-CZ" sz="1600" b="1" i="0" baseline="0" dirty="0" smtClean="0">
                          <a:solidFill>
                            <a:schemeClr val="tx1"/>
                          </a:solidFill>
                          <a:latin typeface="Times New Roman" pitchFamily="18" charset="0"/>
                          <a:cs typeface="Times New Roman" pitchFamily="18" charset="0"/>
                        </a:rPr>
                        <a:t>a/  na co máme chuť</a:t>
                      </a:r>
                    </a:p>
                    <a:p>
                      <a:pPr marL="0" indent="0" algn="l">
                        <a:buNone/>
                      </a:pPr>
                      <a:r>
                        <a:rPr lang="cs-CZ" sz="1600" b="1" i="0" baseline="0" dirty="0" smtClean="0">
                          <a:solidFill>
                            <a:schemeClr val="tx1"/>
                          </a:solidFill>
                          <a:latin typeface="Times New Roman" pitchFamily="18" charset="0"/>
                          <a:cs typeface="Times New Roman" pitchFamily="18" charset="0"/>
                        </a:rPr>
                        <a:t>b/ vyvážená a pestrá strava, menší a častější porce</a:t>
                      </a:r>
                    </a:p>
                    <a:p>
                      <a:pPr marL="0" indent="0" algn="l">
                        <a:buNone/>
                      </a:pPr>
                      <a:r>
                        <a:rPr lang="cs-CZ" sz="1600" b="1" i="0" baseline="0" dirty="0" smtClean="0">
                          <a:solidFill>
                            <a:schemeClr val="tx1"/>
                          </a:solidFill>
                          <a:latin typeface="Times New Roman" pitchFamily="18" charset="0"/>
                          <a:cs typeface="Times New Roman" pitchFamily="18" charset="0"/>
                        </a:rPr>
                        <a:t>c/ hodně čokolády a sladkostí</a:t>
                      </a:r>
                    </a:p>
                    <a:p>
                      <a:pPr marL="0" indent="0" algn="l">
                        <a:buNone/>
                      </a:pPr>
                      <a:r>
                        <a:rPr lang="cs-CZ" sz="1600" b="1" i="0" baseline="0" dirty="0" smtClean="0">
                          <a:solidFill>
                            <a:schemeClr val="tx1"/>
                          </a:solidFill>
                          <a:latin typeface="Times New Roman" pitchFamily="18" charset="0"/>
                          <a:cs typeface="Times New Roman" pitchFamily="18" charset="0"/>
                        </a:rPr>
                        <a:t>d/ stravovat se v </a:t>
                      </a:r>
                      <a:r>
                        <a:rPr lang="cs-CZ" sz="1600" b="1" i="0" baseline="0" dirty="0" err="1" smtClean="0">
                          <a:solidFill>
                            <a:schemeClr val="tx1"/>
                          </a:solidFill>
                          <a:latin typeface="Times New Roman" pitchFamily="18" charset="0"/>
                          <a:cs typeface="Times New Roman" pitchFamily="18" charset="0"/>
                        </a:rPr>
                        <a:t>McDonald´s</a:t>
                      </a:r>
                      <a:endParaRPr lang="cs-CZ" i="1" dirty="0">
                        <a:latin typeface="Times New Roman" pitchFamily="18" charset="0"/>
                        <a:cs typeface="Times New Roman" pitchFamily="18" charset="0"/>
                      </a:endParaRPr>
                    </a:p>
                  </a:txBody>
                  <a:tcPr>
                    <a:solidFill>
                      <a:srgbClr val="FFFF00"/>
                    </a:solidFill>
                  </a:tcPr>
                </a:tc>
                <a:tc>
                  <a:txBody>
                    <a:bodyPr/>
                    <a:lstStyle/>
                    <a:p>
                      <a:pPr marL="342900" indent="-342900" algn="l">
                        <a:buNone/>
                      </a:pPr>
                      <a:r>
                        <a:rPr lang="cs-CZ" sz="1600" b="1" dirty="0" smtClean="0">
                          <a:solidFill>
                            <a:schemeClr val="tx1"/>
                          </a:solidFill>
                          <a:latin typeface="Times New Roman" pitchFamily="18" charset="0"/>
                          <a:cs typeface="Times New Roman" pitchFamily="18" charset="0"/>
                        </a:rPr>
                        <a:t>3.</a:t>
                      </a:r>
                      <a:r>
                        <a:rPr lang="cs-CZ" sz="1600" b="1" baseline="0" dirty="0" smtClean="0">
                          <a:solidFill>
                            <a:schemeClr val="tx1"/>
                          </a:solidFill>
                          <a:latin typeface="Times New Roman" pitchFamily="18" charset="0"/>
                          <a:cs typeface="Times New Roman" pitchFamily="18" charset="0"/>
                        </a:rPr>
                        <a:t> Jak se chráníme před nemocí?</a:t>
                      </a:r>
                    </a:p>
                    <a:p>
                      <a:pPr marL="342900" indent="-342900" algn="l">
                        <a:buNone/>
                      </a:pPr>
                      <a:endParaRPr lang="cs-CZ" sz="1600" b="1" baseline="0" dirty="0" smtClean="0">
                        <a:solidFill>
                          <a:schemeClr val="tx1"/>
                        </a:solidFill>
                        <a:latin typeface="Times New Roman" pitchFamily="18" charset="0"/>
                        <a:cs typeface="Times New Roman" pitchFamily="18" charset="0"/>
                      </a:endParaRPr>
                    </a:p>
                    <a:p>
                      <a:pPr marL="342900" indent="-342900" algn="l">
                        <a:buNone/>
                      </a:pPr>
                      <a:r>
                        <a:rPr lang="cs-CZ" sz="1600" b="1" baseline="0" dirty="0" smtClean="0">
                          <a:solidFill>
                            <a:schemeClr val="tx1"/>
                          </a:solidFill>
                          <a:latin typeface="Times New Roman" pitchFamily="18" charset="0"/>
                          <a:cs typeface="Times New Roman" pitchFamily="18" charset="0"/>
                        </a:rPr>
                        <a:t>a/ nosíme denně roušku před pusou</a:t>
                      </a:r>
                    </a:p>
                    <a:p>
                      <a:pPr marL="342900" indent="-342900" algn="l">
                        <a:buNone/>
                      </a:pPr>
                      <a:r>
                        <a:rPr lang="cs-CZ" sz="1600" b="1" baseline="0" dirty="0" smtClean="0">
                          <a:solidFill>
                            <a:schemeClr val="tx1"/>
                          </a:solidFill>
                          <a:latin typeface="Times New Roman" pitchFamily="18" charset="0"/>
                          <a:cs typeface="Times New Roman" pitchFamily="18" charset="0"/>
                        </a:rPr>
                        <a:t>b/ užíváme stovky prášků a vitaminů</a:t>
                      </a:r>
                    </a:p>
                    <a:p>
                      <a:pPr marL="342900" indent="-342900" algn="l">
                        <a:buNone/>
                      </a:pPr>
                      <a:r>
                        <a:rPr lang="cs-CZ" sz="1600" b="1" baseline="0" dirty="0" smtClean="0">
                          <a:solidFill>
                            <a:schemeClr val="tx1"/>
                          </a:solidFill>
                          <a:latin typeface="Times New Roman" pitchFamily="18" charset="0"/>
                          <a:cs typeface="Times New Roman" pitchFamily="18" charset="0"/>
                        </a:rPr>
                        <a:t>c/ chodíme v zimě bez čepice</a:t>
                      </a:r>
                    </a:p>
                    <a:p>
                      <a:pPr marL="342900" indent="-342900" algn="l">
                        <a:buNone/>
                      </a:pPr>
                      <a:r>
                        <a:rPr lang="cs-CZ" sz="1600" b="1" baseline="0" dirty="0" smtClean="0">
                          <a:solidFill>
                            <a:schemeClr val="tx1"/>
                          </a:solidFill>
                          <a:latin typeface="Times New Roman" pitchFamily="18" charset="0"/>
                          <a:cs typeface="Times New Roman" pitchFamily="18" charset="0"/>
                        </a:rPr>
                        <a:t>d/ dodržujeme zásady čistoty, zdravě</a:t>
                      </a:r>
                    </a:p>
                    <a:p>
                      <a:pPr marL="342900" indent="-342900" algn="l">
                        <a:buNone/>
                      </a:pPr>
                      <a:r>
                        <a:rPr lang="cs-CZ" sz="1600" b="1" baseline="0" dirty="0" smtClean="0">
                          <a:solidFill>
                            <a:schemeClr val="tx1"/>
                          </a:solidFill>
                          <a:latin typeface="Times New Roman" pitchFamily="18" charset="0"/>
                          <a:cs typeface="Times New Roman" pitchFamily="18" charset="0"/>
                        </a:rPr>
                        <a:t>se stravujeme, sportujeme</a:t>
                      </a:r>
                      <a:endParaRPr lang="cs-CZ" dirty="0">
                        <a:latin typeface="Times New Roman" pitchFamily="18" charset="0"/>
                        <a:cs typeface="Times New Roman" pitchFamily="18" charset="0"/>
                      </a:endParaRPr>
                    </a:p>
                  </a:txBody>
                  <a:tcPr>
                    <a:solidFill>
                      <a:srgbClr val="FFFF00"/>
                    </a:solidFill>
                  </a:tcPr>
                </a:tc>
              </a:tr>
              <a:tr h="1776122">
                <a:tc>
                  <a:txBody>
                    <a:bodyPr/>
                    <a:lstStyle/>
                    <a:p>
                      <a:pPr marL="342900" indent="-342900" algn="l">
                        <a:buNone/>
                      </a:pPr>
                      <a:r>
                        <a:rPr lang="cs-CZ" sz="1600" b="1" dirty="0" smtClean="0">
                          <a:solidFill>
                            <a:schemeClr val="tx1"/>
                          </a:solidFill>
                          <a:latin typeface="Times New Roman" pitchFamily="18" charset="0"/>
                          <a:cs typeface="Times New Roman" pitchFamily="18" charset="0"/>
                        </a:rPr>
                        <a:t>2.</a:t>
                      </a:r>
                      <a:r>
                        <a:rPr lang="cs-CZ" sz="1600" b="1" baseline="0" dirty="0" smtClean="0">
                          <a:solidFill>
                            <a:schemeClr val="tx1"/>
                          </a:solidFill>
                          <a:latin typeface="Times New Roman" pitchFamily="18" charset="0"/>
                          <a:cs typeface="Times New Roman" pitchFamily="18" charset="0"/>
                        </a:rPr>
                        <a:t> Jak často se musíme </a:t>
                      </a:r>
                      <a:r>
                        <a:rPr lang="cs-CZ" sz="1600" b="1" i="1" baseline="0" dirty="0" smtClean="0">
                          <a:solidFill>
                            <a:schemeClr val="tx1"/>
                          </a:solidFill>
                          <a:latin typeface="Times New Roman" pitchFamily="18" charset="0"/>
                          <a:cs typeface="Times New Roman" pitchFamily="18" charset="0"/>
                        </a:rPr>
                        <a:t>mýt</a:t>
                      </a:r>
                      <a:r>
                        <a:rPr lang="cs-CZ" sz="1600" b="1" baseline="0" dirty="0" smtClean="0">
                          <a:solidFill>
                            <a:schemeClr val="tx1"/>
                          </a:solidFill>
                          <a:latin typeface="Times New Roman" pitchFamily="18" charset="0"/>
                          <a:cs typeface="Times New Roman" pitchFamily="18" charset="0"/>
                        </a:rPr>
                        <a:t>?</a:t>
                      </a:r>
                    </a:p>
                    <a:p>
                      <a:pPr marL="342900" indent="-342900" algn="l">
                        <a:buNone/>
                      </a:pPr>
                      <a:endParaRPr lang="cs-CZ" sz="1600" b="1" baseline="0" dirty="0" smtClean="0">
                        <a:solidFill>
                          <a:schemeClr val="tx1"/>
                        </a:solidFill>
                        <a:latin typeface="Times New Roman" pitchFamily="18" charset="0"/>
                        <a:cs typeface="Times New Roman" pitchFamily="18" charset="0"/>
                      </a:endParaRPr>
                    </a:p>
                    <a:p>
                      <a:pPr marL="342900" indent="-342900" algn="l">
                        <a:buNone/>
                      </a:pPr>
                      <a:r>
                        <a:rPr lang="cs-CZ" sz="1600" b="1" baseline="0" dirty="0" smtClean="0">
                          <a:solidFill>
                            <a:schemeClr val="tx1"/>
                          </a:solidFill>
                          <a:latin typeface="Times New Roman" pitchFamily="18" charset="0"/>
                          <a:cs typeface="Times New Roman" pitchFamily="18" charset="0"/>
                        </a:rPr>
                        <a:t>a/ jednou za rok</a:t>
                      </a:r>
                    </a:p>
                    <a:p>
                      <a:pPr marL="342900" indent="-342900" algn="l">
                        <a:buNone/>
                      </a:pPr>
                      <a:r>
                        <a:rPr lang="cs-CZ" sz="1600" b="1" baseline="0" dirty="0" smtClean="0">
                          <a:solidFill>
                            <a:schemeClr val="tx1"/>
                          </a:solidFill>
                          <a:latin typeface="Times New Roman" pitchFamily="18" charset="0"/>
                          <a:cs typeface="Times New Roman" pitchFamily="18" charset="0"/>
                        </a:rPr>
                        <a:t>b/ jednou týdně</a:t>
                      </a:r>
                    </a:p>
                    <a:p>
                      <a:pPr marL="342900" indent="-342900" algn="l">
                        <a:buNone/>
                      </a:pPr>
                      <a:r>
                        <a:rPr lang="cs-CZ" sz="1600" b="1" baseline="0" dirty="0" smtClean="0">
                          <a:solidFill>
                            <a:schemeClr val="tx1"/>
                          </a:solidFill>
                          <a:latin typeface="Times New Roman" pitchFamily="18" charset="0"/>
                          <a:cs typeface="Times New Roman" pitchFamily="18" charset="0"/>
                        </a:rPr>
                        <a:t>c/ denně</a:t>
                      </a:r>
                    </a:p>
                    <a:p>
                      <a:pPr marL="342900" indent="-342900" algn="l">
                        <a:buNone/>
                      </a:pPr>
                      <a:r>
                        <a:rPr lang="cs-CZ" sz="1600" b="1" baseline="0" dirty="0" smtClean="0">
                          <a:solidFill>
                            <a:schemeClr val="tx1"/>
                          </a:solidFill>
                          <a:latin typeface="Times New Roman" pitchFamily="18" charset="0"/>
                          <a:cs typeface="Times New Roman" pitchFamily="18" charset="0"/>
                        </a:rPr>
                        <a:t>d/ na narozeniny</a:t>
                      </a:r>
                      <a:endParaRPr lang="cs-CZ" dirty="0">
                        <a:latin typeface="Times New Roman" pitchFamily="18" charset="0"/>
                        <a:cs typeface="Times New Roman" pitchFamily="18" charset="0"/>
                      </a:endParaRP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4. Proč potřebuje</a:t>
                      </a:r>
                      <a:r>
                        <a:rPr lang="cs-CZ" sz="1600" b="1" baseline="0" dirty="0" smtClean="0">
                          <a:solidFill>
                            <a:schemeClr val="tx1"/>
                          </a:solidFill>
                          <a:latin typeface="Times New Roman" pitchFamily="18" charset="0"/>
                          <a:cs typeface="Times New Roman" pitchFamily="18" charset="0"/>
                        </a:rPr>
                        <a:t> naše tělo spánek?</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600" b="1" baseline="0" dirty="0" smtClean="0">
                        <a:solidFill>
                          <a:schemeClr val="tx1"/>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baseline="0" dirty="0" smtClean="0">
                          <a:solidFill>
                            <a:schemeClr val="tx1"/>
                          </a:solidFill>
                          <a:latin typeface="Times New Roman" pitchFamily="18" charset="0"/>
                          <a:cs typeface="Times New Roman" pitchFamily="18" charset="0"/>
                        </a:rPr>
                        <a:t>a/ abychom měli hezké sny</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baseline="0" dirty="0" smtClean="0">
                          <a:solidFill>
                            <a:schemeClr val="tx1"/>
                          </a:solidFill>
                          <a:latin typeface="Times New Roman" pitchFamily="18" charset="0"/>
                          <a:cs typeface="Times New Roman" pitchFamily="18" charset="0"/>
                        </a:rPr>
                        <a:t>b/ aby si odpočinulo a nabralo sílu na další den </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baseline="0" dirty="0" smtClean="0">
                          <a:solidFill>
                            <a:schemeClr val="tx1"/>
                          </a:solidFill>
                          <a:latin typeface="Times New Roman" pitchFamily="18" charset="0"/>
                          <a:cs typeface="Times New Roman" pitchFamily="18" charset="0"/>
                        </a:rPr>
                        <a:t>c/ k lenošení</a:t>
                      </a:r>
                    </a:p>
                    <a:p>
                      <a:pPr marL="0" marR="0" indent="0" algn="l" defTabSz="914400" rtl="0" eaLnBrk="1" fontAlgn="auto" latinLnBrk="0" hangingPunct="1">
                        <a:lnSpc>
                          <a:spcPct val="100000"/>
                        </a:lnSpc>
                        <a:spcBef>
                          <a:spcPts val="0"/>
                        </a:spcBef>
                        <a:spcAft>
                          <a:spcPts val="0"/>
                        </a:spcAft>
                        <a:buClrTx/>
                        <a:buSzTx/>
                        <a:buFontTx/>
                        <a:buNone/>
                        <a:tabLst/>
                        <a:defRPr/>
                      </a:pPr>
                      <a:r>
                        <a:rPr lang="cs-CZ" sz="1600" b="1" baseline="0" dirty="0" smtClean="0">
                          <a:solidFill>
                            <a:schemeClr val="tx1"/>
                          </a:solidFill>
                          <a:latin typeface="Times New Roman" pitchFamily="18" charset="0"/>
                          <a:cs typeface="Times New Roman" pitchFamily="18" charset="0"/>
                        </a:rPr>
                        <a:t>d/ abychom si užili pyžama</a:t>
                      </a:r>
                      <a:endParaRPr lang="cs-CZ" sz="1600" dirty="0">
                        <a:solidFill>
                          <a:schemeClr val="tx1"/>
                        </a:solidFill>
                        <a:latin typeface="Times New Roman" pitchFamily="18" charset="0"/>
                        <a:cs typeface="Times New Roman" pitchFamily="18" charset="0"/>
                      </a:endParaRPr>
                    </a:p>
                  </a:txBody>
                  <a:tcPr>
                    <a:solidFill>
                      <a:srgbClr val="FFFF99"/>
                    </a:solidFill>
                  </a:tcPr>
                </a:tc>
              </a:tr>
            </a:tbl>
          </a:graphicData>
        </a:graphic>
      </p:graphicFrame>
      <p:sp>
        <p:nvSpPr>
          <p:cNvPr id="16" name="TextovéPole 15"/>
          <p:cNvSpPr txBox="1"/>
          <p:nvPr/>
        </p:nvSpPr>
        <p:spPr>
          <a:xfrm>
            <a:off x="7976759" y="1511375"/>
            <a:ext cx="504056" cy="1815882"/>
          </a:xfrm>
          <a:prstGeom prst="rect">
            <a:avLst/>
          </a:prstGeom>
          <a:noFill/>
        </p:spPr>
        <p:txBody>
          <a:bodyPr wrap="square" rtlCol="0">
            <a:spAutoFit/>
          </a:bodyPr>
          <a:lstStyle/>
          <a:p>
            <a:pPr marL="228600" indent="-228600">
              <a:buAutoNum type="arabicPeriod"/>
            </a:pP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b</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c</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d</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b</a:t>
            </a:r>
            <a:endParaRPr lang="cs-CZ" sz="1600" dirty="0" smtClean="0">
              <a:latin typeface="Times New Roman" pitchFamily="18" charset="0"/>
              <a:cs typeface="Times New Roman" pitchFamily="18" charset="0"/>
            </a:endParaRPr>
          </a:p>
          <a:p>
            <a:pPr marL="228600" indent="-228600">
              <a:buAutoNum type="arabicPeriod"/>
            </a:pPr>
            <a:endParaRPr lang="cs-CZ" sz="1600" dirty="0" smtClean="0">
              <a:latin typeface="Times New Roman" pitchFamily="18" charset="0"/>
              <a:cs typeface="Times New Roman" pitchFamily="18" charset="0"/>
            </a:endParaRPr>
          </a:p>
          <a:p>
            <a:pPr marL="228600" indent="-228600"/>
            <a:endParaRPr lang="cs-CZ" sz="16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0" fill="hold"/>
                                        <p:tgtEl>
                                          <p:spTgt spid="16"/>
                                        </p:tgtEl>
                                        <p:attrNameLst>
                                          <p:attrName>ppt_x</p:attrName>
                                        </p:attrNameLst>
                                      </p:cBhvr>
                                      <p:tavLst>
                                        <p:tav tm="0">
                                          <p:val>
                                            <p:strVal val="#ppt_x"/>
                                          </p:val>
                                        </p:tav>
                                        <p:tav tm="100000">
                                          <p:val>
                                            <p:strVal val="#ppt_x"/>
                                          </p:val>
                                        </p:tav>
                                      </p:tavLst>
                                    </p:anim>
                                    <p:anim calcmode="lin" valueType="num">
                                      <p:cBhvr additive="base">
                                        <p:cTn id="27"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27.9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Svět kolem nás</a:t>
            </a:r>
          </a:p>
          <a:p>
            <a:endParaRPr lang="cs-CZ" sz="1000" dirty="0">
              <a:latin typeface="Times New Roman" pitchFamily="18" charset="0"/>
              <a:cs typeface="Times New Roman" pitchFamily="18" charset="0"/>
            </a:endParaRPr>
          </a:p>
        </p:txBody>
      </p:sp>
      <p:sp>
        <p:nvSpPr>
          <p:cNvPr id="4" name="Obdélník 3"/>
          <p:cNvSpPr/>
          <p:nvPr/>
        </p:nvSpPr>
        <p:spPr>
          <a:xfrm>
            <a:off x="251520" y="1491630"/>
            <a:ext cx="8640960" cy="2592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AutoNum type="arabicPeriod"/>
            </a:pPr>
            <a:r>
              <a:rPr lang="cs-CZ" sz="1400" dirty="0" smtClean="0">
                <a:latin typeface="Times New Roman" pitchFamily="18" charset="0"/>
                <a:cs typeface="Times New Roman" pitchFamily="18" charset="0"/>
                <a:hlinkClick r:id="rId2"/>
              </a:rPr>
              <a:t>http</a:t>
            </a:r>
            <a:r>
              <a:rPr lang="cs-CZ" sz="1400" dirty="0">
                <a:latin typeface="Times New Roman" pitchFamily="18" charset="0"/>
                <a:cs typeface="Times New Roman" pitchFamily="18" charset="0"/>
                <a:hlinkClick r:id="rId2"/>
              </a:rPr>
              <a:t>://clanky.rvp.cz/wp-content/upload/prilohy/345/nase_telo___</a:t>
            </a:r>
            <a:r>
              <a:rPr lang="cs-CZ" sz="1400" dirty="0" smtClean="0">
                <a:latin typeface="Times New Roman" pitchFamily="18" charset="0"/>
                <a:cs typeface="Times New Roman" pitchFamily="18" charset="0"/>
                <a:hlinkClick r:id="rId2"/>
              </a:rPr>
              <a:t>pracovni_sesit_pro_3_rocnik.pdf</a:t>
            </a:r>
            <a:r>
              <a:rPr lang="cs-CZ" sz="1400" dirty="0" smtClean="0">
                <a:latin typeface="Times New Roman" pitchFamily="18" charset="0"/>
                <a:cs typeface="Times New Roman" pitchFamily="18" charset="0"/>
              </a:rPr>
              <a:t> - </a:t>
            </a:r>
            <a:r>
              <a:rPr lang="cs-CZ" sz="1400" dirty="0" err="1" smtClean="0">
                <a:latin typeface="Times New Roman" pitchFamily="18" charset="0"/>
                <a:cs typeface="Times New Roman" pitchFamily="18" charset="0"/>
              </a:rPr>
              <a:t>slide</a:t>
            </a:r>
            <a:r>
              <a:rPr lang="cs-CZ" sz="1400" dirty="0" smtClean="0">
                <a:latin typeface="Times New Roman" pitchFamily="18" charset="0"/>
                <a:cs typeface="Times New Roman" pitchFamily="18" charset="0"/>
              </a:rPr>
              <a:t> č. 5, 6 </a:t>
            </a:r>
          </a:p>
          <a:p>
            <a:pPr marL="342900" indent="-342900">
              <a:buAutoNum type="arabicPeriod"/>
            </a:pPr>
            <a:r>
              <a:rPr lang="cs-CZ" sz="1400" dirty="0">
                <a:latin typeface="Times New Roman" pitchFamily="18" charset="0"/>
                <a:cs typeface="Times New Roman" pitchFamily="18" charset="0"/>
                <a:hlinkClick r:id="rId3"/>
              </a:rPr>
              <a:t>http://</a:t>
            </a:r>
            <a:r>
              <a:rPr lang="cs-CZ" sz="1400" dirty="0" smtClean="0">
                <a:latin typeface="Times New Roman" pitchFamily="18" charset="0"/>
                <a:cs typeface="Times New Roman" pitchFamily="18" charset="0"/>
                <a:hlinkClick r:id="rId3"/>
              </a:rPr>
              <a:t>public-inc.blogspot.com/2010/11/healthy-diet-foods-for-healthy.html</a:t>
            </a:r>
            <a:r>
              <a:rPr lang="cs-CZ" sz="1400" dirty="0" smtClean="0">
                <a:latin typeface="Times New Roman" pitchFamily="18" charset="0"/>
                <a:cs typeface="Times New Roman" pitchFamily="18" charset="0"/>
              </a:rPr>
              <a:t> - </a:t>
            </a:r>
            <a:r>
              <a:rPr lang="cs-CZ" sz="1400" dirty="0" err="1" smtClean="0">
                <a:latin typeface="Times New Roman" pitchFamily="18" charset="0"/>
                <a:cs typeface="Times New Roman" pitchFamily="18" charset="0"/>
              </a:rPr>
              <a:t>slide</a:t>
            </a:r>
            <a:r>
              <a:rPr lang="cs-CZ" sz="1400" dirty="0" smtClean="0">
                <a:latin typeface="Times New Roman" pitchFamily="18" charset="0"/>
                <a:cs typeface="Times New Roman" pitchFamily="18" charset="0"/>
              </a:rPr>
              <a:t> č. 7</a:t>
            </a:r>
          </a:p>
          <a:p>
            <a:pPr marL="342900" indent="-342900">
              <a:buAutoNum type="arabicPeriod"/>
            </a:pPr>
            <a:r>
              <a:rPr lang="cs-CZ" sz="1400" dirty="0" smtClean="0">
                <a:latin typeface="Times New Roman" pitchFamily="18" charset="0"/>
                <a:cs typeface="Times New Roman" pitchFamily="18" charset="0"/>
              </a:rPr>
              <a:t>Kliparty z databáze.</a:t>
            </a:r>
          </a:p>
          <a:p>
            <a:pPr marL="342900" indent="-342900">
              <a:buFontTx/>
              <a:buAutoNum type="arabicPeriod"/>
            </a:pPr>
            <a:r>
              <a:rPr lang="cs-CZ" sz="1400" dirty="0">
                <a:latin typeface="Times New Roman" pitchFamily="18" charset="0"/>
              </a:rPr>
              <a:t>Věra Štiková: Já a můj svět – prvouka pro </a:t>
            </a:r>
            <a:r>
              <a:rPr lang="cs-CZ" sz="1400" dirty="0" smtClean="0">
                <a:latin typeface="Times New Roman" pitchFamily="18" charset="0"/>
              </a:rPr>
              <a:t>3. </a:t>
            </a:r>
            <a:r>
              <a:rPr lang="cs-CZ" sz="1400" dirty="0">
                <a:latin typeface="Times New Roman" pitchFamily="18" charset="0"/>
              </a:rPr>
              <a:t>ročník, pracovní sešit, nakladatelství Nová škola, 2008, str. </a:t>
            </a:r>
            <a:r>
              <a:rPr lang="cs-CZ" sz="1400" dirty="0" smtClean="0">
                <a:latin typeface="Times New Roman" pitchFamily="18" charset="0"/>
              </a:rPr>
              <a:t>61 </a:t>
            </a:r>
            <a:r>
              <a:rPr lang="cs-CZ" sz="1400" dirty="0">
                <a:latin typeface="Times New Roman" pitchFamily="18" charset="0"/>
              </a:rPr>
              <a:t>– </a:t>
            </a:r>
            <a:r>
              <a:rPr lang="cs-CZ" sz="1400" dirty="0" err="1">
                <a:latin typeface="Times New Roman" pitchFamily="18" charset="0"/>
              </a:rPr>
              <a:t>slide</a:t>
            </a:r>
            <a:r>
              <a:rPr lang="cs-CZ" sz="1400" dirty="0">
                <a:latin typeface="Times New Roman" pitchFamily="18" charset="0"/>
              </a:rPr>
              <a:t> č. </a:t>
            </a:r>
            <a:r>
              <a:rPr lang="cs-CZ" sz="1400" dirty="0" smtClean="0">
                <a:latin typeface="Times New Roman" pitchFamily="18" charset="0"/>
              </a:rPr>
              <a:t>3</a:t>
            </a:r>
            <a:endParaRPr lang="cs-CZ" sz="1400" dirty="0">
              <a:latin typeface="Times New Roman" pitchFamily="18" charset="0"/>
            </a:endParaRPr>
          </a:p>
          <a:p>
            <a:pPr marL="342900" indent="-342900">
              <a:buAutoNum type="arabicPeriod"/>
            </a:pPr>
            <a:endParaRPr lang="cs-CZ" sz="1400" dirty="0">
              <a:latin typeface="Times New Roman" pitchFamily="18" charset="0"/>
              <a:cs typeface="Times New Roman" pitchFamily="18" charset="0"/>
            </a:endParaRPr>
          </a:p>
        </p:txBody>
      </p:sp>
    </p:spTree>
    <p:extLst>
      <p:ext uri="{BB962C8B-B14F-4D97-AF65-F5344CB8AC3E}">
        <p14:creationId xmlns:p14="http://schemas.microsoft.com/office/powerpoint/2010/main" val="1563686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1763</TotalTime>
  <Words>1287</Words>
  <Application>Microsoft Office PowerPoint</Application>
  <PresentationFormat>Předvádění na obrazovce (16:9)</PresentationFormat>
  <Paragraphs>162</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27.1 Člověk a jeho zdraví – ČLOVĚK                                                ZDRAVÍ, HYGIENA, NEMOC  </vt:lpstr>
      <vt:lpstr>27.2 Co už víš? </vt:lpstr>
      <vt:lpstr>27.3 Žijeme zdravě</vt:lpstr>
      <vt:lpstr>27.4 Žijeme zdravě</vt:lpstr>
      <vt:lpstr>27.5 Procvičení a příklady</vt:lpstr>
      <vt:lpstr>27.6 Něco navíc pro šikovné</vt:lpstr>
      <vt:lpstr>27.7 Healthy lifestyle</vt:lpstr>
      <vt:lpstr>27.8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193</cp:revision>
  <dcterms:created xsi:type="dcterms:W3CDTF">2010-10-18T18:21:56Z</dcterms:created>
  <dcterms:modified xsi:type="dcterms:W3CDTF">2012-07-09T19:18:58Z</dcterms:modified>
</cp:coreProperties>
</file>