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FF"/>
    <a:srgbClr val="0000FF"/>
    <a:srgbClr val="FF3300"/>
    <a:srgbClr val="FF9999"/>
    <a:srgbClr val="CCFFCC"/>
    <a:srgbClr val="99FF99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kralicek12.blog.cz/0702/zrakove-klamy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josek.webovastranka.cz/image/1433_Pro_bystr%C3%A9_hlavy" TargetMode="External"/><Relationship Id="rId3" Type="http://schemas.openxmlformats.org/officeDocument/2006/relationships/hyperlink" Target="http://stepbystepintoenglish.blogspot.com/2012/02/senses.html" TargetMode="External"/><Relationship Id="rId7" Type="http://schemas.openxmlformats.org/officeDocument/2006/relationships/hyperlink" Target="http://kralicek12.blog.cz/0702/zrakove-klamy" TargetMode="External"/><Relationship Id="rId2" Type="http://schemas.openxmlformats.org/officeDocument/2006/relationships/hyperlink" Target="http://leqaa.net/vb/showthread.php?t=51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taryami.net/darpanam/index.php/essays/serial-articles/dharma/item/48-what-extent-is-our-sensory-perception-reliable" TargetMode="External"/><Relationship Id="rId11" Type="http://schemas.openxmlformats.org/officeDocument/2006/relationships/hyperlink" Target="http://www.hojeni-ran.cz/anatomie-lidske-kuze" TargetMode="External"/><Relationship Id="rId5" Type="http://schemas.openxmlformats.org/officeDocument/2006/relationships/hyperlink" Target="http://albert.zsunesco.cz:8888/moodle2/mod/page/view.php?id=49" TargetMode="External"/><Relationship Id="rId10" Type="http://schemas.openxmlformats.org/officeDocument/2006/relationships/hyperlink" Target="http://cs.wikipedia.org/wiki/Soubor:Anatomie_ucha.png" TargetMode="External"/><Relationship Id="rId4" Type="http://schemas.openxmlformats.org/officeDocument/2006/relationships/hyperlink" Target="http://blog-haus.blbne.cz/13118-zrak-sluch-cich-hmata-chut.html" TargetMode="External"/><Relationship Id="rId9" Type="http://schemas.openxmlformats.org/officeDocument/2006/relationships/hyperlink" Target="http://www.optiksrott.eu/?oko_stav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2"/>
            <a:ext cx="5720801" cy="7111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26.1 Člověk a jeho zdraví – ČLOVĚK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SMYSLY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1472"/>
            <a:ext cx="2880320" cy="285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antaryami.net/darpanam/media/k2/items/cache/c1572c59821062c96d0fc33ad32a2983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57161"/>
            <a:ext cx="2078487" cy="13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8781" y="4103071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vidíš na obrázku?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48065" y="987574"/>
            <a:ext cx="345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HÁDANKY </a:t>
            </a:r>
          </a:p>
          <a:p>
            <a:pPr algn="ctr"/>
            <a:r>
              <a:rPr lang="cs-CZ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Které smyslové orgány to jsou?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40256" y="1779662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Dvě kavky vedle sebe sedí,</a:t>
            </a:r>
          </a:p>
          <a:p>
            <a:r>
              <a:rPr lang="cs-CZ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edna </a:t>
            </a:r>
            <a:r>
              <a:rPr lang="cs-CZ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druhou nevidí.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80538" y="2179771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oči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69692" y="2461413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Dva chlívky pod jednou stříškou.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598573" y="2630690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nos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51411" y="1787674"/>
            <a:ext cx="3187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Kdo všechno slyší a nikdy nic neřekne?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594703" y="20412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uši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0256" y="2538357"/>
            <a:ext cx="23695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Když druzí pracují,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jen mluví,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u stolu sní všechno sama.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22028" y="313894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pusa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40256" y="3598506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Jeden kmen na dvou ratolestech</a:t>
            </a:r>
          </a:p>
          <a:p>
            <a:r>
              <a:rPr lang="cs-CZ" sz="1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rží deset větviček.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72000" y="4117841"/>
            <a:ext cx="138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trup, ruce a prsty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80874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Smyslová ústrojí, zrak, čich, chuť, hmat, sluch, oko, nos, ústa, kůže, ucho.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smyslová ústrojí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zrak, čich, chuť, hmat, sluch, orgány - oko, nos, ústa, kůže, ucho.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0295" y="1137930"/>
            <a:ext cx="126540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Smysly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zrak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čich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chuť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hmat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sluch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Orgány</a:t>
            </a:r>
            <a:endParaRPr lang="cs-C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oko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nos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ústa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kůže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► ucho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zivatel\Local Settings\Temporary Internet Files\Content.IE5\TAIN2ZYL\MP9004067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83" y="766933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 t="34590" r="19254" b="31903"/>
          <a:stretch/>
        </p:blipFill>
        <p:spPr bwMode="auto">
          <a:xfrm>
            <a:off x="5796136" y="766933"/>
            <a:ext cx="2364668" cy="17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/>
          <a:stretch/>
        </p:blipFill>
        <p:spPr bwMode="auto">
          <a:xfrm>
            <a:off x="4211960" y="2701823"/>
            <a:ext cx="2160240" cy="21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80" y="2815580"/>
            <a:ext cx="2007282" cy="196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9746" r="32530" b="28556"/>
          <a:stretch/>
        </p:blipFill>
        <p:spPr bwMode="auto">
          <a:xfrm>
            <a:off x="6876256" y="2751631"/>
            <a:ext cx="2074938" cy="21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7971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26.3 Smysly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1" y="998606"/>
            <a:ext cx="2880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 je smysl, který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umožňuje</a:t>
            </a:r>
          </a:p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vnímat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světlo,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tmu, různé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barvy, tvary. Pro člověka je to smysl nejdůležitější, asi 80 % všech informací vnímáme zrakem. Zrak je zaměřen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hlavně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vnímání kontrastu,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vzdálenost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významně se podílí na orientaci v prostoru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Oči si musíme chránit před slunečním zářením brýlemi.</a:t>
            </a:r>
            <a:endParaRPr lang="cs-CZ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96022" y="997087"/>
            <a:ext cx="28441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Čich</a:t>
            </a:r>
          </a:p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schopnost vnímat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vůni nebo zápach </a:t>
            </a:r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 vzduchu. Citlivost čichu se u různých lidí liší. Obecně mají ženy citlivější čich než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muži.</a:t>
            </a:r>
          </a:p>
          <a:p>
            <a:endParaRPr lang="cs-CZ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940152" y="986043"/>
            <a:ext cx="3004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Chuť</a:t>
            </a:r>
          </a:p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Dovoluje 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vnímat chemické látky rozpuštěné ve slinách nebo vodě. 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Nejcitlivější 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místo hmatu je na konečcích prstů a na špičce jazyka, naopak nejméně je jich na zádech. 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Rozdílnost 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chutí  poznáváme na jazyku. 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Citlivost 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chuti u jednotlivých lidí může být 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velmi rozdílná.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81713"/>
            <a:ext cx="2520280" cy="263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9702"/>
            <a:ext cx="2592288" cy="19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5397"/>
            <a:ext cx="2541005" cy="150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26.4 Smysly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95536" y="1147559"/>
            <a:ext cx="288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Hmat</a:t>
            </a:r>
          </a:p>
          <a:p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Smysly, které pomocí </a:t>
            </a:r>
            <a:r>
              <a:rPr lang="cs-CZ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receptorů v kůži umožňují získávat informace z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okolí </a:t>
            </a:r>
            <a:r>
              <a:rPr lang="cs-CZ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chlad, teplo, bolest, tlak</a:t>
            </a:r>
            <a:r>
              <a:rPr lang="cs-CZ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píchnutí.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Nejcitlivější </a:t>
            </a:r>
            <a:r>
              <a:rPr lang="cs-CZ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místo hmatu je na konečcích prstů a na špičce jazyka,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nejméně </a:t>
            </a:r>
            <a:r>
              <a:rPr lang="cs-CZ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je jich na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zádech.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19872" y="1147559"/>
            <a:ext cx="30243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Sluch</a:t>
            </a: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schopnost vnímat zvuky. 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Rozeznáváme </a:t>
            </a:r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zabarvení 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zvuků. Jednotlivé tóny se </a:t>
            </a:r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 lidí různí. Tato schopnost se označuje jako hudební sluch. Díky tomu, že člověk má uši po stranách hlavy, umožňuje sluch orientaci v 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prostoru.</a:t>
            </a:r>
            <a:endParaRPr lang="cs-CZ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40385"/>
            <a:ext cx="2448273" cy="18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40385"/>
            <a:ext cx="2542169" cy="18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88224" y="771550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Svět kolem nás poznáváme </a:t>
            </a:r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smysly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Částem těla, v nichž jsou smysly uloženy, říkáme </a:t>
            </a:r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smyslová ústrojí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námi žijí lidé, kteří mohou mít některé smysly poškozeny. Musíme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nim být ohleduplní a snažit se o pomoc, mají to v životě těžší.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04152"/>
            <a:ext cx="4644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pl-PL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Vezmi </a:t>
            </a:r>
            <a:r>
              <a:rPr lang="pl-PL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jablko a dokonči věty, podle toho, </a:t>
            </a:r>
            <a:r>
              <a:rPr lang="pl-PL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jakým </a:t>
            </a:r>
            <a:r>
              <a:rPr lang="cs-C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smyslovým orgánem </a:t>
            </a:r>
            <a:r>
              <a:rPr lang="cs-CZ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vnímáš: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oči: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Jablko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je…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konečky prstů a dlaní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: Jablko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je...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uši: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Kutálej jablko na lavici.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Když jsem kutálel(a) jablko, uslyšel(a)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jsem…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nos: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Když jsem přivoněl(a) k jablku, cítil(a)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jsem…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jazyk: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Když jsem si kousl(a) do jablka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poznal(a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) jsem, že jablko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je...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Totéž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proveď s jiným druhem ovoce nebo zeleniny. Pak si zavaž oči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zkus</a:t>
            </a:r>
            <a:r>
              <a:rPr lang="pl-PL" sz="1400" i="1" dirty="0">
                <a:latin typeface="Times New Roman" pitchFamily="18" charset="0"/>
                <a:cs typeface="Times New Roman" pitchFamily="18" charset="0"/>
              </a:rPr>
              <a:t>, zda jednotlivé druhy od sebe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podle chuti rozeznáš.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41" y="3699019"/>
            <a:ext cx="4561681" cy="129614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908" y="4011910"/>
            <a:ext cx="1650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Vyznač barevně do obrázku, kde jsi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vnímal/a </a:t>
            </a:r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jazyku chuť jablka.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55976" y="634820"/>
            <a:ext cx="46540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Který orgán vykonává  jakou funkci? Ke 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každému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obrázku napiš, 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jaké smyslové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ústrojí  se 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jedná.</a:t>
            </a:r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• schopnost vnímat zvuky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• umožňuje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získávat informace z bezprostředního okolí, vnímá dotyk,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teplo,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chlad atd.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• schopnost vnímat vůni nebo zápach 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• díky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němu získáváme až 80% všech informací z okolí. Ve tmě se tato schopnost omezuje</a:t>
            </a:r>
          </a:p>
          <a:p>
            <a:endParaRPr lang="cs-C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55976" y="27877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7854"/>
            <a:ext cx="2638489" cy="156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6855" y="1087247"/>
            <a:ext cx="3953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 Zrakové klamy:</a:t>
            </a:r>
          </a:p>
          <a:p>
            <a:pPr marL="342900" indent="-342900">
              <a:buAutoNum type="arabicPeriod"/>
            </a:pPr>
            <a:endParaRPr lang="cs-CZ" sz="1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Zahraj si hru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slepce </a:t>
            </a:r>
            <a:r>
              <a:rPr lang="cs-CZ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ve dvojicích, jeden má zavázané oči, druhý ho vodí prostorem, upozorňuje ho na překážky. Po chvíli si role vymění. Jaké jste měli pocity jako slepí? Jako vodící?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42464" y="1087247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optické klamy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16129"/>
            <a:ext cx="1647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17483"/>
            <a:ext cx="1866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0" y="3219822"/>
            <a:ext cx="2444790" cy="18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2794" y="294242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ložení oka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52" y="3219822"/>
            <a:ext cx="2285868" cy="18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9822"/>
            <a:ext cx="2639194" cy="18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067944" y="2947167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kladba ucha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92280" y="2947167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ložení kůže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0033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26.7 SENSES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5767"/>
            <a:ext cx="289440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34563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476638" y="555526"/>
            <a:ext cx="4079156" cy="206210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We‘ve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senses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…………,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smell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…………… and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……………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use …………… to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touch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…………… to taste food. </a:t>
            </a:r>
            <a:endParaRPr lang="cs-CZ" sz="16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22780"/>
              </p:ext>
            </p:extLst>
          </p:nvPr>
        </p:nvGraphicFramePr>
        <p:xfrm>
          <a:off x="179510" y="1131590"/>
          <a:ext cx="7185180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Vůně vnímáme…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očima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nosem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kůží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jazykem</a:t>
                      </a: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smysl umožňuje vnímat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světlo, tmu, různé barvy a tvary?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čich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sluch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hmat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zrak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Chuť vnímáme…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jazykem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na rukou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na nohou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nosem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Který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smysl umožňuje vnímat teplo, chlad, bolest?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hmat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chuť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čich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sluch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8640960" cy="32792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leqaa.net/vb/showthread.php?t=5137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stepbystepintoenglish.blogspot.com/2012/02/senses.html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blog-haus.blbne.cz/13118-zrak-sluch-cich-hmata-chut.html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albert.zsunesco.cz:8888/moodle2/mod/page/view.php?id=49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www.antaryami.net/darpanam/index.php/essays/serial-articles/dharma/item/48-what-extent-is-our-sensory-perception-reliable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kralicek12.blog.cz/0702/zrakove-klamy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ajosek.webovastranka.cz/image/1433_Pro_bystr%C3%A9_hlavy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http://www.optiksrott.eu/?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oko_stavba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cs.wikipedia.org/wiki/Soubor:Anatomie_ucha.png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www.hojeni-ran.cz/anatomie-lidske-kuze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Hádanky v Prvouce: Mgr. Jana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Palanská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Vydalo JV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v Novém Bydžově 2000, str.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1256</Words>
  <Application>Microsoft Office PowerPoint</Application>
  <PresentationFormat>Předvádění na obrazovce (16:9)</PresentationFormat>
  <Paragraphs>162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26.1 Člověk a jeho zdraví – ČLOVĚK                                                 SMYSLY                </vt:lpstr>
      <vt:lpstr>26.2 Co už víš? </vt:lpstr>
      <vt:lpstr>26.3 Smysly</vt:lpstr>
      <vt:lpstr>26.4 Smysly</vt:lpstr>
      <vt:lpstr>26.5 Procvičení a příklady</vt:lpstr>
      <vt:lpstr>26.6 Něco navíc pro šikovné</vt:lpstr>
      <vt:lpstr>26.7 SENSES</vt:lpstr>
      <vt:lpstr>26.8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201</cp:revision>
  <dcterms:created xsi:type="dcterms:W3CDTF">2010-10-18T18:21:56Z</dcterms:created>
  <dcterms:modified xsi:type="dcterms:W3CDTF">2012-07-09T19:21:35Z</dcterms:modified>
</cp:coreProperties>
</file>