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00FF"/>
    <a:srgbClr val="FF6600"/>
    <a:srgbClr val="009999"/>
    <a:srgbClr val="0000FF"/>
    <a:srgbClr val="FF66CC"/>
    <a:srgbClr val="808080"/>
    <a:srgbClr val="006600"/>
    <a:srgbClr val="FF99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vp.cz/Kabinet/Obrazky/Speci%C3%A1ln%C3%AD_pedagogika/Komunika%C4%8Dn%C3%AD_tabulky/Lidsk%C3%A9_t%C4%9Blo" TargetMode="External"/><Relationship Id="rId7" Type="http://schemas.openxmlformats.org/officeDocument/2006/relationships/hyperlink" Target="http://skolicka6.sweb.cz/TEST/PRVOUKA4.htm" TargetMode="External"/><Relationship Id="rId2" Type="http://schemas.openxmlformats.org/officeDocument/2006/relationships/hyperlink" Target="http://www.imapbuilder.com/customization/interactive_human_anatomy_graphs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olicka6.sweb.cz/KRIZOVKA/KRIZOVKA.htm" TargetMode="External"/><Relationship Id="rId5" Type="http://schemas.openxmlformats.org/officeDocument/2006/relationships/hyperlink" Target="http://skolicka6.sweb.cz/CLOVEK/PRVOUKA1.htm" TargetMode="External"/><Relationship Id="rId4" Type="http://schemas.openxmlformats.org/officeDocument/2006/relationships/hyperlink" Target="http://clanky.rvp.cz/wp-content/upload/prilohy/345/nase_telo___pracovni_sesit_pro_3_rocnik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2"/>
            <a:ext cx="9126082" cy="783163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 Člověk a jeho zdraví – ČLOVĚK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VNITŘNÍ ORGÁNY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78564"/>
            <a:ext cx="2937395" cy="27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5" y="1372952"/>
            <a:ext cx="2663849" cy="299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03848" y="1995686"/>
            <a:ext cx="2482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funguje naše tělo?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se uvnitř skrývá za 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orgány?</a:t>
            </a:r>
          </a:p>
          <a:p>
            <a:r>
              <a:rPr lang="cs-CZ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Jak pracují?</a:t>
            </a:r>
          </a:p>
          <a:p>
            <a:r>
              <a:rPr lang="cs-C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Proč mám hlad?</a:t>
            </a:r>
          </a:p>
          <a:p>
            <a:r>
              <a:rPr lang="cs-CZ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 proč se mi chce spát?</a:t>
            </a:r>
          </a:p>
          <a:p>
            <a:r>
              <a:rPr lang="cs-CZ" b="1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Jak to, že dýchám?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5020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Člověk a jeho vnitřní orgány.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lidské vnitřní orgány.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7574"/>
            <a:ext cx="6751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našemu životu jsou nezbytná různá vnitřní ústrojí těla. 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Každé má určitý význam a je obvykle v činnosti, i když spíme.</a:t>
            </a:r>
          </a:p>
          <a:p>
            <a:r>
              <a:rPr lang="cs-CZ" sz="1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Příroda nám poskytuje základní podmínky pro život. Nemůžeme bez ní žít.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0678" y="4659982"/>
            <a:ext cx="3648756" cy="30777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ty potřebuješ každý den ke svému životu?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5686"/>
            <a:ext cx="24376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39466" y="1940812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VZDUCH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39466" y="2443918"/>
            <a:ext cx="633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VODA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39466" y="2962060"/>
            <a:ext cx="904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POTRAVA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69442" y="3571984"/>
            <a:ext cx="92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PROSTOR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39466" y="4161350"/>
            <a:ext cx="1498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SVĚTLO A TEPLO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681571" y="1940811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DÝCHÁM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65259" y="25064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PIJI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773275" y="3067237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JÍM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73275" y="3586071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POHYBUJI SE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806296" y="41663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VNÍMÁM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1995145" y="2079310"/>
            <a:ext cx="1136695" cy="13850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1849815" y="2578040"/>
            <a:ext cx="1210017" cy="66860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111902" y="3069149"/>
            <a:ext cx="947930" cy="43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2123728" y="3710483"/>
            <a:ext cx="1057622" cy="4267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9" idx="3"/>
          </p:cNvCxnSpPr>
          <p:nvPr/>
        </p:nvCxnSpPr>
        <p:spPr>
          <a:xfrm flipV="1">
            <a:off x="2538146" y="4236208"/>
            <a:ext cx="593694" cy="6364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Přímá spojnice se šipkou 1033"/>
          <p:cNvCxnSpPr>
            <a:stCxn id="10" idx="1"/>
          </p:cNvCxnSpPr>
          <p:nvPr/>
        </p:nvCxnSpPr>
        <p:spPr>
          <a:xfrm flipH="1">
            <a:off x="5796136" y="2079311"/>
            <a:ext cx="885435" cy="69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Přímá spojnice se šipkou 1037"/>
          <p:cNvCxnSpPr>
            <a:stCxn id="11" idx="1"/>
          </p:cNvCxnSpPr>
          <p:nvPr/>
        </p:nvCxnSpPr>
        <p:spPr>
          <a:xfrm flipH="1">
            <a:off x="5868144" y="2644900"/>
            <a:ext cx="897115" cy="38208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Přímá spojnice se šipkou 1040"/>
          <p:cNvCxnSpPr>
            <a:stCxn id="12" idx="1"/>
          </p:cNvCxnSpPr>
          <p:nvPr/>
        </p:nvCxnSpPr>
        <p:spPr>
          <a:xfrm flipH="1" flipV="1">
            <a:off x="5868144" y="3204598"/>
            <a:ext cx="905131" cy="11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Přímá spojnice se šipkou 1043"/>
          <p:cNvCxnSpPr>
            <a:stCxn id="13" idx="1"/>
          </p:cNvCxnSpPr>
          <p:nvPr/>
        </p:nvCxnSpPr>
        <p:spPr>
          <a:xfrm flipH="1" flipV="1">
            <a:off x="6012160" y="3710484"/>
            <a:ext cx="761115" cy="14087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Přímá spojnice se šipkou 1046"/>
          <p:cNvCxnSpPr>
            <a:stCxn id="14" idx="1"/>
          </p:cNvCxnSpPr>
          <p:nvPr/>
        </p:nvCxnSpPr>
        <p:spPr>
          <a:xfrm flipH="1" flipV="1">
            <a:off x="6012161" y="4166958"/>
            <a:ext cx="794135" cy="13788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25.3 Vnitřní ústrojí člověka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uzivatel\Dokumenty\Obrázky\orgány 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15765" r="1737" b="8922"/>
          <a:stretch/>
        </p:blipFill>
        <p:spPr bwMode="auto">
          <a:xfrm>
            <a:off x="611560" y="2571750"/>
            <a:ext cx="7992888" cy="2376264"/>
          </a:xfrm>
          <a:prstGeom prst="rect">
            <a:avLst/>
          </a:prstGeom>
          <a:noFill/>
          <a:ln w="28575">
            <a:solidFill>
              <a:srgbClr val="CC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4795" y="1085553"/>
            <a:ext cx="8568952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Celé naše tělo je protkané sítí </a:t>
            </a:r>
            <a:r>
              <a:rPr lang="cs-CZ" sz="1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cév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které rozvádějí krev, a sítí nervů, které řídí všechny činnosti našeho těla. Neustálý pohyb krve v těle zajišťuje </a:t>
            </a:r>
            <a:r>
              <a:rPr lang="cs-CZ" sz="1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srdce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které se stáhne asi 80krát za minutu. Pracuje, i když sedíme nebo ležíme – bez přestávky po celý náš život. Našemu srdci i ostatním vnitřním ústrojím škodí kouření, alkohol a další drogy, i příliš velká hmotnost těla. Prospívá mu pohyb na čerstvém vzduchu.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25.4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idské orgány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Documents and Settings\uzivatel\Dokumenty\Obrázky\orgány 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b="9696"/>
          <a:stretch/>
        </p:blipFill>
        <p:spPr bwMode="auto">
          <a:xfrm rot="10800000">
            <a:off x="247723" y="1061889"/>
            <a:ext cx="6242050" cy="40005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669709" y="555136"/>
            <a:ext cx="23762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ozek a mícha – řídí činnost celého těla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669711" y="1021649"/>
            <a:ext cx="237626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líce –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umožňují dýchání, odebírají ze vzduchu kyslík a převádějí jej do krve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69711" y="1656847"/>
            <a:ext cx="237626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rdce - pracuje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jako pumpa a zajišťuje nepřetržitý průtok krve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celým tělem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69710" y="2303178"/>
            <a:ext cx="2376265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aludek – zpracovává potravu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69710" y="2580177"/>
            <a:ext cx="237626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átra – přeměňují se v nich látky a zachycují škodliviny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69711" y="3042198"/>
            <a:ext cx="237626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enké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střevo -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potrava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se v něm promísí se žaludečními šťávami a štěpí se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 jednodušší složky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lusté střevo -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nestrávené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zbytky se v něm zahušťují a konečníkem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odcházejí z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těla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ven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75096" y="4231390"/>
            <a:ext cx="23708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ledviny - odebírají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krve tekutiny i škodlivé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odpadní látky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 močovou trubicí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je odvádějí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921082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Škrtni, co není pravda.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Mezi vnitřní ústrojí patří mozek a mícha, srdce a cévy, kůže,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plíce, žaludek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krk, tlusté střevo, tenké střevo, páteř, ledviny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močový měchýř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44" y="2400913"/>
            <a:ext cx="2232248" cy="24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707" y="1873952"/>
            <a:ext cx="2536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00FF"/>
                </a:solidFill>
                <a:latin typeface="Times New Roman"/>
              </a:rPr>
              <a:t>2. Spoj obrázek s jeho názvem.</a:t>
            </a:r>
            <a:endParaRPr lang="cs-CZ" sz="1400" b="1" dirty="0" smtClean="0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2180177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 a mícha</a:t>
            </a:r>
            <a:endParaRPr lang="cs-CZ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163214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srdce a cévy</a:t>
            </a:r>
            <a:endParaRPr lang="cs-CZ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3656" y="4355738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plíce</a:t>
            </a:r>
            <a:endParaRPr lang="cs-CZ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67750" y="4850487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ledviny a močový měchýř</a:t>
            </a:r>
            <a:endParaRPr lang="cs-CZ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60378" y="4507744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enké střevo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81395" y="3346015"/>
            <a:ext cx="110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tlusté střevo</a:t>
            </a:r>
            <a:endParaRPr lang="cs-CZ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03848" y="231225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žaludek</a:t>
            </a:r>
            <a:endParaRPr lang="cs-CZ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39952" y="481242"/>
            <a:ext cx="48965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K větám jsou přiřazena čísla 1 – 7. Až si věty přečteš, </a:t>
            </a:r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napiš jejich </a:t>
            </a:r>
            <a:r>
              <a:rPr lang="cs-CZ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číslo ke správnému ústrojí.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1. Pracuje jako pumpa a zajišťuje nepřetržitý průtok krve celým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tělem.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2. Řídí činnost celého těla i vnitřních orgánů.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3. Zabezpečují dýchání, odebírají ze vzduchu kyslík a převádějí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jej do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krve, vylučují oxid uhličitý.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4. Potrava se v něm promísí se žaludečními šťávami a štěpí se na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jednodušší složky.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5. Probíhá v něm další štěpení látek a jeho stěnami se živiny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vstřebávají do krve.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6. Nestrávené zbytky se v něm zahušťují a konečníkem odcházejí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těla ven.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7. Odebírají z krve tekutiny i škodlivé odpadní látky a močovou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trubicí je odvádějí z těla ven.</a:t>
            </a:r>
          </a:p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mozek a mícha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srdce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a cévy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plíce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žaludek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věta č._______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věta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č._____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věta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č.______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tlusté střevo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     tenké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střevo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  ledviny a močový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měchýř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věta č.________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věta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č.______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věta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č._______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722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25.6 Společné znaky s ostatními živočichy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uzivatel\Dokumenty\Obrázky\společné znaky 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4" t="11223" r="1901" b="4380"/>
          <a:stretch/>
        </p:blipFill>
        <p:spPr bwMode="auto">
          <a:xfrm>
            <a:off x="5580112" y="1643197"/>
            <a:ext cx="3168352" cy="3372995"/>
          </a:xfrm>
          <a:prstGeom prst="rect">
            <a:avLst/>
          </a:prstGeom>
          <a:noFill/>
          <a:ln w="19050">
            <a:solidFill>
              <a:srgbClr val="FF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zivatel\Dokumenty\Obrázky\společné znaky 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11222" r="52065" b="4381"/>
          <a:stretch/>
        </p:blipFill>
        <p:spPr bwMode="auto">
          <a:xfrm>
            <a:off x="395536" y="1441360"/>
            <a:ext cx="3024336" cy="357831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915089"/>
            <a:ext cx="378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Přečtěte si, co člověk potřebuje pro své zdraví. </a:t>
            </a:r>
          </a:p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Spojte s patřičným obrázkem.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9584" y="904533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Čím se lišíme od ostatních živočichů a rostlin?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Červeně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vybarvěte potřeby člověka,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modře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zvířat a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zeleně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rostlin.</a:t>
            </a:r>
          </a:p>
        </p:txBody>
      </p:sp>
      <p:sp>
        <p:nvSpPr>
          <p:cNvPr id="12" name="Ovál 11"/>
          <p:cNvSpPr/>
          <p:nvPr/>
        </p:nvSpPr>
        <p:spPr>
          <a:xfrm>
            <a:off x="3565029" y="1537458"/>
            <a:ext cx="1872208" cy="33861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Člověk má některé znaky společné se zvířaty. Společně s nimi patří do skupiny 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živočichů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86746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organs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7534"/>
            <a:ext cx="5400600" cy="43924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7971" y="1923678"/>
            <a:ext cx="2206053" cy="1631216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srdce</a:t>
            </a:r>
          </a:p>
          <a:p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dneys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ledviny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tomach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žaludek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plíce</a:t>
            </a:r>
          </a:p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mozek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04926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00402"/>
                <a:gridCol w="3584778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Který orgán zajišťuje oběh krve?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hlava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plíce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rdce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mícha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orgán pročišťuje krev?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ledviny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ústa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nos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plíce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Který orgán řídí činnost celého těla?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srdce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mozek a mícha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mozeček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oči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 čemu slouží plíce?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k řízení činnosti celého těla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 řízení činnosti auta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k dýchání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k čištění krve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8640960" cy="2991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http://www.imapbuilder.com/customization/interactive_human_anatomy_graphs.php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http://wiki.rvp.cz/Kabinet%2FObrazky%2FSpeci%C3%A1ln%C3%AD_pedagogika%2FKomunika%C4%8Dn%C3%AD_tabulky%2FLidsk%C3%A9_t%C4%9Blo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http://clanky.rvp.cz/wp-content/upload/prilohy/345/nase_telo___pracovni_sesit_pro_3_rocnik.pdf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5 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http://skolicka6.sweb.cz/CLOVEK/PRVOUKA1.htm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http://skolicka6.sweb.cz/KRIZOVKA/KRIZOVKA.htm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http://skolicka6.sweb.cz/TEST/PRVOUKA4.htm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6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Věra Štiková: Já a můj svět – prvouka pro 3. ročník, pracovní sešit, nakladatelství Nová škola, 2008, str. </a:t>
            </a:r>
            <a:r>
              <a:rPr lang="cs-CZ" sz="1200" dirty="0" smtClean="0">
                <a:latin typeface="Times New Roman" pitchFamily="18" charset="0"/>
              </a:rPr>
              <a:t>65 </a:t>
            </a:r>
            <a:r>
              <a:rPr lang="cs-CZ" sz="1200" dirty="0">
                <a:latin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</a:rPr>
              <a:t>6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Věra Štiková: Já a můj svět – prvouka pro 3. ročník, </a:t>
            </a:r>
            <a:r>
              <a:rPr lang="cs-CZ" sz="1200" dirty="0" smtClean="0">
                <a:latin typeface="Times New Roman" pitchFamily="18" charset="0"/>
              </a:rPr>
              <a:t>učebnice, </a:t>
            </a:r>
            <a:r>
              <a:rPr lang="cs-CZ" sz="1200" dirty="0">
                <a:latin typeface="Times New Roman" pitchFamily="18" charset="0"/>
              </a:rPr>
              <a:t>nakladatelství Nová škola, 2008, str. </a:t>
            </a:r>
            <a:r>
              <a:rPr lang="cs-CZ" sz="1200" dirty="0" smtClean="0">
                <a:latin typeface="Times New Roman" pitchFamily="18" charset="0"/>
              </a:rPr>
              <a:t>68 </a:t>
            </a:r>
            <a:r>
              <a:rPr lang="cs-CZ" sz="1200" dirty="0">
                <a:latin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</a:rPr>
              <a:t>3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Danuše Kvasničková, Věra </a:t>
            </a:r>
            <a:r>
              <a:rPr lang="cs-CZ" sz="1200" dirty="0" err="1">
                <a:latin typeface="Times New Roman" pitchFamily="18" charset="0"/>
              </a:rPr>
              <a:t>Danielovská</a:t>
            </a:r>
            <a:r>
              <a:rPr lang="cs-CZ" sz="1200" dirty="0">
                <a:latin typeface="Times New Roman" pitchFamily="18" charset="0"/>
              </a:rPr>
              <a:t>: Prvouka pro 3. ročník základní školy, Fortuna, Praha 2002 – str. </a:t>
            </a:r>
            <a:r>
              <a:rPr lang="cs-CZ" sz="1200" dirty="0" smtClean="0">
                <a:latin typeface="Times New Roman" pitchFamily="18" charset="0"/>
              </a:rPr>
              <a:t>30, 31 </a:t>
            </a:r>
            <a:r>
              <a:rPr lang="cs-CZ" sz="1200" dirty="0">
                <a:latin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</a:rPr>
              <a:t> č</a:t>
            </a:r>
            <a:r>
              <a:rPr lang="cs-CZ" sz="1200" dirty="0" smtClean="0">
                <a:latin typeface="Times New Roman" pitchFamily="18" charset="0"/>
              </a:rPr>
              <a:t>. 3, 4</a:t>
            </a:r>
            <a:endParaRPr lang="cs-CZ" sz="1200" dirty="0">
              <a:latin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</a:rPr>
              <a:t>10. 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 z databáze.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1211</Words>
  <Application>Microsoft Office PowerPoint</Application>
  <PresentationFormat>Předvádění na obrazovce (16:9)</PresentationFormat>
  <Paragraphs>158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25.1 Člověk a jeho zdraví – ČLOVĚK                                                 VNITŘNÍ ORGÁNY</vt:lpstr>
      <vt:lpstr>25.2 Co už víš? </vt:lpstr>
      <vt:lpstr>25.3 Vnitřní ústrojí člověka</vt:lpstr>
      <vt:lpstr>25.4 Lidské orgány</vt:lpstr>
      <vt:lpstr>25.5 Procvičení a příklady</vt:lpstr>
      <vt:lpstr>25.6 Společné znaky s ostatními živočichy</vt:lpstr>
      <vt:lpstr>25.7 Human organs</vt:lpstr>
      <vt:lpstr>25.8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197</cp:revision>
  <dcterms:created xsi:type="dcterms:W3CDTF">2010-10-18T18:21:56Z</dcterms:created>
  <dcterms:modified xsi:type="dcterms:W3CDTF">2012-07-09T19:25:06Z</dcterms:modified>
</cp:coreProperties>
</file>