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FF00"/>
    <a:srgbClr val="FFFF99"/>
    <a:srgbClr val="FF9999"/>
    <a:srgbClr val="CCFFCC"/>
    <a:srgbClr val="99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olicka6.sweb.cz/KOSTRA/PRVOUKA2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hyperlink" Target="http://www.eslbingo.com/bingo_esl_body_parts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hubblesite.org/" TargetMode="External"/><Relationship Id="rId4" Type="http://schemas.openxmlformats.org/officeDocument/2006/relationships/audio" Target="../media/audio5.wav"/><Relationship Id="rId9" Type="http://schemas.openxmlformats.org/officeDocument/2006/relationships/hyperlink" Target="http://tx.english-ch.com/teacher/yanda/kids-a/identify-body-par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lanky.rvp.cz/wp-content/upload/prilohy/345/nase_telo___pracovni_sesit_pro_3_rocnik.pdf" TargetMode="External"/><Relationship Id="rId3" Type="http://schemas.openxmlformats.org/officeDocument/2006/relationships/hyperlink" Target="http://www.eslbingo.com/bingo_esl_body_parts.php" TargetMode="External"/><Relationship Id="rId7" Type="http://schemas.openxmlformats.org/officeDocument/2006/relationships/hyperlink" Target="http://skolicka6.sweb.cz/KOSTRA/PRVOUKA2.htm" TargetMode="External"/><Relationship Id="rId2" Type="http://schemas.openxmlformats.org/officeDocument/2006/relationships/hyperlink" Target="http://teacherslove.blogs.sapo.pt/1942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rvp.cz/Kabinet/Obrazky/Speci%C3%A1ln%C3%AD_pedagogika/Komunika%C4%8Dn%C3%AD_tabulky/Lidsk%C3%A9_t%C4%9Blo" TargetMode="External"/><Relationship Id="rId5" Type="http://schemas.openxmlformats.org/officeDocument/2006/relationships/hyperlink" Target="http://freshbodiesexhibit.com/body-parts-popular-tattooed-body-parts.html" TargetMode="External"/><Relationship Id="rId4" Type="http://schemas.openxmlformats.org/officeDocument/2006/relationships/hyperlink" Target="http://tx.english-ch.com/teacher/yanda/kids-a/identify-body-pa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9118492" cy="7111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24.1 Člověk a jeho zdraví – ČLOVĚK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STAVBA TĚLA, KOSTRA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27363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7614"/>
            <a:ext cx="27363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22" y="1347614"/>
            <a:ext cx="28083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78"/>
          <a:stretch/>
        </p:blipFill>
        <p:spPr bwMode="auto">
          <a:xfrm>
            <a:off x="179513" y="3651871"/>
            <a:ext cx="27363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66399" r="50000" b="3119"/>
          <a:stretch/>
        </p:blipFill>
        <p:spPr bwMode="auto">
          <a:xfrm>
            <a:off x="3203848" y="3645079"/>
            <a:ext cx="1397099" cy="7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22" b="34867"/>
          <a:stretch/>
        </p:blipFill>
        <p:spPr bwMode="auto">
          <a:xfrm>
            <a:off x="4600947" y="3652089"/>
            <a:ext cx="1339205" cy="7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ývojový diagram: ukončení 3"/>
          <p:cNvSpPr/>
          <p:nvPr/>
        </p:nvSpPr>
        <p:spPr>
          <a:xfrm>
            <a:off x="6234781" y="3867894"/>
            <a:ext cx="2626593" cy="442373"/>
          </a:xfrm>
          <a:prstGeom prst="flowChartTermina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KAŽDÝ ČLOVĚK JE JEDINEČNÁ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BYTOST.</a:t>
            </a:r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t="34048" r="50000" b="33914"/>
          <a:stretch/>
        </p:blipFill>
        <p:spPr bwMode="auto">
          <a:xfrm>
            <a:off x="5248845" y="2859781"/>
            <a:ext cx="69130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9519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Stavba těla a kostra člověka.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tavbu těla a kostru člověka.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2471" y="105958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Někdo je velký, někdo malý, někdo má modré oči, jiný hnědé nebo zelené. Popište, jak vypadá váš kamarád. Myslíte si, že je důležitější, jak vypadá, nebo jaký je?</a:t>
            </a:r>
          </a:p>
        </p:txBody>
      </p:sp>
      <p:pic>
        <p:nvPicPr>
          <p:cNvPr id="3074" name="Picture 2" descr="C:\Documents and Settings\uzivatel\Dokumenty\Obrázky\části tě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1786" r="637" b="5081"/>
          <a:stretch/>
        </p:blipFill>
        <p:spPr bwMode="auto">
          <a:xfrm>
            <a:off x="2195736" y="1710334"/>
            <a:ext cx="6715793" cy="324036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30611" y="2139702"/>
            <a:ext cx="1781151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Napište vlastnosti, které se vám na vašem kamarádovi líbí nejvíc.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3083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24.3 Člověk a lidé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8871" y="987574"/>
            <a:ext cx="4752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Každý z vás je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člověk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chlapec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nebo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děvče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Podle věku jste ještě </a:t>
            </a:r>
            <a:r>
              <a:rPr lang="cs-CZ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děti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Každá paní učitelka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žena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pan učitel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muž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Jsou </a:t>
            </a:r>
            <a:r>
              <a:rPr lang="cs-CZ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dospělí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Všichni dohromady jsme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lidé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Máme ruce, nohy, hlavu, trup, a přece se navzájem v mnohém lišíme.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Zemi žije mnoho lidí. Všichni mají </a:t>
            </a: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shodnou základní stavbu těla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přestože se někdy i nápadně liší vzhledem a chováním. Podle některých znaků, jako je např. barva pleti, barva vlasů nebo tvar obočí, se rozlišují </a:t>
            </a:r>
            <a:r>
              <a:rPr lang="cs-CZ" sz="1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lidské rasy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Bez ohledu na tyto rozdíly si mají všichni lidé pomáhat. Nikdo nemá právo vyvyšovat se nad ostatní. Žádného člověka nesmíme hodnotit podle jeho vzhledu, ale podle toho, jak jedná s ostatními lidmi, jak se chová ke zvířatům, rostlinám a k celému svému okolí. Pamatuj, že </a:t>
            </a:r>
            <a:r>
              <a:rPr lang="cs-CZ" sz="1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všichni lidé jsou si rovni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 descr="C:\Documents and Settings\uzivatel\Local Settings\Temporary Internet Files\Content.IE5\S8XW4YD8\MP9004395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2924"/>
            <a:ext cx="1224669" cy="15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2131" y="2918145"/>
            <a:ext cx="153945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01151" y="541298"/>
            <a:ext cx="3735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Části těla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Každé lidské tělo má stejné základní části.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Muži a ženy – dvě pohlaví – se od sebe některými znaky odlišují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3" name="Picture 7" descr="C:\Documents and Settings\uzivatel\Dokumenty\Obrázky\1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9" b="13307"/>
          <a:stretch/>
        </p:blipFill>
        <p:spPr bwMode="auto">
          <a:xfrm>
            <a:off x="5436096" y="1491630"/>
            <a:ext cx="3240360" cy="352839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24.4 Kostra a svaly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uzivatel\Dokumenty\Obrázky\těl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8" t="6245" r="9693" b="66620"/>
          <a:stretch/>
        </p:blipFill>
        <p:spPr bwMode="auto">
          <a:xfrm rot="10800000">
            <a:off x="251520" y="1059582"/>
            <a:ext cx="3024336" cy="381642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Dokumenty\Obrázky\těl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r="81760" b="68311"/>
          <a:stretch/>
        </p:blipFill>
        <p:spPr bwMode="auto">
          <a:xfrm rot="10800000">
            <a:off x="6948264" y="1347614"/>
            <a:ext cx="1800199" cy="284387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91880" y="771550"/>
            <a:ext cx="3240360" cy="418576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Pohyb těla umožňuje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kostra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svaly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Kostra je oporou lidského těla. Chrání vnitřní orgány těla: mozek, srdce, plíce, žaludek, ledviny a další.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Kostra člověka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složena z jednotlivých 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kostí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Základem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páteř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 ní je připojena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lebka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kostra hrudníku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kostra dolních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horních končetin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Většina kostí je spojena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nepohyblivě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Pohyblivě spojují kosti </a:t>
            </a:r>
            <a:r>
              <a:rPr lang="cs-CZ" sz="1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klouby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Svaly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upínají na kostru, střídavě se smršťují a napínají, tím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umožňují pohyb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Aby nás kosti a svaly nebolely, dbáme na správné držení těla. Nehrbíme se. Aktovky a batohy nosíme na zádech. Sedíme rovně.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8236" y="1214048"/>
            <a:ext cx="48999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Svaly, které se upínají na kostru, dokážeme ovládat svou</a:t>
            </a:r>
          </a:p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vůlí. Zajišťují pohyb a schopnost vykonávat práci. Proveď</a:t>
            </a:r>
          </a:p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cvik, při němž zapojíš postupně: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1. horní končetiny, trup.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2. pánev a horní končetiny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3. krk</a:t>
            </a:r>
          </a:p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Nyní ať předvede cviky někdo ze třídy, a ty napiš, jaké</a:t>
            </a:r>
          </a:p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části těla byly zapojeny.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Dřepy______________________________________________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Leh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sedy__________________________________________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Poskoky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místě_____________________________________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3. Odpověz na otázky: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Cvičíš?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Kolikrát týdně?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Změř si čas, který potřebuješ k vykonání 10ti dřepů, a zapiš si ho.</a:t>
            </a:r>
          </a:p>
          <a:p>
            <a:r>
              <a:rPr lang="nn-NO" sz="1400" dirty="0">
                <a:latin typeface="Times New Roman" pitchFamily="18" charset="0"/>
                <a:cs typeface="Times New Roman" pitchFamily="18" charset="0"/>
              </a:rPr>
              <a:t>Deset dřepů mi trvalo _____________sekund</a:t>
            </a:r>
            <a:r>
              <a:rPr lang="nn-NO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n-NO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627534"/>
            <a:ext cx="42058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Při </a:t>
            </a:r>
            <a:r>
              <a:rPr lang="cs-CZ" sz="14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si vytvořte plakát (obraz) lidské postavy.</a:t>
            </a:r>
          </a:p>
          <a:p>
            <a:r>
              <a:rPr lang="cs-CZ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Udělejte skupiny po 4 – 5.</a:t>
            </a:r>
            <a:r>
              <a:rPr lang="cs-CZ" sz="1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Jeden si lehne na zem na roli papíru, druhý ho obkreslí, další vybarví a připíší části těla.</a:t>
            </a:r>
          </a:p>
          <a:p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Při </a:t>
            </a:r>
            <a:r>
              <a:rPr lang="cs-CZ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Pč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vymodelujte postavu z plastelíny.</a:t>
            </a:r>
          </a:p>
          <a:p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Při Aj nacvičte písničku </a:t>
            </a:r>
            <a:r>
              <a:rPr lang="cs-CZ" sz="1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cs-C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Víš, jak správně pečovat o svůj chrup?</a:t>
            </a:r>
          </a:p>
          <a:p>
            <a:endParaRPr lang="cs-CZ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8. Nahmatej si v těle některé kosti. Pohybuj dlaní a prsty, pozoruj, jak se mění tvar. Nahmatej na zádech spolužáka páteř, pozoruj, jak se mění, když se ohne a pak zase vzpřímí.</a:t>
            </a:r>
          </a:p>
          <a:p>
            <a:endParaRPr lang="cs-CZ" sz="1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Natrénuj kostru člověka:</a:t>
            </a:r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68144" y="4553423"/>
            <a:ext cx="88197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kostra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zivatel\Local Settings\Temporary Internet Files\Content.IE5\ODHA4YPU\MP90032115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5713" r="14368" b="5470"/>
          <a:stretch/>
        </p:blipFill>
        <p:spPr bwMode="auto">
          <a:xfrm>
            <a:off x="7452320" y="3723878"/>
            <a:ext cx="9361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6196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24.6 Zuby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4660" y="1158012"/>
            <a:ext cx="8424935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obličejové části lebky jsou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zuby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které dohromady tvoří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chrup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Zuby slouží k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rozmělňování potravy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O svůj chrup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musíme pečovat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pravidelně si jej čistit a nezapomenout na vhodnou zubní pastu pro určitý věk. Dvakrát ročně pak navštívit svého </a:t>
            </a:r>
            <a:r>
              <a:rPr lang="cs-CZ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zubního lékaře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95686"/>
            <a:ext cx="3561531" cy="285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3718"/>
            <a:ext cx="1728192" cy="25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5" y="1995686"/>
            <a:ext cx="2664296" cy="30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43541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24.7 Body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5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6584"/>
            <a:ext cx="2968774" cy="380575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92080" y="4497349"/>
            <a:ext cx="29687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parts </a:t>
            </a:r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include: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head, shoulders, knees, toes, eyes, ears, mouth, nose, legs, arms, feet, hands, fingers, hair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459271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Zahraj si hry: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33004" y="4597846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Body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parts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BINGO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19" y="1095426"/>
            <a:ext cx="3168352" cy="33569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33004" y="4835903"/>
            <a:ext cx="221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What is the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corect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ansver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?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28532"/>
              </p:ext>
            </p:extLst>
          </p:nvPr>
        </p:nvGraphicFramePr>
        <p:xfrm>
          <a:off x="179510" y="1131590"/>
          <a:ext cx="7185180" cy="3870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 čemu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slouží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kostra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člověka?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je oporou těla, chrání vnitřní orgány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k přijímání potravy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k ležení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zajišťuje oběh krve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Mají všichni lidé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 stavbu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těla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stejnou?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ne, každý člověk je jiný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ne, každý má jinou barvu vlasů a očí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ne, každý má jinou povahu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ano, pouze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muži a ženy se od sebe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některými znaky odlišují.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K čemu slouží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svaly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člověka?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umožňují poznávat hmat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umožňují pohyb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chrání vnitřní orgány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zpracovávají potravu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Podle čeho se rozlišují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lidské znaky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dle některých znaků, např. barva pleti, barva vlasů nebo tvar obočí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dle sluchu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dle čichu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dle kostry dolních končetin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1006319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teacherslove.blogs.sapo.pt/19423.html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www.eslbingo.com/bingo_esl_body_parts.php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http://tx.english-ch.com/teacher/yanda/kids-a/identify-body-parts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freshbodiesexhibit.com/body-parts-popular-tattooed-body-parts.html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wiki.rvp.cz/Kabinet%2FObrazky%2FSpeci%C3%A1ln%C3%AD_pedagogika%2FKomunika%C4%8Dn%C3%AD_tabulky%2FLidsk%C3%A9_t%C4%9Blo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20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  <a:hlinkClick r:id="rId7"/>
              </a:rPr>
              <a:t>skolicka6.sweb.cz/KOSTRA/PRVOUKA2.htm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http://clanky.rvp.cz/wp-content/upload/prilohy/345/nase_telo___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pracovni_sesit_pro_3_rocnik.pdf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  <a:p>
            <a:pPr marL="342900" indent="-3429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Věra Štiková: Já </a:t>
            </a:r>
            <a:r>
              <a:rPr lang="cs-CZ" sz="1200" dirty="0">
                <a:latin typeface="Times New Roman" pitchFamily="18" charset="0"/>
              </a:rPr>
              <a:t>a můj svět – prvouka pro 2. ročník, </a:t>
            </a:r>
            <a:r>
              <a:rPr lang="cs-CZ" sz="1200" dirty="0" smtClean="0">
                <a:latin typeface="Times New Roman" pitchFamily="18" charset="0"/>
              </a:rPr>
              <a:t>pracovní sešit, </a:t>
            </a:r>
            <a:r>
              <a:rPr lang="cs-CZ" sz="1200" dirty="0">
                <a:latin typeface="Times New Roman" pitchFamily="18" charset="0"/>
              </a:rPr>
              <a:t>nakladatelství Nová </a:t>
            </a:r>
            <a:r>
              <a:rPr lang="cs-CZ" sz="1200" dirty="0" smtClean="0">
                <a:latin typeface="Times New Roman" pitchFamily="18" charset="0"/>
              </a:rPr>
              <a:t>škola, 2008, </a:t>
            </a:r>
            <a:r>
              <a:rPr lang="cs-CZ" sz="1200" dirty="0">
                <a:latin typeface="Times New Roman" pitchFamily="18" charset="0"/>
              </a:rPr>
              <a:t>str. </a:t>
            </a:r>
            <a:r>
              <a:rPr lang="cs-CZ" sz="1200" dirty="0" smtClean="0">
                <a:latin typeface="Times New Roman" pitchFamily="18" charset="0"/>
              </a:rPr>
              <a:t>44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</a:rPr>
              <a:t>2</a:t>
            </a:r>
          </a:p>
          <a:p>
            <a:pPr marL="342900" indent="-3429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Věra Štiková: Já a můj svět – prvouka pro </a:t>
            </a:r>
            <a:r>
              <a:rPr lang="cs-CZ" sz="1200" dirty="0" smtClean="0">
                <a:latin typeface="Times New Roman" pitchFamily="18" charset="0"/>
              </a:rPr>
              <a:t>3. </a:t>
            </a:r>
            <a:r>
              <a:rPr lang="cs-CZ" sz="1200" dirty="0">
                <a:latin typeface="Times New Roman" pitchFamily="18" charset="0"/>
              </a:rPr>
              <a:t>ročník, </a:t>
            </a:r>
            <a:r>
              <a:rPr lang="cs-CZ" sz="1200" dirty="0" smtClean="0">
                <a:latin typeface="Times New Roman" pitchFamily="18" charset="0"/>
              </a:rPr>
              <a:t>učebnice, </a:t>
            </a:r>
            <a:r>
              <a:rPr lang="cs-CZ" sz="1200" dirty="0">
                <a:latin typeface="Times New Roman" pitchFamily="18" charset="0"/>
              </a:rPr>
              <a:t>nakladatelství Nová škola, 2008, </a:t>
            </a:r>
            <a:r>
              <a:rPr lang="cs-CZ" sz="1200" dirty="0" smtClean="0">
                <a:latin typeface="Times New Roman" pitchFamily="18" charset="0"/>
              </a:rPr>
              <a:t>str. 68 –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4</a:t>
            </a:r>
          </a:p>
          <a:p>
            <a:pPr marL="342900" indent="-3429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Kliparty z databáze.</a:t>
            </a:r>
          </a:p>
          <a:p>
            <a:pPr marL="342900" indent="-342900">
              <a:buFontTx/>
              <a:buAutoNum type="arabicPeriod"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</a:rPr>
              <a:t>Danuše Kvasničková, Věra 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</a:rPr>
              <a:t>Danielovská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</a:rPr>
              <a:t>: Prvouka 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</a:rPr>
              <a:t>pro 3. ročník základní školy,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</a:rPr>
              <a:t>Fortuna, Praha 2002 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</a:rPr>
              <a:t>– str.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</a:rPr>
              <a:t>26, 27 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cs-CZ" sz="1200" dirty="0" err="1">
                <a:solidFill>
                  <a:prstClr val="black"/>
                </a:solidFill>
                <a:latin typeface="Times New Roman" pitchFamily="18" charset="0"/>
              </a:rPr>
              <a:t>slide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</a:rPr>
              <a:t> č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</a:rPr>
              <a:t>. 3</a:t>
            </a:r>
            <a:endParaRPr lang="cs-CZ" sz="1200" dirty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1372</Words>
  <Application>Microsoft Office PowerPoint</Application>
  <PresentationFormat>Předvádění na obrazovce (16:9)</PresentationFormat>
  <Paragraphs>141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24.1 Člověk a jeho zdraví – ČLOVĚK                                                STAVBA TĚLA, KOSTRA </vt:lpstr>
      <vt:lpstr>24.2 Co už víš? </vt:lpstr>
      <vt:lpstr>24.3 Člověk a lidé</vt:lpstr>
      <vt:lpstr>24.4 Kostra a svaly</vt:lpstr>
      <vt:lpstr>24.5 Procvičení a příklady</vt:lpstr>
      <vt:lpstr>24.6 Zuby</vt:lpstr>
      <vt:lpstr>24.7 Body parts</vt:lpstr>
      <vt:lpstr>24.8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Jitka Šolcová</cp:lastModifiedBy>
  <cp:revision>199</cp:revision>
  <dcterms:created xsi:type="dcterms:W3CDTF">2010-10-18T18:21:56Z</dcterms:created>
  <dcterms:modified xsi:type="dcterms:W3CDTF">2012-08-14T09:41:36Z</dcterms:modified>
</cp:coreProperties>
</file>