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CCFF"/>
    <a:srgbClr val="3366FF"/>
    <a:srgbClr val="FF33CC"/>
    <a:srgbClr val="0033CC"/>
    <a:srgbClr val="FFFF99"/>
    <a:srgbClr val="0000CC"/>
    <a:srgbClr val="3399FF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hyperlink" Target="http://www.youtube.com/watch?v=ZfVFFEdP-K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5.wav"/><Relationship Id="rId10" Type="http://schemas.openxmlformats.org/officeDocument/2006/relationships/image" Target="../media/image8.jpeg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5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6.wav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2.wav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://www.youtube.com/watch?v=WOe1RVuDJDk&amp;feature=related" TargetMode="External"/><Relationship Id="rId4" Type="http://schemas.openxmlformats.org/officeDocument/2006/relationships/hyperlink" Target="http://www.youtube.com/watch?v=PTepgwnNKJk&amp;feature=relat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ZfVFFEdP-Kc" TargetMode="External"/><Relationship Id="rId3" Type="http://schemas.openxmlformats.org/officeDocument/2006/relationships/hyperlink" Target="http://www.youtube.com/watch?v=PTepgwnNKJk&amp;feature=related" TargetMode="External"/><Relationship Id="rId7" Type="http://schemas.openxmlformats.org/officeDocument/2006/relationships/hyperlink" Target="http://annalisa.blog.cz/1112/vse-o-5-a-6-prosinci" TargetMode="External"/><Relationship Id="rId2" Type="http://schemas.openxmlformats.org/officeDocument/2006/relationships/hyperlink" Target="http://danienglish.com.br/2011/12/22/christmas-vocabula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ezci.com/" TargetMode="External"/><Relationship Id="rId5" Type="http://schemas.openxmlformats.org/officeDocument/2006/relationships/hyperlink" Target="http://msmendiku.martyho.net/index.php?menu=8&amp;kategorie=17&amp;trida=7&amp;rok=3" TargetMode="External"/><Relationship Id="rId4" Type="http://schemas.openxmlformats.org/officeDocument/2006/relationships/hyperlink" Target="http://www.youtube.com/watch?v=WOe1RVuDJDk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6274684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 ROZMANITOST PŘÍRODY  - Zima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zivatel\Local Settings\Temporary Internet Files\Content.IE5\8AUBLD28\MC9002394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9661"/>
            <a:ext cx="2304256" cy="28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597299" y="946383"/>
            <a:ext cx="3190999" cy="3612381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40468"/>
            <a:ext cx="29749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uzivatel\Local Settings\Temporary Internet Files\Content.IE5\UFUOJW8R\MP90042523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39" y="1289661"/>
            <a:ext cx="2592288" cy="27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4149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Zima, zimní počasí,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zimní svátky.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zimu, zimní počasí, zimní svátky.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23.2 Zopakuj si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059582"/>
            <a:ext cx="4556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Zima je jedno ze čtyř ročních období. </a:t>
            </a:r>
          </a:p>
          <a:p>
            <a:r>
              <a:rPr lang="cs-CZ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Dny jsou krátké, mrzne a padá sníh.</a:t>
            </a:r>
          </a:p>
        </p:txBody>
      </p:sp>
      <p:pic>
        <p:nvPicPr>
          <p:cNvPr id="1030" name="Picture 6" descr="C:\Documents and Settings\uzivatel\Local Settings\Temporary Internet Files\Content.IE5\I30TVHCP\MP9004221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42604"/>
          <a:stretch/>
        </p:blipFill>
        <p:spPr bwMode="auto">
          <a:xfrm>
            <a:off x="3178576" y="1818636"/>
            <a:ext cx="1588442" cy="19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94993" y="3838276"/>
            <a:ext cx="17556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Zazpívej si písničku 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Světové Vánoce: 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J. Uhlíř, Z Svěrák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26171" y="4576940"/>
            <a:ext cx="1212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Světové Vánoce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Dokumenty\Obrázky\vánoc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2150" r="10049" b="20173"/>
          <a:stretch/>
        </p:blipFill>
        <p:spPr bwMode="auto">
          <a:xfrm>
            <a:off x="5364088" y="555526"/>
            <a:ext cx="3660714" cy="4464496"/>
          </a:xfrm>
          <a:prstGeom prst="rect">
            <a:avLst/>
          </a:prstGeom>
          <a:noFill/>
          <a:ln w="28575">
            <a:solidFill>
              <a:srgbClr val="00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UFUOJW8R\MP90042525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8" y="3579861"/>
            <a:ext cx="2646322" cy="14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Documents and Settings\uzivatel\Local Settings\Temporary Internet Files\Content.IE5\TAIN2ZYL\MP900448391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11358" b="12201"/>
          <a:stretch/>
        </p:blipFill>
        <p:spPr bwMode="auto">
          <a:xfrm>
            <a:off x="249227" y="1829023"/>
            <a:ext cx="2646323" cy="175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71268"/>
            <a:ext cx="611383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Zimními měsíci jsou: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prosinec</a:t>
            </a:r>
            <a:r>
              <a:rPr lang="cs-CZ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leden</a:t>
            </a:r>
            <a:r>
              <a:rPr lang="cs-CZ" sz="22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únor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Astronomická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zima začíná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zimním slunovratem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 prosince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Končí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jarní rovnodenností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zpravidla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připadá na 21.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března.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 to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nejstudenější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období roku. Obvyklá teplota je kolem 0°C, </a:t>
            </a:r>
            <a:endParaRPr lang="cs-CZ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může být až -10°C. Sněží a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mrzne. Většina zvířat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spí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zimním spánkem.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Některá zvířata můžeme vidět ve volné přírodě, dokážou si udržet stálou tělní teplotu, jsou to 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např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srnec, zajíc, sýkorka, vrabec nebo kos. Lidé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raději vyhledávají 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teplo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domova.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Užíváme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 sněhu a zimních </a:t>
            </a:r>
            <a:endParaRPr lang="cs-CZ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sportů. Těšíme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 z Vánoc.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Teple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 oblékáme, nesmíme </a:t>
            </a:r>
            <a:endParaRPr lang="cs-CZ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zapomenout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 čepici, rukavice a šálu.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6084168" y="627535"/>
            <a:ext cx="2880320" cy="792088"/>
          </a:xfrm>
          <a:prstGeom prst="wedgeRoundRectCallout">
            <a:avLst>
              <a:gd name="adj1" fmla="val -6613"/>
              <a:gd name="adj2" fmla="val 757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Zimní sporty: </a:t>
            </a:r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lyžování, bruslení, hokej, jízda na snowboardu, 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sáňkování.</a:t>
            </a:r>
            <a:endParaRPr lang="cs-CZ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zivatel\Local Settings\Temporary Internet Files\Content.IE5\M8C23CRG\MP9003998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7654"/>
            <a:ext cx="20856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zivatel\Local Settings\Temporary Internet Files\Content.IE5\QZ0O01AY\MC9001007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7580"/>
            <a:ext cx="695164" cy="6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ivatel\Local Settings\Temporary Internet Files\Content.IE5\TAIN2ZYL\MC9001134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11" y="4344881"/>
            <a:ext cx="1080120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zivatel\Local Settings\Temporary Internet Files\Content.IE5\MCKHNTNU\MC90033480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65" y="4408142"/>
            <a:ext cx="1008112" cy="5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zivatel\Local Settings\Temporary Internet Files\Content.IE5\59OAKGQK\MC90033589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11" y="2656310"/>
            <a:ext cx="1629329" cy="2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Zimní svátky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15516" y="987574"/>
            <a:ext cx="87129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Advent</a:t>
            </a:r>
            <a:r>
              <a:rPr lang="cs-CZ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- čas, kdy se připravujeme na Vánoce, přibližně 4 týdny před Štědrým dnem. Domácnosti i veřejné prostory jsou zdobené vánoční dekorací. Každou neděli pak zapálíme svíci na adventním věnci.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516" y="1510794"/>
            <a:ext cx="5799162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Mikuláš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6. prosince má svátek a v předvečer (5. 12.) tohoto dne chodí Mikuláš se svou nadílkou. Pomáhají mu k tomu Anděl a Čert. Mikuláš kdysi skutečně žil, byl to velmi štědrý biskup, který rozdával chudým lidem dary.</a:t>
            </a:r>
            <a:endParaRPr lang="cs-CZ" sz="1400" dirty="0" smtClean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59547" y="2243396"/>
            <a:ext cx="2788517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Vánoce – křesťanský svátek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kdy si připomínáme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narození Ježíše Krista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Ten symbolizuje nový a lepší život.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24. prosince – Štědrý večer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po slavnostní večeři si jdeme k nazdobenému stromečku rozbalit dárky. Zpíváme koledy, jdeme na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půlnoční mši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 kostela.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Vánoční symboly: vánoční stromeček, vánoční cukroví, koledy, betlém, vánočka…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57182" y="3282417"/>
            <a:ext cx="2071302" cy="16004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Tři králové – 6. ledna –</a:t>
            </a:r>
            <a:r>
              <a:rPr lang="cs-CZ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slaví se na počest 3 mudrců: Kašpar, Melichar a </a:t>
            </a:r>
            <a:r>
              <a:rPr lang="cs-CZ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Baltasar</a:t>
            </a:r>
            <a:r>
              <a:rPr lang="cs-CZ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kteří </a:t>
            </a:r>
            <a:r>
              <a:rPr lang="cs-CZ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 vydali k Ježíškovi, aby mu přinesli dary a poklonili se mu.</a:t>
            </a:r>
            <a:endParaRPr lang="cs-CZ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0793"/>
            <a:ext cx="2916323" cy="1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uzivatel\Local Settings\Temporary Internet Files\Content.IE5\0KSF22JC\MP90044028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243396"/>
            <a:ext cx="21465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zivatel\Local Settings\Temporary Internet Files\Content.IE5\8AUBLD28\MC90043236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3058"/>
            <a:ext cx="1711635" cy="15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zivatel\Local Settings\Temporary Internet Files\Content.IE5\MCKHNTNU\MC90040986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9457"/>
            <a:ext cx="855817" cy="10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9337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Jaké počasí bývá v zimě? Kdy začíná zima? Vyjmenuj zimní měsíce.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 znáš zimní sporty? Při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 některý zimní sport namaluj.  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Zahraj si pantomimu, jeden žák předvádí, ostatní hádají.</a:t>
            </a: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Jaké svátky slavíme?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Co máte nejraději na Vánocích? Co jíte ke Štědrovečerní večeři?</a:t>
            </a:r>
          </a:p>
          <a:p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5. Naděluje v jiných zemích také Ježíšek? Kdo naděluje dárky v Americe</a:t>
            </a:r>
          </a:p>
          <a:p>
            <a:r>
              <a:rPr lang="cs-CZ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a kdo v Rusku? Znáš nějakou pohádku?</a:t>
            </a:r>
          </a:p>
          <a:p>
            <a:r>
              <a:rPr lang="cs-CZ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Co slavíme 6. ledna? Jaká jsou jejich jména?</a:t>
            </a:r>
          </a:p>
          <a:p>
            <a:r>
              <a:rPr lang="cs-CZ" sz="1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7. Kdy se slaví Svatého Valentýna? Je to český svátek?</a:t>
            </a:r>
          </a:p>
          <a:p>
            <a:r>
              <a:rPr lang="cs-CZ" sz="16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Napište názvy sportů. Sportujete rádi?</a:t>
            </a:r>
          </a:p>
        </p:txBody>
      </p:sp>
      <p:pic>
        <p:nvPicPr>
          <p:cNvPr id="4098" name="Picture 2" descr="C:\Documents and Settings\uzivatel\Local Settings\Temporary Internet Files\Content.IE5\8AUBLD28\MC9003056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8583"/>
            <a:ext cx="1296144" cy="9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zivatel\Local Settings\Temporary Internet Files\Content.IE5\30LFGZKW\MC90043707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31017"/>
            <a:ext cx="1080120" cy="12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zivatel\Local Settings\Temporary Internet Files\Content.IE5\ODHA4YPU\MC9003537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83930"/>
            <a:ext cx="1656184" cy="10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zivatel\Local Settings\Temporary Internet Files\Content.IE5\QZ0O01AY\MC9004125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583930"/>
            <a:ext cx="1224136" cy="10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zivatel\Local Settings\Temporary Internet Files\Content.IE5\ILRJV32Z\MC90021709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7815"/>
            <a:ext cx="152339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611560" y="4613126"/>
            <a:ext cx="12961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339752" y="4587974"/>
            <a:ext cx="122413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959932" y="4587975"/>
            <a:ext cx="1224136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580113" y="4587974"/>
            <a:ext cx="129614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236296" y="4613126"/>
            <a:ext cx="14401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3" name="Picture 7" descr="C:\Documents and Settings\uzivatel\Local Settings\Temporary Internet Files\Content.IE5\MW28D2VN\MC90038321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7534"/>
            <a:ext cx="2232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84380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Básně o zimě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87574"/>
            <a:ext cx="2256900" cy="3970318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PÍSNIČKA </a:t>
            </a:r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VRABCI </a:t>
            </a:r>
            <a:endParaRPr lang="cs-C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Václav Čtvrtek</a:t>
            </a:r>
          </a:p>
          <a:p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Usnul vrabec za komínem, 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tichounce tam dřímá,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přilož, Jirko, ještě souček, 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přilož, Jirko, ještě souček,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ať mu není zima.</a:t>
            </a:r>
          </a:p>
          <a:p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Sníh už pokryl všechny střechy,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vrabečka</a:t>
            </a:r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padá,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přitulil se ke komínu,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přitulil se ke komínu,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nahříval si záda.</a:t>
            </a:r>
          </a:p>
          <a:p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Dobře bylo </a:t>
            </a:r>
            <a:r>
              <a:rPr lang="cs-CZ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vrabečkovi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teple za komínem.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mu dáme, až se vyspí,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mu dáme,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až se vyspí?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Slaný rohlík s kmínem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90599" y="641325"/>
            <a:ext cx="1562351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JÍZDA NA PEKÁČI </a:t>
            </a:r>
            <a:endParaRPr lang="cs-CZ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Zapadaly stráně, </a:t>
            </a:r>
            <a:endParaRPr lang="cs-CZ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</a:t>
            </a:r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kdo má saně.</a:t>
            </a:r>
          </a:p>
          <a:p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 my dolů jedem </a:t>
            </a:r>
            <a:endParaRPr lang="cs-CZ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fůra s ledem.</a:t>
            </a:r>
          </a:p>
          <a:p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fůra mouky, </a:t>
            </a:r>
            <a:endParaRPr lang="cs-CZ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držte </a:t>
            </a:r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klobouky</a:t>
            </a:r>
            <a:r>
              <a:rPr lang="cs-CZ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00866" y="627534"/>
            <a:ext cx="2124299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JEŽEK </a:t>
            </a:r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 ZIMĚ </a:t>
            </a:r>
            <a:endParaRPr lang="cs-CZ" sz="1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Čarek</a:t>
            </a:r>
          </a:p>
          <a:p>
            <a:endParaRPr lang="cs-CZ" sz="1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 se ježek v zimě schoval?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Neklouzal se, nesáňkoval.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Zahrabal se do listí,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té chvíle spí a spí.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Zahrabal se do země: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Lidičky, vzbuďte mě,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až zavoní fialky, </a:t>
            </a:r>
          </a:p>
          <a:p>
            <a:r>
              <a:rPr lang="cs-CZ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zapískají píšťalky</a:t>
            </a:r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00417" y="2372568"/>
            <a:ext cx="3731663" cy="156966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VLOČKY</a:t>
            </a:r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VLOČKY... </a:t>
            </a:r>
            <a:endParaRPr lang="cs-CZ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Nezval</a:t>
            </a:r>
          </a:p>
          <a:p>
            <a:endParaRPr lang="cs-CZ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Vločky, vločky, bílé peří, blázen každý, kdo vám věří!</a:t>
            </a:r>
          </a:p>
          <a:p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Bílé vločky, hvězdné nebe, sotva spadnou, už nás zebe.</a:t>
            </a:r>
          </a:p>
          <a:p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Vločky, vločky, ach, to láká, postavit z vás sněhuláka!</a:t>
            </a:r>
          </a:p>
          <a:p>
            <a:r>
              <a:rPr lang="cs-CZ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Vločky, vločky, jak jste hbité, škoda, že se rozpouštíte!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3743989"/>
            <a:ext cx="338906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MODRÁ A BÍLÁ </a:t>
            </a:r>
            <a:endParaRPr lang="cs-CZ" sz="1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Hrubín</a:t>
            </a:r>
            <a:endParaRPr lang="cs-CZ" sz="1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Bílá </a:t>
            </a:r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zima, modré mrazy, sněhuláci celí nazí.</a:t>
            </a:r>
          </a:p>
          <a:p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Proč </a:t>
            </a:r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si, sněhuláku náš, ze zimy nic neděláš?</a:t>
            </a:r>
          </a:p>
          <a:p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Nic </a:t>
            </a:r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lepšího nad mráz není, zima je mé potěšení.</a:t>
            </a:r>
          </a:p>
          <a:p>
            <a:r>
              <a:rPr lang="cs-CZ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Modrá zima, bílý sníh, děti v teplých čepicích</a:t>
            </a:r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36512"/>
            <a:ext cx="1872208" cy="117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zivatel\Local Settings\Temporary Internet Files\Content.IE5\0KSF22JC\MC9001495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48" y="627534"/>
            <a:ext cx="2243374" cy="16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9RJX01UN\MC9004078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99" y="3743988"/>
            <a:ext cx="1841500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Winter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1756" y="1066547"/>
            <a:ext cx="2753959" cy="286232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led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nowman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sněhulák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cicle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rampouch</a:t>
            </a:r>
          </a:p>
          <a:p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Christmas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Vánoce</a:t>
            </a:r>
          </a:p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lyže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ledge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sáňk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šála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skates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brusle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iglú</a:t>
            </a:r>
          </a:p>
          <a:p>
            <a:r>
              <a:rPr lang="cs-CZ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lední medvěd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0237" y="426829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Christmas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69662" y="4268297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Jingle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Bells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4682569"/>
            <a:ext cx="242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We Wish You A Merry Christmas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815"/>
            <a:ext cx="5256584" cy="38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37800"/>
              </p:ext>
            </p:extLst>
          </p:nvPr>
        </p:nvGraphicFramePr>
        <p:xfrm>
          <a:off x="179510" y="1131590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Které jsou zimní měsíce?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prosinec, leden, únor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červen, březen, duben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středa, čtvrtek, pátek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říjen, listopad, prosinec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je typické počasí pro zimu?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sněží a mrzne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praží slunce, je horko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prší, fouká větřík, svítí sluníčko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bouřky a krupobití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slavíme zimní svátky?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Velikonoce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Čerta a Mikuláše, Vánoce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zimní prázdniny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Halloween, Sv. Valentýn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Kdy začíná zima?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 pondělí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až napadne sníh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až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postavím sněhuláka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21. prosince zimním slunovratem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http://danienglish.com.br/2011/12/22/christmas-vocabulary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www.youtube.com/watch?v=PTepgwnNKJk&amp;feature=related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www.youtube.com/watch?v=WOe1RVuDJDk&amp;feature=related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msmendiku.martyho.net/index.php?menu=8&amp;kategorie=17&amp;trida=7&amp;rok=3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http://www.jezci.com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annalisa.blog.cz/1112/vse-o-5-a-6-prosinci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www.youtube.com/watch?v=ZfVFFEdP-Kc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2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Když se zamiluje kůň: Zdeněk Svěrák, Jaroslav Uhlíř, nakladatelství FRAGMENT 2004,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1398</Words>
  <Application>Microsoft Office PowerPoint</Application>
  <PresentationFormat>Předvádění na obrazovce (16:9)</PresentationFormat>
  <Paragraphs>190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23.1 ROZMANITOST PŘÍRODY  - Zima</vt:lpstr>
      <vt:lpstr>23.2 Zopakuj si</vt:lpstr>
      <vt:lpstr>23.3 Jaké si řekneme nové termíny a názvy?</vt:lpstr>
      <vt:lpstr>23.4 Zimní svátky</vt:lpstr>
      <vt:lpstr>23.5 Procvičení a příklady</vt:lpstr>
      <vt:lpstr>23.6 Básně o zimě</vt:lpstr>
      <vt:lpstr>23.7 Winter</vt:lpstr>
      <vt:lpstr>23.8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216</cp:revision>
  <dcterms:created xsi:type="dcterms:W3CDTF">2010-10-18T18:21:56Z</dcterms:created>
  <dcterms:modified xsi:type="dcterms:W3CDTF">2012-11-04T19:51:46Z</dcterms:modified>
</cp:coreProperties>
</file>