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6633"/>
    <a:srgbClr val="C010A7"/>
    <a:srgbClr val="FFFF99"/>
    <a:srgbClr val="E2AC00"/>
    <a:srgbClr val="006666"/>
    <a:srgbClr val="FFFF00"/>
    <a:srgbClr val="FF9999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882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Iw6okDgxgS4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jpeg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1Mph3hygIFU&amp;feature=related" TargetMode="External"/><Relationship Id="rId5" Type="http://schemas.openxmlformats.org/officeDocument/2006/relationships/hyperlink" Target="http://www.youtube.com/watch?v=-ay4-M6V9P0&amp;feature=related" TargetMode="Externa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ersovani.blogspot.cz/2010/08/konec-prazdnin-stanislav-homolka.html" TargetMode="External"/><Relationship Id="rId2" Type="http://schemas.openxmlformats.org/officeDocument/2006/relationships/hyperlink" Target="http://www.loving2learn.com/Topics/Reading/Vocabulary/HalloweenVocabulary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Iw6okDgxgS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65627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22.1 ROZMANITOST PŘÍRODY - Podzim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uzivatel\Dokumenty\Obrázky\září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t="1991" r="8334" b="57740"/>
          <a:stretch/>
        </p:blipFill>
        <p:spPr bwMode="auto">
          <a:xfrm>
            <a:off x="310208" y="1059582"/>
            <a:ext cx="5125888" cy="302433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zivatel\Dokumenty\Obrázky\září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7" t="42232" r="18260" b="5001"/>
          <a:stretch/>
        </p:blipFill>
        <p:spPr bwMode="auto">
          <a:xfrm>
            <a:off x="6121871" y="596851"/>
            <a:ext cx="2720143" cy="373243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78126" y="4190786"/>
            <a:ext cx="1789272" cy="276999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Z. Svěrák, J. Uhlíř: Září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22.10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339907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– 3.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Podzim, podzimní počasí, lesní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plody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</a:t>
                      </a:r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podzim, podzimní počasí, lesní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plody</a:t>
                      </a:r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22.2 Zopakuj si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053951"/>
            <a:ext cx="83735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Podzim </a:t>
            </a:r>
            <a:r>
              <a:rPr lang="cs-CZ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 jedno ze čtyř ročních období. </a:t>
            </a:r>
            <a:r>
              <a:rPr lang="cs-CZ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Zkracují </a:t>
            </a:r>
            <a:r>
              <a:rPr lang="cs-CZ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 dny, </a:t>
            </a:r>
            <a:r>
              <a:rPr lang="cs-CZ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ochlazuje </a:t>
            </a:r>
            <a:r>
              <a:rPr lang="cs-CZ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cs-CZ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97847" y="4155926"/>
            <a:ext cx="8738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Prázdniny skončily a musíme se vrátit zpět do školních lavic! Sluníčko svítí čím dál méně, nastávají nám deštivé dny. Padá listí. Vytáhneme pláštěnky a holínky, skákat do kaluží nás baví. Dny se zkracují a začíná se dříve stmívat. Vyhlížíme větrné dny k pouštění draků. Sbíráme houby.</a:t>
            </a:r>
          </a:p>
        </p:txBody>
      </p:sp>
      <p:pic>
        <p:nvPicPr>
          <p:cNvPr id="2050" name="Picture 2" descr="C:\Documents and Settings\uzivatel\Local Settings\Temporary Internet Files\Content.IE5\MW28D2VN\MP90040689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7" y="1491630"/>
            <a:ext cx="211391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zivatel\Local Settings\Temporary Internet Files\Content.IE5\M8C23CRG\MP90040360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91630"/>
            <a:ext cx="21602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zivatel\Local Settings\Temporary Internet Files\Content.IE5\QZ0O01AY\MP90043855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91630"/>
            <a:ext cx="189285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zivatel\Local Settings\Temporary Internet Files\Content.IE5\M8C23CRG\MP900399505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1630"/>
            <a:ext cx="18002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95637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22.3 Nové názvy a termíny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1500" y="987574"/>
            <a:ext cx="87209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Podzimní měsíce jsou: </a:t>
            </a:r>
            <a:r>
              <a:rPr lang="cs-CZ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září</a:t>
            </a:r>
            <a:r>
              <a:rPr lang="cs-CZ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říjen </a:t>
            </a:r>
            <a:r>
              <a:rPr lang="cs-CZ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i="1" dirty="0" smtClean="0">
                <a:solidFill>
                  <a:srgbClr val="E2AC00"/>
                </a:solidFill>
                <a:latin typeface="Times New Roman" pitchFamily="18" charset="0"/>
                <a:cs typeface="Times New Roman" pitchFamily="18" charset="0"/>
              </a:rPr>
              <a:t>listopad</a:t>
            </a:r>
            <a:r>
              <a:rPr lang="cs-CZ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Astronomické jaro začíná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23. září 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podzimní rovnodenností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(den trvá stejně dlouho jako noc).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Končí </a:t>
            </a:r>
            <a:r>
              <a:rPr lang="cs-CZ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21. prosince </a:t>
            </a:r>
            <a:r>
              <a:rPr lang="cs-CZ" sz="1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zimním slunovratem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Podzim je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přechod mezi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létem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zimou. Na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podzim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 sklízí </a:t>
            </a:r>
          </a:p>
          <a:p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většina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úrody a opadavé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listnaté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stromy ztrácejí listí. Dny se </a:t>
            </a:r>
            <a:endParaRPr lang="cs-CZ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krátí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ochlazuje se, více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prší.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Podzim často vytváří v přírodě </a:t>
            </a:r>
            <a:endParaRPr lang="cs-CZ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úchvatné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barevné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scenérie – barvy listí jsou žluté, hnědé, oranžové, červené…</a:t>
            </a:r>
          </a:p>
          <a:p>
            <a:endParaRPr lang="cs-CZ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Stěhovaví ptáci odlétají do teplých krajin za potravou a příznivějšími podmínkami – např. vlaštovka, jiřička, čáp, kukačka, husa divoká, drozd, slavík, špaček, volavka, racek, dudek…</a:t>
            </a:r>
          </a:p>
          <a:p>
            <a:r>
              <a:rPr lang="cs-CZ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ivočichové se připravují na zimu, sbírají lesní plody, chystají si místo, kde přečkají období mrazu a sněhu.</a:t>
            </a:r>
            <a:endParaRPr lang="cs-CZ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uzivatel\Local Settings\Temporary Internet Files\Content.IE5\UFUOJW8R\MP90044239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1727"/>
            <a:ext cx="3353569" cy="26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22.4 Podzimní příroda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4549105" y="971875"/>
            <a:ext cx="4343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Koncem léta a začátkem podzimu sklízíme ovoce a zeleninu.</a:t>
            </a:r>
          </a:p>
          <a:p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Ovoce: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jablka, hrušky, hroznové víno, švestky, blumy…</a:t>
            </a:r>
          </a:p>
          <a:p>
            <a:r>
              <a:rPr lang="cs-CZ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Zelenina:</a:t>
            </a:r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fazole, mrkev, celer, rajčata, papriky, pórek, brokolice, květák, dýně, cuketa, zelí…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7504" y="987574"/>
            <a:ext cx="372518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podzim opadá ze stromů a keřů listí. </a:t>
            </a:r>
          </a:p>
          <a:p>
            <a:endParaRPr lang="cs-CZ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Stromy a keře:</a:t>
            </a:r>
          </a:p>
          <a:p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Buk – plodem jsou bukvice.</a:t>
            </a:r>
          </a:p>
          <a:p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Dub – plodem jsou žaludy.</a:t>
            </a:r>
          </a:p>
          <a:p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Jírovec – plodem jsou kaštany.</a:t>
            </a:r>
          </a:p>
          <a:p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Jeřáb – plodem jsou jeřabiny.</a:t>
            </a:r>
          </a:p>
          <a:p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Líska – plodem jsou lískové oříšky.</a:t>
            </a:r>
          </a:p>
          <a:p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Růže šípková – plodem jsou šípky.</a:t>
            </a:r>
          </a:p>
          <a:p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Bez černý – plodem jsou černé bobule.</a:t>
            </a:r>
          </a:p>
          <a:p>
            <a:r>
              <a:rPr lang="cs-CZ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Lesní plody:</a:t>
            </a:r>
          </a:p>
          <a:p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stružina, brusinka, malina, borůvka</a:t>
            </a:r>
          </a:p>
        </p:txBody>
      </p:sp>
      <p:pic>
        <p:nvPicPr>
          <p:cNvPr id="1026" name="Picture 2" descr="C:\Documents and Settings\uzivatel\Local Settings\Temporary Internet Files\Content.IE5\3QDR3CVV\MC9001935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80" y="3757562"/>
            <a:ext cx="1013572" cy="9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zivatel\Local Settings\Temporary Internet Files\Content.IE5\59OAKGQK\MC9001935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72101"/>
            <a:ext cx="1080120" cy="9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zivatel\Local Settings\Temporary Internet Files\Content.IE5\59OAKGQK\MC90019322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72568"/>
            <a:ext cx="964111" cy="99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zivatel\Local Settings\Temporary Internet Files\Content.IE5\S8XW4YD8\MC90011272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2940">
            <a:off x="3079848" y="1630453"/>
            <a:ext cx="1040337" cy="4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zivatel\Local Settings\Temporary Internet Files\Content.IE5\EOE1JHI6\MC9002155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33" y="1374094"/>
            <a:ext cx="814089" cy="58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zivatel\Local Settings\Temporary Internet Files\Content.IE5\8AUBLD28\MC90019354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72101"/>
            <a:ext cx="814089" cy="9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zivatel\Local Settings\Temporary Internet Files\Content.IE5\UK1SJD18\MC90033129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9" y="3757563"/>
            <a:ext cx="1040795" cy="9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9512" y="4764702"/>
            <a:ext cx="415209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Nezaměň s rulíkem či vraním okem – jsou jedovaté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C:\Documents and Settings\uzivatel\Local Settings\Temporary Internet Files\Content.IE5\UFUOJW8R\MP900313729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24" y="2555624"/>
            <a:ext cx="3024336" cy="20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762627" y="4733925"/>
            <a:ext cx="4018921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Jez hodně ovoce a zeleniny, ať jsi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zdravý/á!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22.5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uzivatel\Local Settings\Temporary Internet Files\Content.IE5\MCKHNTNU\MC90043631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347613"/>
            <a:ext cx="2186483" cy="26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3" y="1347614"/>
            <a:ext cx="5328591" cy="329320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Které roční období máš nejraději a proč? 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Máš rád podzim? Co se ti na něm líbí nejvíce?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Kdy podzim začíná a jaké je počasí?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rgbClr val="C010A7"/>
                </a:solidFill>
                <a:latin typeface="Times New Roman" pitchFamily="18" charset="0"/>
                <a:cs typeface="Times New Roman" pitchFamily="18" charset="0"/>
              </a:rPr>
              <a:t>Pouštíte s kamarády draka? Dokážete </a:t>
            </a:r>
            <a:r>
              <a:rPr lang="cs-CZ" sz="1600" b="1" dirty="0" smtClean="0">
                <a:solidFill>
                  <a:srgbClr val="C010A7"/>
                </a:solidFill>
                <a:latin typeface="Times New Roman" pitchFamily="18" charset="0"/>
                <a:cs typeface="Times New Roman" pitchFamily="18" charset="0"/>
              </a:rPr>
              <a:t>si jej </a:t>
            </a:r>
            <a:r>
              <a:rPr lang="cs-CZ" sz="1600" b="1" dirty="0" smtClean="0">
                <a:solidFill>
                  <a:srgbClr val="C010A7"/>
                </a:solidFill>
                <a:latin typeface="Times New Roman" pitchFamily="18" charset="0"/>
                <a:cs typeface="Times New Roman" pitchFamily="18" charset="0"/>
              </a:rPr>
              <a:t>při </a:t>
            </a:r>
            <a:r>
              <a:rPr lang="cs-CZ" sz="1600" b="1" dirty="0" err="1" smtClean="0">
                <a:solidFill>
                  <a:srgbClr val="C010A7"/>
                </a:solidFill>
                <a:latin typeface="Times New Roman" pitchFamily="18" charset="0"/>
                <a:cs typeface="Times New Roman" pitchFamily="18" charset="0"/>
              </a:rPr>
              <a:t>Vv</a:t>
            </a:r>
            <a:r>
              <a:rPr lang="cs-CZ" sz="1600" b="1" dirty="0" smtClean="0">
                <a:solidFill>
                  <a:srgbClr val="C010A7"/>
                </a:solidFill>
                <a:latin typeface="Times New Roman" pitchFamily="18" charset="0"/>
                <a:cs typeface="Times New Roman" pitchFamily="18" charset="0"/>
              </a:rPr>
              <a:t> či </a:t>
            </a:r>
            <a:r>
              <a:rPr lang="cs-CZ" sz="1600" b="1" dirty="0" err="1" smtClean="0">
                <a:solidFill>
                  <a:srgbClr val="C010A7"/>
                </a:solidFill>
                <a:latin typeface="Times New Roman" pitchFamily="18" charset="0"/>
                <a:cs typeface="Times New Roman" pitchFamily="18" charset="0"/>
              </a:rPr>
              <a:t>Pč</a:t>
            </a:r>
            <a:r>
              <a:rPr lang="cs-CZ" sz="1600" b="1" dirty="0" smtClean="0">
                <a:solidFill>
                  <a:srgbClr val="C010A7"/>
                </a:solidFill>
                <a:latin typeface="Times New Roman" pitchFamily="18" charset="0"/>
                <a:cs typeface="Times New Roman" pitchFamily="18" charset="0"/>
              </a:rPr>
              <a:t> také vyrobit?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Který svátek lidé slaví v Americe a Anglii? Napovíme ti, že zdobí dýně a převlékají se do kostýmů. Vyřezej si doma s pomocí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rodičů také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dýni. Dones do školy, udělejte si výstavku.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Chodíte s rodiči na houby? Které houby sbíráte a jaké pokrmy z nich vaříte? 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Které lesní plody sbírají zvířátka a schovávají si je na zimu?</a:t>
            </a:r>
          </a:p>
        </p:txBody>
      </p:sp>
      <p:pic>
        <p:nvPicPr>
          <p:cNvPr id="2053" name="Picture 5" descr="C:\Documents and Settings\uzivatel\Local Settings\Temporary Internet Files\Content.IE5\M8C23CRG\MC9002373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613">
            <a:off x="4705802" y="453764"/>
            <a:ext cx="2595327" cy="215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uzivatel\Local Settings\Temporary Internet Files\Content.IE5\M8C23CRG\MC90019331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84230"/>
            <a:ext cx="2160240" cy="20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22.6 Básně o podzimu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4126" y="1063591"/>
            <a:ext cx="2656496" cy="38164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Konec </a:t>
            </a:r>
            <a:r>
              <a:rPr lang="cs-C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prázdnin</a:t>
            </a:r>
          </a:p>
          <a:p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Stanislav Homolka</a:t>
            </a:r>
          </a:p>
          <a:p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Prázdniny jsou za horami,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už je konec, už je to!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Učebnici popadneme,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zapomenem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na léto.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Co je pryč, s tím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si hlavu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nelam!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Kniha, sešit, ten je rád,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že ses vrátil z luk a lesů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kreslit, číst a počítat.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Zvonek zvoní, už je škola!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 nové práci nyní čas.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Vše uteče jako voda,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prázdniny tu budou zas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53344" y="689669"/>
            <a:ext cx="2282997" cy="424731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Září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Hana Netušilová</a:t>
            </a:r>
          </a:p>
          <a:p>
            <a:endParaRPr lang="cs-CZ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Tak </a:t>
            </a: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už je to zase tady,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podzim ujímá se vlády.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Koupání a lenošení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zase na rok pro nás není.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Měsíc září na nás volá: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"Čeká práce, čeká škola!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Prázdniny jsou zase v tahu,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škola čeká vaši snahu."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Stráně, řeka, les i louka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posmutněle na nás kouká.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Zavoláme přes strniště: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"Ahoj, léto, zase příště!"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Však i podzim přece není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tak úplně k zahození,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jablka</a:t>
            </a: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hrušky, ořechy</a:t>
            </a:r>
            <a:b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sklízejí se pod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střechy.</a:t>
            </a:r>
            <a:endParaRPr lang="cs-CZ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660232" y="720446"/>
            <a:ext cx="2231701" cy="41857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Říjen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Hana Netušilová</a:t>
            </a:r>
          </a:p>
          <a:p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Měsíc </a:t>
            </a: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říjen už je tady,</a:t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míchá barvy dohromady.</a:t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Přebarvuje stromům </a:t>
            </a:r>
            <a:r>
              <a:rPr lang="cs-CZ" sz="1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listy,</a:t>
            </a: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zelenou nechá jen  místy.</a:t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Červená a žlutá s hnědou</a:t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v té podzimní módě vedou.</a:t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Vítr fouká víc a více,</a:t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podzimní jsou plískanice.</a:t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Tenhle vítr ale taky</a:t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rozežene občas mraky,</a:t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sluníčko se pousměje</a:t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a na chvilku zase hřeje.</a:t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A nás v říjnu láká </a:t>
            </a:r>
            <a:r>
              <a:rPr lang="cs-CZ" sz="1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louka,</a:t>
            </a: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i když prší, i když fouká.</a:t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Můžeme si pouštět draky</a:t>
            </a:r>
            <a:b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v tomhle větru nad oblaky</a:t>
            </a:r>
            <a:r>
              <a:rPr lang="cs-CZ" sz="1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zivatel\Local Settings\Temporary Internet Files\Content.IE5\ODHA4YPU\MC9003491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52" y="919943"/>
            <a:ext cx="1368152" cy="162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zivatel\Local Settings\Temporary Internet Files\Content.IE5\UFUOJW8R\MC9001228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241">
            <a:off x="2326357" y="1065831"/>
            <a:ext cx="1306770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zivatel\Local Settings\Temporary Internet Files\Content.IE5\3QDR3CVV\MC90044170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52" y="3867894"/>
            <a:ext cx="1528850" cy="11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zivatel\Local Settings\Temporary Internet Files\Content.IE5\TAIN2ZYL\MC90020897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4909">
            <a:off x="2161736" y="3677855"/>
            <a:ext cx="1356040" cy="130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86746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22.7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Autumn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379240"/>
            <a:ext cx="2492990" cy="28623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b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eaves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listí</a:t>
            </a:r>
          </a:p>
          <a:p>
            <a:r>
              <a:rPr lang="cs-CZ" b="1" dirty="0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b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orn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kukuřice</a:t>
            </a:r>
          </a:p>
          <a:p>
            <a:r>
              <a:rPr lang="cs-CZ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Halloween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Halloween</a:t>
            </a:r>
          </a:p>
          <a:p>
            <a:r>
              <a:rPr lang="cs-CZ" b="1" dirty="0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umpkin</a:t>
            </a:r>
            <a:r>
              <a:rPr lang="cs-CZ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- dýně</a:t>
            </a:r>
          </a:p>
          <a:p>
            <a:r>
              <a:rPr lang="cs-CZ" b="1" dirty="0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pple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jablko</a:t>
            </a:r>
          </a:p>
          <a:p>
            <a:r>
              <a:rPr lang="cs-CZ" b="1" dirty="0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b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ree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strom</a:t>
            </a:r>
          </a:p>
          <a:p>
            <a:r>
              <a:rPr lang="cs-CZ" b="1" dirty="0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b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mrak</a:t>
            </a:r>
          </a:p>
          <a:p>
            <a:r>
              <a:rPr lang="cs-CZ" b="1" dirty="0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b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ain</a:t>
            </a:r>
            <a:r>
              <a:rPr lang="cs-CZ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déšť</a:t>
            </a:r>
          </a:p>
          <a:p>
            <a:r>
              <a:rPr lang="cs-CZ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puddles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kaluže</a:t>
            </a:r>
          </a:p>
          <a:p>
            <a:r>
              <a:rPr lang="cs-CZ" b="1" dirty="0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b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indy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- větrno</a:t>
            </a:r>
          </a:p>
        </p:txBody>
      </p:sp>
      <p:pic>
        <p:nvPicPr>
          <p:cNvPr id="1026" name="Picture 2" descr="http://www.loving2learn.com/Portals/0/The%20Writing%20Craft/Halloween%20Vocaulary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"/>
          <a:stretch/>
        </p:blipFill>
        <p:spPr bwMode="auto">
          <a:xfrm>
            <a:off x="3275856" y="609600"/>
            <a:ext cx="5569024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14127" y="4402585"/>
            <a:ext cx="1076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Trick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or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treat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4524703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Halloween </a:t>
            </a:r>
            <a:r>
              <a:rPr lang="cs-CZ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songs</a:t>
            </a:r>
            <a:r>
              <a:rPr lang="cs-CZ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685633" y="472053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Pumpkin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pumpkin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22.8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28976"/>
              </p:ext>
            </p:extLst>
          </p:nvPr>
        </p:nvGraphicFramePr>
        <p:xfrm>
          <a:off x="179510" y="1131590"/>
          <a:ext cx="7185180" cy="360492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Které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jsou podzimní měsíce?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prosinec, leden, únor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jaro, léto, podzim, zima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září, říjen, listopad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ráno, poledne, večer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Jaké je typické počasí pro podzim?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sněží a mrzne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praží slunce, je horko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prší, fouká vítr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bouřky a krupobití</a:t>
                      </a:r>
                    </a:p>
                    <a:p>
                      <a:pPr marL="342900" indent="-34290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Kdy začíná podzim?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v pondělí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při spadnutí prvního listu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po dešti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23. září podzimní rovnodenností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Co se děje na podzim se stromy?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padá z nich listí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vyráží pupeny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kvetou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mrznou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22.9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491630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www.loving2learn.com/Topics/Reading/Vocabulary/HalloweenVocabulary.aspx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versovani.blogspot.cz/2010/08/konec-prazdnin-stanislav-homolka.html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5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Když se zamiluje kůň: Zdeněk Svěrák, Jaroslav Uhlíř, nakladatelství FRAGMENT 2004, str.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64–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č.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www.youtube.com/watch?v=Iw6okDgxgS4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1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1107</Words>
  <Application>Microsoft Office PowerPoint</Application>
  <PresentationFormat>Předvádění na obrazovce (16:9)</PresentationFormat>
  <Paragraphs>149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22.1 ROZMANITOST PŘÍRODY - Podzim </vt:lpstr>
      <vt:lpstr>22.2 Zopakuj si </vt:lpstr>
      <vt:lpstr>22.3 Nové názvy a termíny</vt:lpstr>
      <vt:lpstr>22.4 Podzimní příroda</vt:lpstr>
      <vt:lpstr>22.5 Procvičení a příklady</vt:lpstr>
      <vt:lpstr>22.6 Básně o podzimu</vt:lpstr>
      <vt:lpstr>22.7 Autumn </vt:lpstr>
      <vt:lpstr>22.8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210</cp:revision>
  <dcterms:created xsi:type="dcterms:W3CDTF">2010-10-18T18:21:56Z</dcterms:created>
  <dcterms:modified xsi:type="dcterms:W3CDTF">2012-11-04T19:40:57Z</dcterms:modified>
</cp:coreProperties>
</file>