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0000FF"/>
    <a:srgbClr val="FF00FF"/>
    <a:srgbClr val="FF99FF"/>
    <a:srgbClr val="FF66FF"/>
    <a:srgbClr val="99FF99"/>
    <a:srgbClr val="FF9999"/>
    <a:srgbClr val="CC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668" y="-9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28.9.2015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28.9.2015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28.9.2015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28.9.2015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28.9.2015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28.9.2015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28.9.2015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28.9.2015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7.wmf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11" Type="http://schemas.openxmlformats.org/officeDocument/2006/relationships/image" Target="../media/image22.png"/><Relationship Id="rId5" Type="http://schemas.openxmlformats.org/officeDocument/2006/relationships/image" Target="../media/image16.wmf"/><Relationship Id="rId15" Type="http://schemas.openxmlformats.org/officeDocument/2006/relationships/image" Target="../media/image26.png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hyperlink" Target="http://hubblesite.org/" TargetMode="External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amogaathome.blogspot.cz/2010/08/summer-flashcards.html" TargetMode="External"/><Relationship Id="rId2" Type="http://schemas.openxmlformats.org/officeDocument/2006/relationships/hyperlink" Target="http://triadmomsonmain.com/_blog/My_Blog/post/50_Activities_Never_Be_Bored_Summer_Triad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raoketexty.cz/texty-pisni/korn-jiri/sviti-sviti-slunce-160982" TargetMode="External"/><Relationship Id="rId5" Type="http://schemas.openxmlformats.org/officeDocument/2006/relationships/hyperlink" Target="http://www.adam.cz/clanek-2012090056-prazdninove-letopisy-v-arse-c-4-2012.html" TargetMode="External"/><Relationship Id="rId4" Type="http://schemas.openxmlformats.org/officeDocument/2006/relationships/hyperlink" Target="http://versovani.blogspot.cz/search/label/l%C3%A9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829090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21.1 ROZMANITOST PŘÍRODY - Léto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251520" y="1491630"/>
            <a:ext cx="3633815" cy="273921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Svítí, svítí slunce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Jiří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Korn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Svítí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, svítí slunce nad hlavou, nad hlavou.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Svítí, až kraj se zelená.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 tom zpívá les i louka,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kdo jen trochu správně kouká,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uvidí, co krásy tahle země má.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Slunce sype zlato do polí, do polí.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Cítím už buchty z pekáčů.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 zvu všechny, co mám rád, k plným mísám.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Copak sním sám tolik koláčů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11949" y="1491630"/>
            <a:ext cx="3392275" cy="267765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Rozhlídnu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se kolem sebe,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 tomu oči mám.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Proč mám jinde hledat nebe,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když to svoje znám?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Svítí, svítí slunce nad hlavou, nad hlavou.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Svítí,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až kraj se zelená.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 tom zpívá les i louka,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kdo jen trochu správně kouká, </a:t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uvidí, co krásy tahle země má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48722" y="1059582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Zazpívej si písničku z  pohádky Honza málem králem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51670"/>
            <a:ext cx="252412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492521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 3.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Léto, letní počasí, letní prázdniny.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léto, letní počasí, letní prázdniny.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21.2 Zopakuj si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uzivatel\Local Settings\Temporary Internet Files\Content.IE5\BYDJGO3A\MP900431122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6"/>
          <a:stretch/>
        </p:blipFill>
        <p:spPr bwMode="auto">
          <a:xfrm>
            <a:off x="323528" y="1346453"/>
            <a:ext cx="2016224" cy="230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zivatel\Local Settings\Temporary Internet Files\Content.IE5\ILRJV32Z\MP90040206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6453"/>
            <a:ext cx="1728192" cy="230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zivatel\Local Settings\Temporary Internet Files\Content.IE5\0KSF22JC\MP900091159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04" y="1331011"/>
            <a:ext cx="1993825" cy="23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511" y="915566"/>
            <a:ext cx="88849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Léto </a:t>
            </a:r>
            <a:r>
              <a:rPr lang="cs-CZ" sz="22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je jedno ze čtyř ročních období</a:t>
            </a:r>
            <a:r>
              <a:rPr lang="cs-CZ" sz="22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Svítí sluníčko. Jsou velké prázdniny.</a:t>
            </a:r>
            <a:endParaRPr lang="cs-CZ" sz="2200" b="1" dirty="0" smtClean="0">
              <a:solidFill>
                <a:srgbClr val="FF00FF"/>
              </a:solidFill>
            </a:endParaRPr>
          </a:p>
        </p:txBody>
      </p:sp>
      <p:pic>
        <p:nvPicPr>
          <p:cNvPr id="1034" name="Picture 10" descr="C:\Documents and Settings\uzivatel\Local Settings\Temporary Internet Files\Content.IE5\BYDJGO3A\MP900422256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 r="6541"/>
          <a:stretch/>
        </p:blipFill>
        <p:spPr bwMode="auto">
          <a:xfrm>
            <a:off x="6710486" y="1324537"/>
            <a:ext cx="2088232" cy="23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4988" y="3869345"/>
            <a:ext cx="6382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Léto máme nejraději, můžeme běhat venku od rána do večera. Je teplo, </a:t>
            </a:r>
            <a:r>
              <a:rPr lang="cs-C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tačí nám kraťasy a tričko. Užíváme si volna, lenošíme na sluníčku. Často jedeme s rodiči na dovolenou. Když jsme hodní, možná i k moři…</a:t>
            </a:r>
          </a:p>
        </p:txBody>
      </p:sp>
      <p:pic>
        <p:nvPicPr>
          <p:cNvPr id="1036" name="Picture 12" descr="C:\Documents and Settings\uzivatel\Local Settings\Temporary Internet Files\Content.IE5\8AUBLD28\MC90034687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95886"/>
            <a:ext cx="151216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21.3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59582"/>
            <a:ext cx="8640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Letní </a:t>
            </a:r>
            <a:r>
              <a:rPr lang="cs-CZ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měsíce jsou: </a:t>
            </a:r>
            <a:r>
              <a:rPr lang="cs-CZ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červen</a:t>
            </a:r>
            <a:r>
              <a:rPr lang="cs-CZ" sz="2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červenec</a:t>
            </a:r>
            <a:r>
              <a:rPr lang="cs-CZ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srpen</a:t>
            </a:r>
            <a:r>
              <a:rPr lang="cs-CZ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Astronomické léto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začíná </a:t>
            </a:r>
            <a:r>
              <a:rPr lang="cs-C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22. června letním slunovratem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(nejdelší den a nejkratší noc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). Končí 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podzimní </a:t>
            </a:r>
            <a:r>
              <a:rPr lang="cs-CZ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rovnodenností </a:t>
            </a:r>
            <a:r>
              <a:rPr lang="cs-CZ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23. 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září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Od tohoto dne se dny zkracují a noci prodlužují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Počasí </a:t>
            </a:r>
            <a:r>
              <a:rPr lang="cs-CZ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bývá slunečné nebo polojasné, obvyklá denní teplota 20 – 25°C, </a:t>
            </a:r>
            <a:r>
              <a:rPr lang="cs-CZ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při velmi vysokých teplotách se vyskytují  bouřky, někdy krupobití. </a:t>
            </a:r>
          </a:p>
          <a:p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Květiny a rostliny jsou v plném květu, dozrává obilí na polích. Zraje ovoce a zelenina. Zvířata si užívají hezkých dnů k skotačení.</a:t>
            </a:r>
          </a:p>
        </p:txBody>
      </p:sp>
      <p:pic>
        <p:nvPicPr>
          <p:cNvPr id="1026" name="Picture 2" descr="C:\Documents and Settings\uzivatel\Local Settings\Temporary Internet Files\Content.IE5\8AUBLD28\MP90043854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35" y="3469654"/>
            <a:ext cx="2448272" cy="150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6" b="17754"/>
          <a:stretch/>
        </p:blipFill>
        <p:spPr bwMode="auto">
          <a:xfrm>
            <a:off x="6372200" y="3460613"/>
            <a:ext cx="2376264" cy="15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Documents and Settings\uzivatel\Local Settings\Temporary Internet Files\Content.IE5\QZ0O01AY\MC90019970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2443"/>
            <a:ext cx="1440160" cy="11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uzivatel\Local Settings\Temporary Internet Files\Content.IE5\0KSF22JC\MP90040671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96406"/>
            <a:ext cx="2376264" cy="15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21.4 Letní prázdniny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251520" y="1052031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 červnu končí školní rok. V </a:t>
            </a:r>
            <a:r>
              <a:rPr lang="cs-CZ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mnoha zemích jsou po značnou část léta školní </a:t>
            </a:r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prázdniny - tedy období volna, v České </a:t>
            </a:r>
            <a:r>
              <a:rPr lang="cs-CZ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republice </a:t>
            </a:r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je to červenec </a:t>
            </a:r>
            <a:r>
              <a:rPr lang="cs-CZ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srpen. Dříve musely děti pomáhat se sklizní obilí, a tedy nemohly v </a:t>
            </a:r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tuto dobu chodit </a:t>
            </a:r>
            <a:r>
              <a:rPr lang="cs-CZ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do školy. Prázdniny zůstaly dodnes, i když na pole už </a:t>
            </a:r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děti pomáhat nechodí.</a:t>
            </a:r>
          </a:p>
          <a:p>
            <a:pPr lvl="0"/>
            <a:endParaRPr lang="cs-CZ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Trávíme hodně času v přírodě, pozorujeme rostliny a zvířata. Jezdíme s rodiči na </a:t>
            </a:r>
            <a:endParaRPr lang="cs-CZ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dovolenou </a:t>
            </a:r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letní tábory. </a:t>
            </a: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Často si užíváme volné dny u babičky a dědečka nebo na chalupě.</a:t>
            </a:r>
          </a:p>
          <a:p>
            <a:endParaRPr lang="cs-CZ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Rádi se koupeme v rybníce nebo jezeře. Pozor musíme dát na </a:t>
            </a:r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sluníčko!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Nezapomenout 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nosit </a:t>
            </a:r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sluneční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brýle, kšiltovku </a:t>
            </a:r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nebo klobouk a mazat se krémem s vysokým UV faktorem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75806"/>
            <a:ext cx="3528392" cy="194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ývojový diagram: alternativní postup 5"/>
          <p:cNvSpPr/>
          <p:nvPr/>
        </p:nvSpPr>
        <p:spPr>
          <a:xfrm>
            <a:off x="4932040" y="3050921"/>
            <a:ext cx="3456384" cy="1942808"/>
          </a:xfrm>
          <a:prstGeom prst="flowChartAlternateProcess">
            <a:avLst/>
          </a:prstGeom>
          <a:solidFill>
            <a:srgbClr val="FFFF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Jaké byly letošní letní prázdniny? </a:t>
            </a:r>
          </a:p>
          <a:p>
            <a:pPr algn="ctr"/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Vydařené,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hravé, napínavé, vtipné, romantické, 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rozpustilé,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vážné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...?</a:t>
            </a:r>
            <a:endParaRPr lang="cs-CZ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 děláš nejraději o prázdninách?</a:t>
            </a:r>
          </a:p>
          <a:p>
            <a:pPr algn="ctr"/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Které země jsi už navštívil/a?</a:t>
            </a:r>
          </a:p>
          <a:p>
            <a:pPr algn="ctr"/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Našel/našla </a:t>
            </a:r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jsi si kamaráda/kamarádku z jiného města? </a:t>
            </a:r>
          </a:p>
        </p:txBody>
      </p:sp>
      <p:pic>
        <p:nvPicPr>
          <p:cNvPr id="1026" name="Picture 2" descr="C:\Documents and Settings\uzivatel\Local Settings\Temporary Internet Files\Content.IE5\UFUOJW8R\MC90042833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78" y="1635646"/>
            <a:ext cx="1564059" cy="124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30863" y="3200445"/>
            <a:ext cx="9205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Zeleně dejte do kroužku, co děláte, když je venku hezky. Modře vyznačte, co můžete dělat, když prší.</a:t>
            </a:r>
          </a:p>
        </p:txBody>
      </p:sp>
      <p:pic>
        <p:nvPicPr>
          <p:cNvPr id="2050" name="Picture 2" descr="C:\Documents and Settings\uzivatel\Local Settings\Temporary Internet Files\Content.IE5\8AUBLD28\MC9000193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7894"/>
            <a:ext cx="111869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zivatel\Local Settings\Temporary Internet Files\Content.IE5\8AUBLD28\MC9000193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757126"/>
            <a:ext cx="1368151" cy="12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zivatel\Local Settings\Temporary Internet Files\Content.IE5\9RJX01UN\MC90044069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57126"/>
            <a:ext cx="936104" cy="12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uzivatel\Local Settings\Temporary Internet Files\Content.IE5\TAIN2ZYL\MC90035121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127">
            <a:off x="4365914" y="3793816"/>
            <a:ext cx="855713" cy="123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894"/>
            <a:ext cx="12241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uzivatel\Local Settings\Temporary Internet Files\Content.IE5\S8XW4YD8\MC90008996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953">
            <a:off x="6701208" y="3709801"/>
            <a:ext cx="1008112" cy="12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uzivatel\Local Settings\Temporary Internet Files\Content.IE5\MW28D2VN\MC90041253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115" y="3619675"/>
            <a:ext cx="1224136" cy="13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-30863" y="1059582"/>
            <a:ext cx="5798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Kdy začíná léto? Jaké jsou letní měsíce? Jaké počasí je v létě?</a:t>
            </a: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Vyberte, jaké máte v létě nejraději ovoce a zeleninu.</a:t>
            </a:r>
          </a:p>
        </p:txBody>
      </p:sp>
      <p:pic>
        <p:nvPicPr>
          <p:cNvPr id="2058" name="Picture 10" descr="C:\Documents and Settings\uzivatel\Local Settings\Temporary Internet Files\Content.IE5\UFUOJW8R\MC90029045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" y="1667239"/>
            <a:ext cx="1258900" cy="9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ocuments and Settings\uzivatel\Local Settings\Temporary Internet Files\Content.IE5\MCKHNTNU\MC900441719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65" y="1720284"/>
            <a:ext cx="973348" cy="81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uzivatel\Local Settings\Temporary Internet Files\Content.IE5\QZ0O01AY\MC900391484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3958">
            <a:off x="2728455" y="1413679"/>
            <a:ext cx="806770" cy="12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Documents and Settings\uzivatel\Local Settings\Temporary Internet Files\Content.IE5\3QDR3CVV\MC900331290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28" y="1770643"/>
            <a:ext cx="1101011" cy="8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Documents and Settings\uzivatel\Local Settings\Temporary Internet Files\Content.IE5\EOE1JHI6\MC900436899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0" y="1632081"/>
            <a:ext cx="1146981" cy="9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Documents and Settings\uzivatel\Local Settings\Temporary Internet Files\Content.IE5\BYDJGO3A\MC900441781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528" y="1821998"/>
            <a:ext cx="68407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Documents and Settings\uzivatel\Local Settings\Temporary Internet Files\Content.IE5\S8XW4YD8\MC900331259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07" y="1726381"/>
            <a:ext cx="1120547" cy="91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Documents and Settings\uzivatel\Local Settings\Temporary Internet Files\Content.IE5\ILRJV32Z\MC900441782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73" y="1654608"/>
            <a:ext cx="1152129" cy="9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-45194" y="2723519"/>
            <a:ext cx="775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Co děláte o prázdninách u babičky a dědy? Jezdíte na chalupu? Kdo byl už u moře?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Chodíte v létě do lesa? Co tam sbíráte? Jak se v lese chováme?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4749" y="1267445"/>
            <a:ext cx="1699504" cy="3539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Pláž toho má až </a:t>
            </a:r>
            <a:r>
              <a:rPr lang="cs-CZ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až</a:t>
            </a: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Milena </a:t>
            </a: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Lukešová</a:t>
            </a:r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Vedro </a:t>
            </a:r>
          </a:p>
          <a:p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pekáč </a:t>
            </a:r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rozpálilo</a:t>
            </a:r>
          </a:p>
          <a:p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teď </a:t>
            </a:r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smaží a </a:t>
            </a:r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teď peče</a:t>
            </a:r>
          </a:p>
          <a:p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každého,</a:t>
            </a:r>
          </a:p>
          <a:p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kdo neuteče</a:t>
            </a:r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Když se chvilku</a:t>
            </a:r>
          </a:p>
          <a:p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nedívá,</a:t>
            </a:r>
          </a:p>
          <a:p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žbluňk</a:t>
            </a:r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cs-CZ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voda chladivá</a:t>
            </a:r>
          </a:p>
          <a:p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olízla mi</a:t>
            </a:r>
          </a:p>
          <a:p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horké čelo,</a:t>
            </a:r>
          </a:p>
          <a:p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jen to kolem</a:t>
            </a:r>
          </a:p>
          <a:p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asyčelo.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223543" y="775002"/>
            <a:ext cx="2811219" cy="403187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Motýli 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Karel Černý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Paví oko</a:t>
            </a:r>
            <a:br>
              <a:rPr lang="cs-CZ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Letělo paví oko, letělo převysoko,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přes řeku, přes horu, dolů a nahoru,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přes lesy, přes palouky hledá sladké louky.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Perleťásek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Perleťásek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ztratil pásek.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Byl to pásek nový, perleťový.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Kdo se o něm doví,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ať mu to hned poví!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Kolébanka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pro otakárka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Můj žlutý otakárku, sedni si do kočárku,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kočárek tě sveze za šípkové meze,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za žluté zvonce až do Jablonce,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za žluté keře do Jaroměře,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za Jaroměří k žlutému moři,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za žluté moře ke žluté hoře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na žlutou postýlku, usneš v ní za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chvilku.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58695" y="1131590"/>
            <a:ext cx="2440092" cy="138499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Čekanka </a:t>
            </a:r>
          </a:p>
          <a:p>
            <a:r>
              <a:rPr lang="cs-CZ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Jan Čarek</a:t>
            </a:r>
          </a:p>
          <a:p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Čekanko, čekanko, jaké máš jméno?</a:t>
            </a:r>
            <a:br>
              <a:rPr lang="cs-CZ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Čekáš na </a:t>
            </a:r>
            <a:r>
              <a:rPr lang="cs-CZ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někoho, </a:t>
            </a:r>
            <a:r>
              <a:rPr lang="cs-CZ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nebo nečekáš?</a:t>
            </a:r>
            <a:br>
              <a:rPr lang="cs-CZ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Jsi tak modrá podle nebe</a:t>
            </a:r>
            <a:br>
              <a:rPr lang="cs-CZ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nebo nebe podle </a:t>
            </a:r>
            <a:r>
              <a:rPr lang="cs-CZ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tebe?</a:t>
            </a:r>
            <a:endParaRPr lang="cs-CZ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01753" y="2683217"/>
            <a:ext cx="1813317" cy="2123658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Blesky 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Vladimír Smetáček</a:t>
            </a:r>
          </a:p>
          <a:p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Potkaly se mraky: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Ty jsi mrak? Já taky.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Hned se pochlubily,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kolik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mají síly.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Jeden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řek´: „Jsi malý“.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Druhý: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„Třesky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plesky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“.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Přitom,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jak se praly, 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lítaly z nich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blesky.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zivatel\Local Settings\Temporary Internet Files\Content.IE5\BYDJGO3A\MC9002874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2616">
            <a:off x="8040411" y="339502"/>
            <a:ext cx="1078387" cy="10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zivatel\Local Settings\Temporary Internet Files\Content.IE5\BYDJGO3A\MC9002808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76223"/>
            <a:ext cx="1816729" cy="14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zivatel\Local Settings\Temporary Internet Files\Content.IE5\59OAKGQK\MC90012277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53" y="1126877"/>
            <a:ext cx="1682841" cy="131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5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386810"/>
            <a:ext cx="2360583" cy="286232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sluníčko</a:t>
            </a:r>
          </a:p>
          <a:p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ice-cream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zmrzlina</a:t>
            </a:r>
          </a:p>
          <a:p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unflower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slunečnice</a:t>
            </a:r>
          </a:p>
          <a:p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olidays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prázdniny</a:t>
            </a:r>
          </a:p>
          <a:p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atermelon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meloun</a:t>
            </a:r>
          </a:p>
          <a:p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andals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sandály</a:t>
            </a:r>
          </a:p>
          <a:p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růže</a:t>
            </a:r>
          </a:p>
          <a:p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pláž</a:t>
            </a:r>
          </a:p>
          <a:p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horts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kraťasy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shirt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tričko</a:t>
            </a:r>
          </a:p>
        </p:txBody>
      </p:sp>
      <p:pic>
        <p:nvPicPr>
          <p:cNvPr id="1026" name="Picture 2" descr="http://triadmomsonmain.com/images/Guest%20blogs/summeric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75346"/>
            <a:ext cx="3384376" cy="31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_h6-aCoXJbLQ/TGEEVZVVLMI/AAAAAAAAJNM/6oYsc-YUTSE/s1600/summer+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"/>
          <a:stretch/>
        </p:blipFill>
        <p:spPr bwMode="auto">
          <a:xfrm>
            <a:off x="5724128" y="492443"/>
            <a:ext cx="3419872" cy="46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88696" y="120359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58095"/>
              </p:ext>
            </p:extLst>
          </p:nvPr>
        </p:nvGraphicFramePr>
        <p:xfrm>
          <a:off x="179510" y="1131590"/>
          <a:ext cx="7353202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676601"/>
                <a:gridCol w="3676601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Jaké jsou letní měsíce?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červen, červenec, srpen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červen, červenec,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srpenec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září, říjen, prosinec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květen a červen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 v létě nepotřebuji?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plavky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kšiltovku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sněhule a kulicha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kraťasy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Kdy začíná léto?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s prvním sluníčkem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když je horko na padnutí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21. června letním slunovratem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až to ohlásí paní učitelka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Kolik měsíců máme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létě prázdniny?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2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3802" y="1461542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://triadmomsonmain.com/_blog/My_Blog/post/50_Activities_Never_Be_Bored_Summer_Triad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samogaathome.blogspot.cz/2010/08/summer-flashcards.html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Kliparty z databáze.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versovani.blogspot.cz/search/label/l%C3%A9to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www.adam.cz/clanek-2012090056-prazdninove-letopisy-v-arse-c-4-2012.html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www.karaoketexty.cz/texty-pisni/korn-jiri/sviti-sviti-slunce-160982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1</a:t>
            </a: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1076</Words>
  <Application>Microsoft Office PowerPoint</Application>
  <PresentationFormat>Předvádění na obrazovce (16:9)</PresentationFormat>
  <Paragraphs>157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21.1 ROZMANITOST PŘÍRODY - Léto </vt:lpstr>
      <vt:lpstr>21.2 Zopakuj si </vt:lpstr>
      <vt:lpstr>21.3 Jaké si řekneme nové termíny a názvy?</vt:lpstr>
      <vt:lpstr>21.4 Letní prázdniny</vt:lpstr>
      <vt:lpstr>21.5 Procvičení a příklady</vt:lpstr>
      <vt:lpstr>21.6 Něco navíc pro šikovné</vt:lpstr>
      <vt:lpstr>21.7 CLIL</vt:lpstr>
      <vt:lpstr>21.8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vprusa</cp:lastModifiedBy>
  <cp:revision>205</cp:revision>
  <dcterms:created xsi:type="dcterms:W3CDTF">2010-10-18T18:21:56Z</dcterms:created>
  <dcterms:modified xsi:type="dcterms:W3CDTF">2015-09-28T16:41:09Z</dcterms:modified>
</cp:coreProperties>
</file>