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FF99"/>
    <a:srgbClr val="006699"/>
    <a:srgbClr val="813763"/>
    <a:srgbClr val="FFFF00"/>
    <a:srgbClr val="FF9999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://www.youtube.com/watch?v=ElApSjPi-q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7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www.brumlik.estranky.cz/clanky/prvouka/3.rocnik/mesice-v-roce---rocni-obdobi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2_W-jAuzUhY" TargetMode="External"/><Relationship Id="rId5" Type="http://schemas.openxmlformats.org/officeDocument/2006/relationships/hyperlink" Target="http://thebingomaker.com/index.php/bingo-cards/seasons-bingo-cards/spring-bingo-cards.html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vinky.cz/cestovani/166165-oslavte-velikonoce-jako-na-valassku-a-slovacku.html" TargetMode="External"/><Relationship Id="rId3" Type="http://schemas.openxmlformats.org/officeDocument/2006/relationships/hyperlink" Target="http://www.pohadkaotobe.cz/pohadkaotobe/eshop/20-1-ZPIVAME-TANCIME-LEPIME-TYPY/0/5/168-Tema-Voda-vodicka" TargetMode="External"/><Relationship Id="rId7" Type="http://schemas.openxmlformats.org/officeDocument/2006/relationships/hyperlink" Target="http://cs.wikipedia.org/wiki/Velikonoce" TargetMode="External"/><Relationship Id="rId2" Type="http://schemas.openxmlformats.org/officeDocument/2006/relationships/hyperlink" Target="http://www.moje-rodina.cz/jarni-basnicky-a-rikank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jetehotenstvi.cz/zarijky09-povidani-brezen-2011" TargetMode="External"/><Relationship Id="rId11" Type="http://schemas.openxmlformats.org/officeDocument/2006/relationships/hyperlink" Target="http://www.youtube.com/watch?v=2_W-jAuzUhY" TargetMode="External"/><Relationship Id="rId5" Type="http://schemas.openxmlformats.org/officeDocument/2006/relationships/hyperlink" Target="http://www.kiss98.cz/aktuality/vikend-plny-slunce-146.html" TargetMode="External"/><Relationship Id="rId10" Type="http://schemas.openxmlformats.org/officeDocument/2006/relationships/hyperlink" Target="http://thebingomaker.com/index.php/bingo-cards/seasons-bingo-cards/spring-bingo-cards.html" TargetMode="External"/><Relationship Id="rId4" Type="http://schemas.openxmlformats.org/officeDocument/2006/relationships/hyperlink" Target="http://brtpichlavec.sweb.cz/moudro/pranostiky/jaro/jaro.htm%20-%20slide%20&#269;.%205" TargetMode="External"/><Relationship Id="rId9" Type="http://schemas.openxmlformats.org/officeDocument/2006/relationships/hyperlink" Target="http://www.predskolaci.cz/?p=50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800287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20.1 ROZMANITOST PŘÍRODY - Jaro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683568" y="1033314"/>
            <a:ext cx="3883884" cy="304698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Jarní slunce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Václav Čtvrtek (text) / Petr Eben (hudba) 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Vozilo se na jaře, 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tralalalalá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slunce v zlatém kočáře, 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tralalalalá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Tralá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tralá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tralalalalá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Kampak jedeš, sluníčko?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Za tři hory Ančičko.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Přivezu ti zlatý klíč,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jmenuje se petrklíč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ohadkaotobe.cz/fotky8781/fotos/_vyr_168Vo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033314"/>
            <a:ext cx="2736304" cy="32861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52291" y="4170988"/>
            <a:ext cx="3176639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Schillerfest 2012 - Vozilo se na jaře - YouTube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lačítko akce: Video 9">
            <a:hlinkClick r:id="" action="ppaction://noaction" highlightClick="1"/>
          </p:cNvPr>
          <p:cNvSpPr/>
          <p:nvPr/>
        </p:nvSpPr>
        <p:spPr>
          <a:xfrm>
            <a:off x="663774" y="4180994"/>
            <a:ext cx="811882" cy="276999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3527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Jaro, jarní počasí, jarní svátky.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jaro, jarní počasí, jarní svátky.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20.2 Zopakuj si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9572" y="903575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Jaro je jedno </a:t>
            </a:r>
            <a:r>
              <a:rPr lang="cs-CZ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 čtyř ročních období. 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Prodlužují </a:t>
            </a:r>
            <a:r>
              <a:rPr lang="cs-CZ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dny, otepluje se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343584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Sluníčko začíná pomalu hřát. Mezi posledními zbytky sněhu prokukuje </a:t>
            </a:r>
            <a:r>
              <a:rPr lang="cs-C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nová, zelená </a:t>
            </a:r>
            <a:r>
              <a:rPr lang="cs-CZ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tráva a </a:t>
            </a:r>
            <a:r>
              <a:rPr lang="cs-C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hlavičku vystrkují i </a:t>
            </a:r>
            <a:r>
              <a:rPr lang="cs-C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poslové </a:t>
            </a:r>
            <a:r>
              <a:rPr lang="cs-CZ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jara – bledule, sněženky, krokusy a petrklíče. Všechno v přírodě se probouzí k životu – semínka klíčí, ptáčci vesele </a:t>
            </a:r>
            <a:r>
              <a:rPr lang="cs-C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zpívají, </a:t>
            </a:r>
            <a:r>
              <a:rPr lang="cs-CZ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nebo se vrací z teplých krajin. Pučící květy dávají teprve tušit budoucí vzrůst rostlin a později i úrodu. </a:t>
            </a:r>
            <a:endParaRPr lang="cs-CZ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zivatel\Local Settings\Temporary Internet Files\Content.IE5\MW28D2VN\MP90039965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00" y="1419756"/>
            <a:ext cx="1752212" cy="18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zivatel\Local Settings\Temporary Internet Files\Content.IE5\8AUBLD28\MP90043873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7950"/>
            <a:ext cx="1353279" cy="18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zivatel\Local Settings\Temporary Internet Files\Content.IE5\30LFGZKW\MP900185146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756"/>
            <a:ext cx="2520280" cy="18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zivatel\Local Settings\Temporary Internet Files\Content.IE5\ILRJV32Z\MP90040722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07950"/>
            <a:ext cx="2592288" cy="18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2392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20.3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ové termíny a názvy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8874" y="1058852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Jarními měsíci jsou: </a:t>
            </a:r>
            <a:r>
              <a:rPr lang="cs-CZ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březen</a:t>
            </a:r>
            <a:r>
              <a:rPr lang="cs-CZ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duben</a:t>
            </a:r>
            <a:r>
              <a:rPr lang="cs-CZ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květen</a:t>
            </a:r>
            <a:r>
              <a:rPr lang="cs-CZ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Astronomické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jaro začíná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 března jarní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rovnodenností </a:t>
            </a:r>
            <a:endParaRPr lang="cs-CZ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(den trvá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stejně dlouho jako noc) a končí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21. června letním </a:t>
            </a:r>
          </a:p>
          <a:p>
            <a:r>
              <a:rPr lang="cs-CZ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slunovratem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Termíny počátku a konce mohou být o dva dny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posunuty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kvůli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nepravidelnostem souvisejícím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 přestupnými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roky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Vegetační 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jaro se neřídí časem, ale teplotami. Počátek je dán nástupem období s průměrnými denními teplotami vzduchu nad 5 °C a jeho konec je dán dosažením průměrné denní teploty vzduchu 15 °C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Příroda </a:t>
            </a:r>
            <a:r>
              <a:rPr lang="cs-CZ" sz="14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se začíná probouzet po zimě. </a:t>
            </a:r>
            <a:r>
              <a:rPr lang="cs-CZ" sz="14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Noci </a:t>
            </a:r>
            <a:r>
              <a:rPr lang="cs-CZ" sz="14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jsou studené, ale dny mohou být už </a:t>
            </a:r>
            <a:r>
              <a:rPr lang="cs-CZ" sz="14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teplé. </a:t>
            </a:r>
            <a:r>
              <a:rPr lang="cs-CZ" sz="14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Počasí bývá proměnlivé – od slunečného po deštivé. </a:t>
            </a:r>
            <a:r>
              <a:rPr lang="cs-CZ" sz="14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Rozkvétají </a:t>
            </a:r>
            <a:r>
              <a:rPr lang="cs-CZ" sz="14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květiny a stromy, roste tráva. Zvířatům se rodí mláďata</a:t>
            </a:r>
            <a:r>
              <a:rPr lang="cs-CZ" sz="14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Na větvích na jaře vyraší pupeny, z pupenů vyrostou květy a listy. Včely, čmeláci a motýli usedají na květy, sají z nich šťávu, na jejich těle se při tom zachycuje pyl. Při přelétání z květu na květ pyl přenášejí, tím dochází k opylení. Po opylení lístky květu opadnou a na jejich místě začne vyrůstat plod.</a:t>
            </a:r>
            <a:endParaRPr lang="cs-CZ" sz="1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5526"/>
            <a:ext cx="3273635" cy="252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13184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20.4 Svátky na jaře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79512" y="987574"/>
            <a:ext cx="6703192" cy="233910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Velikonoce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– křesťanské svátky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Bývají první neděli po prvním jarním úplňku, v měsících březnu či dubnu.</a:t>
            </a:r>
          </a:p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Velikonoční symboly: beránek, vajíčko, pomlázka, zajíček,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koledy.</a:t>
            </a:r>
            <a:endParaRPr lang="cs-CZ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 Česku je prastarou tradicí hodování a pomlázka. Na Velikonoční pondělí ráno muži a chlapci chodí po domácnostech svých známých a šlehají ženy a dívky ručně vyrobenou pomlázkou z vrbového proutí. Pomlázka je spletena až z dvaceti čtyř proutků a je obvykle od půl do dvou metrů dlouhá a ozdobená pletenou rukojetí a barevnými stužkami. Podle tradice muži při hodování pronášejí koledy. Nejznámější velikonoční koledou je tato krátká říkanka: "Hody, hody doprovody, dejte vejce malovaný, nedáte-li malovaný, dejte aspoň bílý, slepička vám snese jiný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…”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zivatel\Local Settings\Temporary Internet Files\Content.IE5\I30TVHCP\MP90039958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4"/>
          <a:stretch/>
        </p:blipFill>
        <p:spPr bwMode="auto">
          <a:xfrm>
            <a:off x="7062216" y="986837"/>
            <a:ext cx="1902272" cy="23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27784" y="3507854"/>
            <a:ext cx="302433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Den matek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Den matek se slaví druhou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květnovou neděli.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Děti dávají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svým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maminkám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dárky,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přáníčka (většinou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vlastnoručně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vyrobené) nebo kytičku.</a:t>
            </a:r>
          </a:p>
        </p:txBody>
      </p:sp>
      <p:pic>
        <p:nvPicPr>
          <p:cNvPr id="3075" name="Picture 3" descr="C:\Documents and Settings\uzivatel\Local Settings\Temporary Internet Files\Content.IE5\59OAKGQK\MP900422292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9"/>
          <a:stretch/>
        </p:blipFill>
        <p:spPr bwMode="auto">
          <a:xfrm>
            <a:off x="179512" y="3435846"/>
            <a:ext cx="2058863" cy="16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novinky.cz/369/163692-top_foto1-kolyh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2"/>
          <a:stretch/>
        </p:blipFill>
        <p:spPr bwMode="auto">
          <a:xfrm>
            <a:off x="5940152" y="3435846"/>
            <a:ext cx="3011338" cy="16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9336" y="987574"/>
            <a:ext cx="57181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Kterým dnem začíná astronomické jaro? Jak se tento den nazývá?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Jaké počasí je na jaře? Zkus ho co nejlépe popsat.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Které znáš jarní květiny? </a:t>
            </a:r>
          </a:p>
          <a:p>
            <a:r>
              <a:rPr lang="cs-CZ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Namalujte nebo vymodelujte si jarní rozkvetlou louku, počasí, zvířecí </a:t>
            </a:r>
          </a:p>
          <a:p>
            <a:r>
              <a:rPr lang="cs-CZ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mláďátka.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Kdy jsou Velikonoce? Jak se vypočítá jejich datum? </a:t>
            </a:r>
          </a:p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Udělejte si velikonoční výzdobu ve třídě.</a:t>
            </a:r>
          </a:p>
          <a:p>
            <a:r>
              <a:rPr lang="cs-CZ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Natrénuj měsíce a roční období:</a:t>
            </a:r>
            <a:r>
              <a:rPr lang="cs-CZ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Měsíce a období</a:t>
            </a:r>
            <a:endParaRPr lang="cs-CZ" sz="1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9336" y="2787774"/>
            <a:ext cx="54596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 Víš co to jsou pranostiky? Zkus některé vysvětlit.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Dá-li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nebe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deštíčka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, bude pěkná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travička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Jaro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 krásné, leč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hladové.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Kdo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na jaře otálí, v zimě pláče.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Kdo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na jaře sníh zaorá, jako když pohnojí.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Málo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trávy na louce, málo peněz v tobolce.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Prostuzené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ranní rosy ohlašují pěkné časy.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Špačkové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přináší zprávu o jaru, vlaštovky jaro a teplé dny.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Vylezou-li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na jaře brzy z děr ještěrky a hadi, nastane velmi teplé léto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7534"/>
            <a:ext cx="3033506" cy="432048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uzivatel\Local Settings\Temporary Internet Files\Content.IE5\0KSF22JC\MP90022768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10619"/>
            <a:ext cx="1258416" cy="15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58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20.6 Jarní básně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4846657"/>
            <a:ext cx="782547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Nauč se některou z básniček o jaru a přednes  ji před třídou. Můžete si udělat recitační soutěž a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apojit všechny děti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8509" y="1644645"/>
            <a:ext cx="2180405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Proč 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Kdo chce znát, jak kytky voní,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 se musí předklonit.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Kdo se jaru nepokloní,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bude z něho škarohlíd.</a:t>
            </a:r>
          </a:p>
          <a:p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Včelky bzučí kolem stromů,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prohlédnou si každý květ,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pak na chvilku letí domů,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 chvilku se vrátí zpět.</a:t>
            </a:r>
          </a:p>
          <a:p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Proč to včelky dělají?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Proč do květů koukají?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Třešní bude plný stůl,</a:t>
            </a:r>
          </a:p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medu bude plný úl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79229" y="2060143"/>
            <a:ext cx="1960793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Kopretiny 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Kopretiny, kopretina,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všechny stejné, každá jiná.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Fouká větřík, v louce tráva</a:t>
            </a:r>
          </a:p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 větříkem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polehává.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90990" y="2065168"/>
            <a:ext cx="2478564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jaře </a:t>
            </a:r>
          </a:p>
          <a:p>
            <a:r>
              <a:rPr lang="cs-CZ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jaře, na jaře, čáp jede v kočáře,</a:t>
            </a:r>
          </a:p>
          <a:p>
            <a:r>
              <a:rPr lang="cs-CZ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hej hopy, hej hopy, hej hopy hop.</a:t>
            </a:r>
          </a:p>
          <a:p>
            <a:r>
              <a:rPr lang="cs-CZ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Čáp veze sluníčko, točí se kolečko.</a:t>
            </a:r>
          </a:p>
          <a:p>
            <a:r>
              <a:rPr lang="cs-CZ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hej hopy, hej hopy, hej hopy hop</a:t>
            </a:r>
            <a:r>
              <a:rPr lang="cs-CZ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59832" y="789733"/>
            <a:ext cx="3502882" cy="101566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Sluníčko 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Pohladilo jednou slunce chladnou jarní zem.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Na květinky zavolalo, hola, pojďte ven!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Která z vás má odvahu, vykouknout ven ze sněhu?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Hlásí se ta malinká, malá bílá sněženka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zivatel\Local Settings\Temporary Internet Files\Content.IE5\T8MVGLXU\MC9001228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21" y="623758"/>
            <a:ext cx="1555643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Local Settings\Temporary Internet Files\Content.IE5\UK1SJD18\MP90042213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42" y="1971371"/>
            <a:ext cx="1101842" cy="11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627784" y="3408879"/>
            <a:ext cx="1751038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Káčátka 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Káčátka se batolí,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to jdou asi do školy.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Káč, káč, káč,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do školy jdou,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 jináč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78822" y="3421024"/>
            <a:ext cx="1849362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zeleném trávníčku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zazpívají písničku,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káč, káč, káč,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do školy jdou,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 jináč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uzivatel\Local Settings\Temporary Internet Files\Content.IE5\ODHA4YPU\MC90015120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2" y="987574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363837"/>
            <a:ext cx="2200541" cy="13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Spring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4727966"/>
            <a:ext cx="2193229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and play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BINGO: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60" y="1059582"/>
            <a:ext cx="2117246" cy="34163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jaro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butterfly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motýl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umbrella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deštník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včela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bird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ptáček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déšť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rainbow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duha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flower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květina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tulip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tulipán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tráva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Easter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Velikonoce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egg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vejce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35896" y="3898672"/>
            <a:ext cx="4896544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Goodbye cold weather and hello sunny days. </a:t>
            </a:r>
            <a:endParaRPr lang="cs-C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www.flowerclipart.com/flower_clipart_images/spring_word_art_with_flowers_0515-1002-2520-2017_SM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71550"/>
            <a:ext cx="51845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516757" y="4727967"/>
            <a:ext cx="6356355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http://thebingomaker.com/index.php/bingo-cards/seasons-bingo-cards/spring-bingo-cards.html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59821" y="4342612"/>
            <a:ext cx="113518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Easter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song: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95004" y="4358000"/>
            <a:ext cx="121373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Easter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bunny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36706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Které jsou jarní měsíce?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jaro, léto, podzim, zima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sobota a neděle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březen,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duben,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květen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prosinec, srpen, září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Jaké je typické počasí pro jaro?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sněží a mrzne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praží slunce, je horko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prší, fouká větřík, svítí sluníčko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bouřky a krupobití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jarní svátky slavíme?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Velikonoce, Den matek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Čerta a Mikuláše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jarní prázdniny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Vánoce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Co znamená slovo </a:t>
                      </a: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jaro </a:t>
                      </a: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to den v týdnu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je to název pro předmět ve škole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je to jedno ze 4 ročních období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jsou to prázdniny</a:t>
                      </a:r>
                      <a:endParaRPr lang="cs-CZ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92669"/>
            <a:ext cx="8640960" cy="29912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www.moje-rodina.cz/jarni-basnicky-a-rikanky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www.pohadkaotobe.cz/pohadkaotobe/eshop/20-1-ZPIVAME-TANCIME-LEPIME-TYPY/0/5/168-Tema-Voda-vodicka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1 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brtpichlavec.sweb.cz/moudro/pranostiky/jaro/jaro.htm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 č. 5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2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www.kiss98.cz/aktuality/vikend-plny-slunce-146.html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www.mojetehotenstvi.cz/zarijky09-povidani-brezen-2011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cs.wikipedia.org/wiki/Velikonoce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www.novinky.cz/cestovani/166165-oslavte-velikonoce-jako-na-valassku-a-slovacku.html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http://www.predskolaci.cz/?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p=5044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thebingomaker.com/index.php/bingo-cards/seasons-bingo-cards/spring-bingo-cards.html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www.youtube.com/watch?v=2_W-jAuzUhY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1570</Words>
  <Application>Microsoft Office PowerPoint</Application>
  <PresentationFormat>Předvádění na obrazovce (16:9)</PresentationFormat>
  <Paragraphs>200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20.1 ROZMANITOST PŘÍRODY - Jaro </vt:lpstr>
      <vt:lpstr>20.2 Zopakuj si </vt:lpstr>
      <vt:lpstr>20.3 Nové termíny a názvy</vt:lpstr>
      <vt:lpstr>20.4 Svátky na jaře</vt:lpstr>
      <vt:lpstr>20.5 Procvičení a příklady</vt:lpstr>
      <vt:lpstr>20.6 Jarní básně</vt:lpstr>
      <vt:lpstr>20.7 Spring</vt:lpstr>
      <vt:lpstr>20.8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212</cp:revision>
  <dcterms:created xsi:type="dcterms:W3CDTF">2010-10-18T18:21:56Z</dcterms:created>
  <dcterms:modified xsi:type="dcterms:W3CDTF">2012-11-04T19:27:07Z</dcterms:modified>
</cp:coreProperties>
</file>