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FF"/>
    <a:srgbClr val="FF00FF"/>
    <a:srgbClr val="FFFF99"/>
    <a:srgbClr val="00FF00"/>
    <a:srgbClr val="FF9999"/>
    <a:srgbClr val="CCFFCC"/>
    <a:srgbClr val="99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22.11.2012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22.11.2012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22.11.2012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22.11.2012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22.11.2012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youtube.com/watch?v=OpNN-reD66M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Q3KnmbBJc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://www.teplice-city.cz/hap/Hap.htm" TargetMode="External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6.jpeg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12" Type="http://schemas.openxmlformats.org/officeDocument/2006/relationships/image" Target="../media/image1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11" Type="http://schemas.openxmlformats.org/officeDocument/2006/relationships/image" Target="../media/image14.wmf"/><Relationship Id="rId5" Type="http://schemas.openxmlformats.org/officeDocument/2006/relationships/audio" Target="../media/audio8.wav"/><Relationship Id="rId10" Type="http://schemas.openxmlformats.org/officeDocument/2006/relationships/image" Target="../media/image13.wmf"/><Relationship Id="rId4" Type="http://schemas.openxmlformats.org/officeDocument/2006/relationships/audio" Target="../media/audio7.wav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vm.cz/cz/program/programy-pro-navstevniky-hvezdarny-valasske-mezirici/organizovane-skupiny/pro_skoly.html?id=31&amp;retezec=Speci" TargetMode="External"/><Relationship Id="rId7" Type="http://schemas.openxmlformats.org/officeDocument/2006/relationships/hyperlink" Target="http://www.teplice-city.cz/hap/Hap.htm" TargetMode="External"/><Relationship Id="rId2" Type="http://schemas.openxmlformats.org/officeDocument/2006/relationships/hyperlink" Target="http://www.helpforenglish.cz/article/2009122805-the-solar-system-slunecni-soustav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ldierhugs.com/nwo-greatest-crimes/" TargetMode="External"/><Relationship Id="rId5" Type="http://schemas.openxmlformats.org/officeDocument/2006/relationships/hyperlink" Target="http://www.dejinyaveda.estranky.cz/clanky/zemepis.html" TargetMode="External"/><Relationship Id="rId4" Type="http://schemas.openxmlformats.org/officeDocument/2006/relationships/hyperlink" Target="http://www.youtube.com/watch?v=OpNN-reD66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258460" cy="660434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18.1 Rozmanitost přírody –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SLUNEČNÍ SOUSTAVA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Vladimíra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Jaborová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lačítko akce: Video 2">
            <a:hlinkClick r:id="" action="ppaction://noaction" highlightClick="1"/>
          </p:cNvPr>
          <p:cNvSpPr/>
          <p:nvPr/>
        </p:nvSpPr>
        <p:spPr>
          <a:xfrm>
            <a:off x="3590248" y="3240831"/>
            <a:ext cx="875196" cy="6160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742521" y="3867894"/>
            <a:ext cx="267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Zdeněk Svěrák/Jaroslav Uhlíř – </a:t>
            </a:r>
          </a:p>
          <a:p>
            <a:pPr algn="ctr"/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Chválím tě Země má 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zivatel\Dokumenty\Obrázky\foto z Bělásku 0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884" r="2941" b="26875"/>
          <a:stretch/>
        </p:blipFill>
        <p:spPr bwMode="auto">
          <a:xfrm>
            <a:off x="5580112" y="492444"/>
            <a:ext cx="3283478" cy="403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95536" y="1275606"/>
            <a:ext cx="47099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Jak se jmenuje planeta, na které žijeme?</a:t>
            </a:r>
          </a:p>
          <a:p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Jaký má tvar?</a:t>
            </a:r>
          </a:p>
          <a:p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 svítí na obloze ve dne a dává nám teplo a světlo?</a:t>
            </a:r>
          </a:p>
          <a:p>
            <a:r>
              <a:rPr lang="cs-CZ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 co svítí v noci?</a:t>
            </a:r>
          </a:p>
          <a:p>
            <a:r>
              <a:rPr lang="cs-CZ" sz="1600" b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Jsme ve vesmíru sami? Věříš na mimozemšťany?</a:t>
            </a:r>
          </a:p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Jsou ve vesmíru i jiné planety nebo tělesa?</a:t>
            </a:r>
          </a:p>
        </p:txBody>
      </p:sp>
      <p:pic>
        <p:nvPicPr>
          <p:cNvPr id="1027" name="Picture 3" descr="C:\Documents and Settings\uzivatel\Local Settings\Temporary Internet Files\Content.IE5\M8C23CRG\MC90023770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787774"/>
            <a:ext cx="2016224" cy="17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523042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Vladimíra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Jaborová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 - 3. ročník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Sluneční soustava, planety, Země, Slunce, měsíc.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sluneční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soustavu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planety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Zemi,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Slunce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měsíc. 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uzivatel\Local Settings\Temporary Internet Files\Content.IE5\MCKHNTNU\MP9004306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3" y="2499742"/>
            <a:ext cx="2736305" cy="186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536" y="1275606"/>
            <a:ext cx="8275984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Žijeme na planetě Zemi, která je pokryta vodou a pevninou, žijí na ní lidé, zvířata a rostliny.</a:t>
            </a:r>
          </a:p>
          <a:p>
            <a:r>
              <a:rPr lang="cs-CZ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Planeta Země obíhá kolem Slunce, které nám dává teplo a světlo.</a:t>
            </a:r>
          </a:p>
          <a:p>
            <a:r>
              <a:rPr lang="cs-CZ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Kolem Země obíhá Měsíc.</a:t>
            </a:r>
          </a:p>
        </p:txBody>
      </p:sp>
      <p:pic>
        <p:nvPicPr>
          <p:cNvPr id="3074" name="Picture 2" descr="C:\Documents and Settings\uzivatel\Local Settings\Temporary Internet Files\Content.IE5\ILRJV32Z\MP90040108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80692"/>
            <a:ext cx="2664296" cy="18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zivatel\Local Settings\Temporary Internet Files\Content.IE5\MCKHNTNU\MP90043307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60" y="2480692"/>
            <a:ext cx="2299320" cy="186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487462" y="4469799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Země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331589" y="4469799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Slunce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236296" y="4466136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Měsíc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377991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18.3 Sluneční soustava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2729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419622"/>
            <a:ext cx="8856984" cy="95410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 patří do sluneční soustavy, </a:t>
            </a:r>
            <a:r>
              <a:rPr lang="cs-CZ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cs-CZ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zajímavé království. </a:t>
            </a:r>
            <a:r>
              <a:rPr lang="cs-CZ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cs-CZ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jeho „trůně“ sedí </a:t>
            </a:r>
            <a:r>
              <a:rPr lang="cs-CZ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Slunce</a:t>
            </a:r>
            <a:r>
              <a:rPr lang="cs-CZ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zlatá horká hvězda. Je tu ze všech těles </a:t>
            </a:r>
            <a:r>
              <a:rPr lang="cs-CZ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největší a nejtěžší</a:t>
            </a:r>
            <a:r>
              <a:rPr lang="cs-CZ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Všichni jeho „poddaní“ (</a:t>
            </a:r>
            <a:r>
              <a:rPr lang="cs-CZ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planety a planetky</a:t>
            </a:r>
            <a:r>
              <a:rPr lang="cs-CZ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kolem něj krouží. Planety jsou jako „dvorní dámy“. Mají také svoje „služebníky“. Jsou to jejich přirozené družice – </a:t>
            </a:r>
            <a:r>
              <a:rPr lang="cs-CZ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měsíce</a:t>
            </a:r>
            <a:r>
              <a:rPr lang="cs-CZ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Měsíce krouží kolem planet a spolu s nimi obíhají kolem Slunce. Slunce osvětluje a zahřívá celé svoje rozlehlé království.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866138" y="699542"/>
            <a:ext cx="237827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Sluneční soustava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soldierhugs.com/wp-content/uploads/2012/11/solar-system-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56" y="2626784"/>
            <a:ext cx="666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71532" y="3635319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Slunce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49144" y="2838420"/>
            <a:ext cx="79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Merkur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117249" y="3157179"/>
            <a:ext cx="725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Venuše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664484" y="2933327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Země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419872" y="2957283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223919" y="2829267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Jupiter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2937306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Saturn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399823" y="288018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Uran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020272" y="2996847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Neptun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2095554" y="3214305"/>
            <a:ext cx="50494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9" idx="2"/>
          </p:cNvCxnSpPr>
          <p:nvPr/>
        </p:nvCxnSpPr>
        <p:spPr>
          <a:xfrm flipH="1">
            <a:off x="2479880" y="3464956"/>
            <a:ext cx="1" cy="162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10" idx="2"/>
          </p:cNvCxnSpPr>
          <p:nvPr/>
        </p:nvCxnSpPr>
        <p:spPr>
          <a:xfrm flipH="1">
            <a:off x="2971619" y="3241104"/>
            <a:ext cx="1" cy="201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11" idx="2"/>
          </p:cNvCxnSpPr>
          <p:nvPr/>
        </p:nvCxnSpPr>
        <p:spPr>
          <a:xfrm flipH="1">
            <a:off x="3635896" y="3265060"/>
            <a:ext cx="81494" cy="199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7" name="Přímá spojnice se šipkou 4096"/>
          <p:cNvCxnSpPr/>
          <p:nvPr/>
        </p:nvCxnSpPr>
        <p:spPr>
          <a:xfrm flipH="1">
            <a:off x="4533993" y="3087215"/>
            <a:ext cx="90010" cy="355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5" name="Přímá spojnice se šipkou 4114"/>
          <p:cNvCxnSpPr/>
          <p:nvPr/>
        </p:nvCxnSpPr>
        <p:spPr>
          <a:xfrm flipH="1">
            <a:off x="5792123" y="3241104"/>
            <a:ext cx="148029" cy="304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8" name="Přímá spojnice se šipkou 4117"/>
          <p:cNvCxnSpPr/>
          <p:nvPr/>
        </p:nvCxnSpPr>
        <p:spPr>
          <a:xfrm>
            <a:off x="6804248" y="3187957"/>
            <a:ext cx="0" cy="276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1" name="Přímá spojnice se šipkou 4120"/>
          <p:cNvCxnSpPr/>
          <p:nvPr/>
        </p:nvCxnSpPr>
        <p:spPr>
          <a:xfrm flipH="1">
            <a:off x="7396336" y="3265060"/>
            <a:ext cx="127992" cy="280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lačítko akce: Video 7">
            <a:hlinkClick r:id="" action="ppaction://noaction" highlightClick="1"/>
          </p:cNvPr>
          <p:cNvSpPr/>
          <p:nvPr/>
        </p:nvSpPr>
        <p:spPr>
          <a:xfrm>
            <a:off x="7857356" y="699542"/>
            <a:ext cx="263668" cy="28803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190770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18.4 Planety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179512" y="1013996"/>
            <a:ext cx="8784976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Jsou tělesa, která obíhají 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kolem Slunce</a:t>
            </a:r>
            <a:r>
              <a:rPr lang="cs-CZ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Naše galaxie (sluneční soustava) jich 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 8</a:t>
            </a:r>
            <a:r>
              <a:rPr lang="cs-CZ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Rozdělujeme je na 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malé a velké</a:t>
            </a:r>
            <a:r>
              <a:rPr lang="cs-CZ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Nejmenší je Merkur a největší Jupiter. Země je jednou z nich.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537216"/>
            <a:ext cx="4140459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Malé planety</a:t>
            </a:r>
          </a:p>
          <a:p>
            <a:endParaRPr lang="cs-CZ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Merkur</a:t>
            </a:r>
            <a:r>
              <a:rPr lang="cs-CZ" sz="1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Slunci nejbližší a současně i nejmenší planetou sluneční </a:t>
            </a:r>
            <a:r>
              <a:rPr lang="cs-CZ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soustavy, ze všech planet obíhá nejrychleji. Povrch planety připomíná </a:t>
            </a:r>
            <a:r>
              <a:rPr lang="cs-CZ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měsíční krajinu </a:t>
            </a:r>
            <a:r>
              <a:rPr lang="cs-CZ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plnou kráterů. Na </a:t>
            </a:r>
            <a:r>
              <a:rPr lang="cs-CZ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polokouli přivrácené ke Slunci může teplota vystoupit na téměř 430 °C. Na polokouli odvrácené panuje mráz až −180 °C.</a:t>
            </a:r>
          </a:p>
          <a:p>
            <a:r>
              <a:rPr lang="cs-CZ" sz="1400" b="1" u="sng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Venuše </a:t>
            </a:r>
            <a:r>
              <a:rPr lang="cs-CZ" sz="1200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– povrch je pokrytý horkou a pustou krajinou, planeta je zahalena </a:t>
            </a:r>
            <a:r>
              <a:rPr lang="cs-CZ" sz="1200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vrstvou husté </a:t>
            </a:r>
            <a:r>
              <a:rPr lang="cs-CZ" sz="1200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oblačnosti.</a:t>
            </a:r>
            <a:r>
              <a:rPr lang="cs-CZ" sz="1200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Je pojmenovaná po římské bohyni lásky a krásy </a:t>
            </a:r>
            <a:r>
              <a:rPr lang="cs-CZ" sz="1200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Venuši.</a:t>
            </a:r>
          </a:p>
          <a:p>
            <a:r>
              <a:rPr lang="cs-CZ" sz="1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</a:t>
            </a:r>
            <a:r>
              <a:rPr lang="cs-CZ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jediná planeta sluneční soustavy, na které je potvrzen život. Je zde dostatek vody, kyslík i vhodná teplota k životu rostlin, zvířat </a:t>
            </a:r>
            <a:r>
              <a:rPr lang="cs-CZ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lidí.</a:t>
            </a:r>
          </a:p>
          <a:p>
            <a:r>
              <a:rPr lang="cs-CZ" sz="1400" b="1" u="sng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Mars </a:t>
            </a:r>
            <a:r>
              <a:rPr lang="cs-CZ" sz="12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druhá nejmenší planeta </a:t>
            </a:r>
            <a:r>
              <a:rPr lang="cs-CZ" sz="12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soustavy. Má </a:t>
            </a:r>
            <a:r>
              <a:rPr lang="cs-CZ" sz="1200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pevný horninový povrch pokrytý </a:t>
            </a:r>
            <a:r>
              <a:rPr lang="cs-CZ" sz="12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krátery</a:t>
            </a:r>
            <a:r>
              <a:rPr lang="cs-CZ" sz="1200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, vysokými sopkami, hlubokými kaňony a dalšími útvary. Má dva </a:t>
            </a:r>
            <a:r>
              <a:rPr lang="cs-CZ" sz="12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měsíce. Mars je možné dalekohledem pozorovat </a:t>
            </a:r>
            <a:r>
              <a:rPr lang="cs-CZ" sz="1200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na obloze po celou </a:t>
            </a:r>
            <a:r>
              <a:rPr lang="cs-CZ" sz="12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noc. Má načervenalou barvu.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319971" y="1537216"/>
            <a:ext cx="4644517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Velké planety</a:t>
            </a:r>
          </a:p>
          <a:p>
            <a:endParaRPr lang="cs-CZ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Jupiter</a:t>
            </a:r>
            <a:r>
              <a:rPr lang="cs-CZ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je největší planeta sluneční soustavy, v pořadí pátá od </a:t>
            </a:r>
            <a:r>
              <a:rPr lang="cs-CZ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Slunce. Okolo </a:t>
            </a:r>
            <a:r>
              <a:rPr lang="cs-CZ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planety se nacházejí slabé </a:t>
            </a:r>
            <a:r>
              <a:rPr lang="cs-CZ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prstence. Jupiter má kolem sebe mnoho měsíců.</a:t>
            </a:r>
            <a:endParaRPr lang="cs-CZ" sz="1200" b="1" u="sng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Saturn </a:t>
            </a:r>
            <a:r>
              <a:rPr lang="cs-CZ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patří mezi velké plynné obry, pro které je typické, že nemají pevný </a:t>
            </a:r>
            <a:r>
              <a:rPr lang="cs-CZ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povrch. </a:t>
            </a:r>
            <a:r>
              <a:rPr lang="cs-CZ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 pozorování Saturnu z dálky je planeta světle </a:t>
            </a:r>
            <a:r>
              <a:rPr lang="cs-CZ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žlutá, nejkrásnější a největší jsou jeho prstence, které mají různé barevné odstíny. Kolem </a:t>
            </a:r>
            <a:r>
              <a:rPr lang="cs-CZ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planety </a:t>
            </a:r>
            <a:r>
              <a:rPr lang="cs-CZ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obíhá také </a:t>
            </a:r>
            <a:r>
              <a:rPr lang="cs-CZ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početná rodina </a:t>
            </a:r>
            <a:r>
              <a:rPr lang="cs-CZ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měsíců, je jich 62.</a:t>
            </a:r>
            <a:endParaRPr lang="cs-CZ" sz="12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Uran</a:t>
            </a:r>
            <a:r>
              <a:rPr lang="cs-CZ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Neptun</a:t>
            </a:r>
            <a:r>
              <a:rPr lang="cs-CZ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jsou velmi vzdáleni od Slunce, prakticky tam Slunce nehřeje. Řadí se mezi plynné ledové obry. Mají modrozelenou barvu.</a:t>
            </a:r>
            <a:endParaRPr lang="cs-CZ" sz="12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uzivatel\Local Settings\Temporary Internet Files\Content.IE5\TAIN2ZYL\MC90030994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27" y="3816270"/>
            <a:ext cx="1827449" cy="12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zivatel\Local Settings\Temporary Internet Files\Content.IE5\9RJX01UN\MC90043313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16270"/>
            <a:ext cx="1872208" cy="124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zivatel\Local Settings\Temporary Internet Files\Content.IE5\UK1SJD18\MC90039855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16270"/>
            <a:ext cx="936104" cy="127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0204" y="1049710"/>
            <a:ext cx="59234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 vše víš o Slunci? Jak se musíme chránit před jeho zářením?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Proč je Slunce pro život na Zemi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důležité?</a:t>
            </a:r>
            <a:endParaRPr lang="cs-CZ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Podle čeho se jmenuje sluneční soustava? Co je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jejím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středem?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Kolik má sluneční soustava planet? Kolikátá je Země? </a:t>
            </a:r>
          </a:p>
          <a:p>
            <a:r>
              <a:rPr lang="cs-CZ" sz="1600" b="1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   Které planety sousedí se Zemí?</a:t>
            </a:r>
          </a:p>
          <a:p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 Která planeta je </a:t>
            </a:r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nejblíže </a:t>
            </a:r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která nejdále od Slunce?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6.  Která planeta je nejmenší a která největší?</a:t>
            </a:r>
          </a:p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 Která planeta má kolem sebe </a:t>
            </a:r>
            <a:r>
              <a:rPr lang="cs-CZ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prstenec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Z čeho je složen?</a:t>
            </a:r>
          </a:p>
          <a:p>
            <a:r>
              <a:rPr lang="cs-C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8.  Udělejte si se třídou výlet do hvězdárny a planetária, kde se </a:t>
            </a:r>
          </a:p>
          <a:p>
            <a:r>
              <a:rPr lang="cs-CZ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dozvíte více o vesmíru, sluneční soustavě…</a:t>
            </a:r>
            <a:endParaRPr lang="cs-CZ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71600" y="3576473"/>
            <a:ext cx="3967176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Severočeská hvězdárna a planetárium v Teplicích</a:t>
            </a:r>
            <a:endParaRPr lang="cs-CZ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3891458"/>
            <a:ext cx="5884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9.  Práce při </a:t>
            </a:r>
            <a:r>
              <a:rPr lang="cs-CZ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Pč</a:t>
            </a:r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práce ve skupinkách - vytvořte z modelíny sluneční soustavu, jednotliví žáci si vyberou určitou planetu, Slunce…</a:t>
            </a:r>
          </a:p>
          <a:p>
            <a:r>
              <a:rPr lang="cs-CZ" sz="16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Zahrajte si na planety a pohybujte se kolem Slunce</a:t>
            </a:r>
            <a:r>
              <a:rPr lang="cs-CZ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Documents and Settings\uzivatel\Dokumenty\Obrázky\planet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3047" r="2370" b="10111"/>
          <a:stretch/>
        </p:blipFill>
        <p:spPr bwMode="auto">
          <a:xfrm rot="5400000">
            <a:off x="5565997" y="1541194"/>
            <a:ext cx="4032450" cy="2973340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98504" y="618897"/>
            <a:ext cx="2000869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Napište názvy planet: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uzivatel\Local Settings\Temporary Internet Files\Content.IE5\0KSF22JC\MC90042838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2787774"/>
            <a:ext cx="1917700" cy="225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zivatel\Local Settings\Temporary Internet Files\Content.IE5\T8MVGLXU\MC900083537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15" y="2618920"/>
            <a:ext cx="1524253" cy="13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uzivatel\Local Settings\Temporary Internet Files\Content.IE5\TAIN2ZYL\MC90037108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58030"/>
            <a:ext cx="2009688" cy="135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uzivatel\Local Settings\Temporary Internet Files\Content.IE5\9RJX01UN\MC900428391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583794"/>
            <a:ext cx="936105" cy="135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uzivatel\Local Settings\Temporary Internet Files\Content.IE5\UK1SJD18\MP900446607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6" y="2859782"/>
            <a:ext cx="1553915" cy="218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86062" y="1066924"/>
            <a:ext cx="7250434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Prvním člověkem ve  vesmíru byl Jurij Alexejevič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Gagarin ze SSSR,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který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1961 na lodi Vostok 1 jedenkrát obletěl Zemi. První Američan, který vykonal orbitální let kolem Země, byl John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Herschel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Glenn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, Jr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 (1962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). První ženou ve vesmíru se stala Valentina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Vladimirovna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Těreškovová. Od té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doby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se do vesmíru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podívalo kolem 450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lidí ze 32 zemí. Z nich 12 stanulo na povrchu Měsíce v rámci programu Apollo.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Prvním československým kosmonautem se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stal 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1978 Vladimír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Remek.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 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86063" y="4071989"/>
            <a:ext cx="544023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Kdo </a:t>
            </a:r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jsou mimozemšťané nebo také jinak označovaní UFO?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Jedná se o inteligentní bytosti z jiné planety nebo galaxie. 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Jejich skutečnost je nejasná.</a:t>
            </a:r>
          </a:p>
          <a:p>
            <a:r>
              <a:rPr lang="cs-CZ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Jak si je představuješ? Jakou mohou mít barvu? Kolik rukou a nohou?</a:t>
            </a:r>
          </a:p>
        </p:txBody>
      </p:sp>
      <p:pic>
        <p:nvPicPr>
          <p:cNvPr id="2056" name="Picture 8" descr="C:\Documents and Settings\uzivatel\Local Settings\Temporary Internet Files\Content.IE5\ODHA4YPU\MC900430317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9" y="1002845"/>
            <a:ext cx="160655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265143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18.7 Solar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helpforenglish.cz/files/20-1262022042-solar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63" y="1203598"/>
            <a:ext cx="568863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94033" y="627534"/>
            <a:ext cx="3058338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Solar </a:t>
            </a:r>
            <a:r>
              <a:rPr lang="cs-CZ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Sluneční soustava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uzivatel\Local Settings\Temporary Internet Files\Content.IE5\30LFGZKW\MC90021270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4403">
            <a:off x="687856" y="3721079"/>
            <a:ext cx="1512337" cy="14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87434" y="3362134"/>
            <a:ext cx="1638590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Sun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– 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lunce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uzivatel\Local Settings\Temporary Internet Files\Content.IE5\3QDR3CVV\MC90029504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67895"/>
            <a:ext cx="1355752" cy="114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511230" y="3339586"/>
            <a:ext cx="1742785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Moon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– M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ěsíc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733963" y="3337248"/>
            <a:ext cx="168507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Earth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Země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uzivatel\Local Settings\Temporary Internet Files\Content.IE5\ILRJV32Z\MP900430849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6" t="4787" r="16037" b="3333"/>
          <a:stretch/>
        </p:blipFill>
        <p:spPr bwMode="auto">
          <a:xfrm>
            <a:off x="3720246" y="3740151"/>
            <a:ext cx="1425974" cy="127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607659"/>
              </p:ext>
            </p:extLst>
          </p:nvPr>
        </p:nvGraphicFramePr>
        <p:xfrm>
          <a:off x="179510" y="1131590"/>
          <a:ext cx="7185180" cy="36576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 se jmenuje zlatá horká hvězda sluneční soustavy?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Slunce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Měsíc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Země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Slunečnice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Jak dělíme planety?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hezké a ošklivé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plynné a vodnaté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malé a velké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planetky a měsíce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Kolik planet obíhá ve sluneční  soustavě?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10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2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5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8</a:t>
                      </a:r>
                    </a:p>
                    <a:p>
                      <a:pPr marL="342900" indent="-342900" algn="l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Jak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se nazývá přirozená družice Země, která kolem ní obíhá?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Merkur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Mars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Měsíc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Neptun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275606"/>
            <a:ext cx="8640960" cy="3312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www.helpforenglish.cz/article/2009122805-the-solar-system-slunecni-soustava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www.astrovm.cz/cz/program/programy-pro-navstevniky-hvezdarny-valasske-mezirici/organizovane-skupiny/pro_skoly.html?id=31&amp;retezec=Speci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4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www.youtube.com/watch?v=OpNN-reD66M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1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Když se zamiluje kůň: Zdeněk Svěrák, Jaroslav Uhlíř, nakladatelství FRAGMENT 2004, str.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č.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Kliparty z databáze.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www.dejinyaveda.estranky.cz/clanky/zemepis.html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6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http://www.soldierhugs.com/nwo-greatest-crimes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3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Já a můj svět, prvouka pro 3. ročník – učebnice: Věra Štiková , nakladatelství Nová škola 2008, str.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32,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č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3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Já a můj svět, prvouka pro 3. ročník –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pracovní sešit: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Věra Štiková , nakladatelství Nová škola 2008, str.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40,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č.5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www.teplice-city.cz/hap/Hap.htm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5 </a:t>
            </a:r>
          </a:p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www.wikipedia.cz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1147</Words>
  <Application>Microsoft Office PowerPoint</Application>
  <PresentationFormat>Předvádění na obrazovce (16:9)</PresentationFormat>
  <Paragraphs>148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18.1 Rozmanitost přírody –          SLUNEČNÍ SOUSTAVA</vt:lpstr>
      <vt:lpstr>18.2 Co už víš? </vt:lpstr>
      <vt:lpstr>18.3 Sluneční soustava</vt:lpstr>
      <vt:lpstr>18.4 Planety</vt:lpstr>
      <vt:lpstr>18.5 Procvičení a příklady</vt:lpstr>
      <vt:lpstr>18.6 Něco navíc pro šikovné</vt:lpstr>
      <vt:lpstr>18.7 Solar system</vt:lpstr>
      <vt:lpstr>18.8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219</cp:revision>
  <dcterms:created xsi:type="dcterms:W3CDTF">2010-10-18T18:21:56Z</dcterms:created>
  <dcterms:modified xsi:type="dcterms:W3CDTF">2012-11-22T13:55:07Z</dcterms:modified>
</cp:coreProperties>
</file>