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0099"/>
    <a:srgbClr val="FFFF99"/>
    <a:srgbClr val="0000FF"/>
    <a:srgbClr val="CCFFCC"/>
    <a:srgbClr val="FF9999"/>
    <a:srgbClr val="99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89" d="100"/>
          <a:sy n="89" d="100"/>
        </p:scale>
        <p:origin x="-738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19" Type="http://schemas.openxmlformats.org/officeDocument/2006/relationships/image" Target="../media/image29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4.wmf"/><Relationship Id="rId4" Type="http://schemas.openxmlformats.org/officeDocument/2006/relationships/audio" Target="../media/audio2.wav"/><Relationship Id="rId9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um.rvp.cz/materialy/ziva-a-neziva-prirod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ipravy.estranky.cz/clanky/prvouka/prirodniny-a-lidske-vyrobky.html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zs-jirny.cz/images/200003550-e70c2e9002-public/Kolob%C4%9Bh+vody+5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3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hyperlink" Target="http://hubblesite.org/" TargetMode="External"/><Relationship Id="rId10" Type="http://schemas.openxmlformats.org/officeDocument/2006/relationships/image" Target="../media/image42.jpeg"/><Relationship Id="rId4" Type="http://schemas.openxmlformats.org/officeDocument/2006/relationships/audio" Target="../media/audio1.wav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-jirny.cz/album/kolobeh-vody-v-prirode/kolobeh-vody-5-jpg/" TargetMode="External"/><Relationship Id="rId2" Type="http://schemas.openxmlformats.org/officeDocument/2006/relationships/hyperlink" Target="http://dum.rvp.cz/materialy/ziva-a-neziva-priroda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ipravy.estranky.cz/clanky/prvouka/prirodniny-a-lidske-vyrobk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4349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Rozmanitost přírody – ŽIVÁ A NEŽIVÁ PŘÍRODA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144649" y="1111627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je součástí našeho světa?</a:t>
            </a:r>
          </a:p>
          <a:p>
            <a:pPr algn="just"/>
            <a:r>
              <a:rPr lang="cs-CZ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Je to živá a neživá příroda.</a:t>
            </a:r>
          </a:p>
          <a:p>
            <a:pPr algn="just"/>
            <a:r>
              <a:rPr lang="cs-CZ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Jsou to neživé přírodniny, </a:t>
            </a:r>
          </a:p>
          <a:p>
            <a:pPr algn="just"/>
            <a:r>
              <a:rPr lang="cs-CZ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živé přírodniny a lidské výtvory.</a:t>
            </a:r>
          </a:p>
          <a:p>
            <a:pPr algn="just"/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Náš svět, to je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voda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kterou pijeme,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vzduch, 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který dýcháme,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půda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ze které vyrůstají rostliny. Je to také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teplo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světlo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které nám dává Slunce.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Voda, vzduch, půda, teplo a světlo jsou neživé přírodniny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Jsou součástí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neživé přírody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Mezi neživé přírodniny patří taky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nerosty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(křemen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diamant…) a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horniny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(žula).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Lidé, zvířata, rostliny a houby </a:t>
            </a:r>
            <a:r>
              <a:rPr lang="cs-CZ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patří mezi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živé přírodniny</a:t>
            </a:r>
            <a:r>
              <a:rPr lang="cs-CZ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Tvoří dohromady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živou přírodu.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Předměty, které vyrobil člověk pro svou potřebu (domy, auta, silnice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nazýváme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lidské výrobky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nebo též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výtvory.</a:t>
            </a:r>
          </a:p>
        </p:txBody>
      </p:sp>
      <p:pic>
        <p:nvPicPr>
          <p:cNvPr id="2050" name="Picture 2" descr="C:\Documents and Settings\uzivatel\Local Settings\Temporary Internet Files\Content.IE5\9RJX01UN\MP9001819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987574"/>
            <a:ext cx="216024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zivatel\Local Settings\Temporary Internet Files\Content.IE5\BYDJGO3A\MP9004031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7575"/>
            <a:ext cx="19869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11879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Živá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příroda,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neživá příroda, lidské výrobky, výtvory, voda, vzduch, půda, teplo, světlo.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živou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neživou přírodu, lidské výrobky, vodu, vzduch, půdu, teplo a světlo.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571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6757"/>
              </p:ext>
            </p:extLst>
          </p:nvPr>
        </p:nvGraphicFramePr>
        <p:xfrm>
          <a:off x="1403648" y="1059582"/>
          <a:ext cx="6096000" cy="39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SVĚT KOLEM NÁS</a:t>
                      </a:r>
                      <a:endParaRPr lang="cs-CZ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93271"/>
              </p:ext>
            </p:extLst>
          </p:nvPr>
        </p:nvGraphicFramePr>
        <p:xfrm>
          <a:off x="1403648" y="1419622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3071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PŘÍRODA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LIDSKÉ VÝTVORY</a:t>
                      </a:r>
                      <a:endParaRPr lang="cs-CZ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08697"/>
              </p:ext>
            </p:extLst>
          </p:nvPr>
        </p:nvGraphicFramePr>
        <p:xfrm>
          <a:off x="4427984" y="1779662"/>
          <a:ext cx="309634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3168352">
                <a:tc>
                  <a:txBody>
                    <a:bodyPr/>
                    <a:lstStyle/>
                    <a:p>
                      <a:pPr algn="ctr"/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cs-CZ" sz="1600" b="1" dirty="0" smtClean="0"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cs-CZ" sz="1600" b="1" dirty="0" smtClean="0"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cs-CZ" sz="1800" b="1" dirty="0" smtClean="0"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Výrobky,</a:t>
                      </a:r>
                      <a:r>
                        <a:rPr lang="cs-CZ" sz="1800" b="1" baseline="0" dirty="0" smtClean="0"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vytvořil</a:t>
                      </a:r>
                      <a:r>
                        <a:rPr lang="cs-CZ" sz="1800" b="1" dirty="0" smtClean="0"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člověk.</a:t>
                      </a:r>
                      <a:endParaRPr lang="cs-CZ" sz="1800" b="1" dirty="0"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538"/>
              </p:ext>
            </p:extLst>
          </p:nvPr>
        </p:nvGraphicFramePr>
        <p:xfrm>
          <a:off x="1403648" y="1779662"/>
          <a:ext cx="3024336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512168"/>
              </a:tblGrid>
              <a:tr h="822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NEŽIVÁ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PŘÍRODA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ŽIVÁ </a:t>
                      </a:r>
                    </a:p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PŘÍRODA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822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neživé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přírodniny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živé 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přírodniny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1234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vzduch, půda, voda, teplo a světlo (ze Slunce), horniny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nerosty</a:t>
                      </a: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člověk, živočichové, rostliny, houby</a:t>
                      </a:r>
                    </a:p>
                    <a:p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zivatel\Local Settings\Temporary Internet Files\Content.IE5\30LFGZKW\MC9004417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81" y="3047228"/>
            <a:ext cx="1584176" cy="21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ODHA4YPU\MC900019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685"/>
            <a:ext cx="1465667" cy="10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zivatel\Local Settings\Temporary Internet Files\Content.IE5\59OAKGQK\MC9003838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45" y="3839899"/>
            <a:ext cx="65836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UFUOJW8R\MC9000583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95686"/>
            <a:ext cx="1152128" cy="9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zivatel\Local Settings\Temporary Internet Files\Content.IE5\MCKHNTNU\MC90044174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4" y="1640979"/>
            <a:ext cx="2112194" cy="1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2" y="3919614"/>
            <a:ext cx="1097632" cy="8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zivatel\Local Settings\Temporary Internet Files\Content.IE5\UK1SJD18\MC90044145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78" y="3588206"/>
            <a:ext cx="1515273" cy="18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zivatel\Local Settings\Temporary Internet Files\Content.IE5\QZ0O01AY\MP900433170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6" r="26561" b="12674"/>
          <a:stretch/>
        </p:blipFill>
        <p:spPr bwMode="auto">
          <a:xfrm>
            <a:off x="107504" y="1472207"/>
            <a:ext cx="1260895" cy="34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doprava 11"/>
          <p:cNvSpPr/>
          <p:nvPr/>
        </p:nvSpPr>
        <p:spPr>
          <a:xfrm rot="1259251">
            <a:off x="774271" y="4395537"/>
            <a:ext cx="978408" cy="2423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3" name="Picture 4" descr="C:\Documents and Settings\uzivatel\Local Settings\Temporary Internet Files\Content.IE5\T8MVGLXU\MC90023225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0663">
            <a:off x="3179855" y="4117625"/>
            <a:ext cx="1026511" cy="14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73224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17.3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69270" y="987574"/>
            <a:ext cx="4467226" cy="40010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rgbClr val="FF0000"/>
                </a:solidFill>
                <a:latin typeface="Times New Roman" pitchFamily="18" charset="0"/>
              </a:rPr>
              <a:t>Lidské výtvory</a:t>
            </a:r>
            <a:r>
              <a:rPr lang="cs-CZ" sz="1200" b="1" u="sng" dirty="0">
                <a:latin typeface="Times New Roman" pitchFamily="18" charset="0"/>
              </a:rPr>
              <a:t> </a:t>
            </a:r>
          </a:p>
          <a:p>
            <a:endParaRPr lang="cs-CZ" sz="1200" dirty="0">
              <a:latin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</a:rPr>
              <a:t>Příroda nám poskytuje</a:t>
            </a:r>
            <a:r>
              <a:rPr lang="cs-CZ" sz="1200" b="1" dirty="0">
                <a:latin typeface="Times New Roman" pitchFamily="18" charset="0"/>
              </a:rPr>
              <a:t> </a:t>
            </a:r>
            <a:r>
              <a:rPr lang="cs-CZ" sz="1200" b="1" dirty="0">
                <a:solidFill>
                  <a:schemeClr val="hlink"/>
                </a:solidFill>
                <a:latin typeface="Times New Roman" pitchFamily="18" charset="0"/>
              </a:rPr>
              <a:t>živé</a:t>
            </a:r>
            <a:r>
              <a:rPr lang="cs-CZ" sz="12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</a:rPr>
              <a:t>i</a:t>
            </a:r>
            <a:r>
              <a:rPr lang="cs-CZ" sz="1200" b="1" dirty="0">
                <a:solidFill>
                  <a:schemeClr val="hlink"/>
                </a:solidFill>
                <a:latin typeface="Times New Roman" pitchFamily="18" charset="0"/>
              </a:rPr>
              <a:t> neživé přírodniny</a:t>
            </a:r>
            <a:r>
              <a:rPr lang="cs-CZ" sz="1200" dirty="0">
                <a:latin typeface="Times New Roman" pitchFamily="18" charset="0"/>
              </a:rPr>
              <a:t>. Ty lidé zpracovávají na</a:t>
            </a:r>
            <a:r>
              <a:rPr lang="cs-CZ" sz="1200" b="1" dirty="0">
                <a:latin typeface="Times New Roman" pitchFamily="18" charset="0"/>
              </a:rPr>
              <a:t> </a:t>
            </a:r>
            <a:r>
              <a:rPr lang="cs-CZ" sz="1200" b="1" dirty="0">
                <a:solidFill>
                  <a:srgbClr val="339966"/>
                </a:solidFill>
                <a:latin typeface="Times New Roman" pitchFamily="18" charset="0"/>
              </a:rPr>
              <a:t>suroviny</a:t>
            </a:r>
            <a:r>
              <a:rPr lang="cs-CZ" sz="1200" dirty="0">
                <a:latin typeface="Times New Roman" pitchFamily="18" charset="0"/>
              </a:rPr>
              <a:t>. Ze surovin se potom vyrábějí</a:t>
            </a:r>
            <a:r>
              <a:rPr lang="cs-CZ" sz="1200" b="1" dirty="0">
                <a:latin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</a:rPr>
              <a:t>věci, které lidé potřebují ke svému životu. Jsou to</a:t>
            </a:r>
            <a:r>
              <a:rPr lang="cs-CZ" sz="1200" b="1" dirty="0">
                <a:latin typeface="Times New Roman" pitchFamily="18" charset="0"/>
              </a:rPr>
              <a:t> </a:t>
            </a:r>
            <a:r>
              <a:rPr lang="cs-CZ" sz="1200" b="1" dirty="0">
                <a:solidFill>
                  <a:schemeClr val="folHlink"/>
                </a:solidFill>
                <a:latin typeface="Times New Roman" pitchFamily="18" charset="0"/>
              </a:rPr>
              <a:t>lidské výtvory</a:t>
            </a:r>
            <a:r>
              <a:rPr lang="cs-CZ" sz="1200" dirty="0">
                <a:latin typeface="Times New Roman" pitchFamily="18" charset="0"/>
              </a:rPr>
              <a:t>. Protože je lidé vyrábějí, říkáme jim také</a:t>
            </a:r>
            <a:r>
              <a:rPr lang="cs-CZ" sz="1200" b="1" dirty="0">
                <a:latin typeface="Times New Roman" pitchFamily="18" charset="0"/>
              </a:rPr>
              <a:t> </a:t>
            </a:r>
            <a:r>
              <a:rPr lang="cs-CZ" sz="1200" b="1" dirty="0">
                <a:solidFill>
                  <a:srgbClr val="996600"/>
                </a:solidFill>
                <a:latin typeface="Times New Roman" pitchFamily="18" charset="0"/>
              </a:rPr>
              <a:t>výrobky</a:t>
            </a:r>
            <a:r>
              <a:rPr lang="cs-CZ" sz="1200" dirty="0">
                <a:latin typeface="Times New Roman" pitchFamily="18" charset="0"/>
              </a:rPr>
              <a:t>.</a:t>
            </a:r>
          </a:p>
          <a:p>
            <a:endParaRPr lang="cs-CZ" sz="1200" dirty="0">
              <a:latin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</a:rPr>
              <a:t>Některé suroviny nezískáváme z přírodnin, ale jsou</a:t>
            </a:r>
            <a:r>
              <a:rPr lang="cs-CZ" sz="1200" b="1" dirty="0">
                <a:latin typeface="Times New Roman" pitchFamily="18" charset="0"/>
              </a:rPr>
              <a:t> uměle vytvořeny člověkem </a:t>
            </a:r>
            <a:r>
              <a:rPr lang="cs-CZ" sz="1200" dirty="0">
                <a:latin typeface="Times New Roman" pitchFamily="18" charset="0"/>
              </a:rPr>
              <a:t>– např.</a:t>
            </a:r>
            <a:r>
              <a:rPr lang="cs-CZ" sz="1200" b="1" dirty="0">
                <a:latin typeface="Times New Roman" pitchFamily="18" charset="0"/>
              </a:rPr>
              <a:t> </a:t>
            </a:r>
            <a:r>
              <a:rPr lang="cs-CZ" sz="1200" b="1" dirty="0">
                <a:solidFill>
                  <a:srgbClr val="0066FF"/>
                </a:solidFill>
                <a:latin typeface="Times New Roman" pitchFamily="18" charset="0"/>
              </a:rPr>
              <a:t>plast</a:t>
            </a:r>
            <a:r>
              <a:rPr lang="cs-CZ" sz="1200" dirty="0">
                <a:latin typeface="Times New Roman" pitchFamily="18" charset="0"/>
              </a:rPr>
              <a:t>. Z něho se potom vyrábějí různé výrobky </a:t>
            </a:r>
            <a:r>
              <a:rPr lang="cs-CZ" sz="1200" dirty="0" smtClean="0">
                <a:latin typeface="Times New Roman" pitchFamily="18" charset="0"/>
              </a:rPr>
              <a:t>(např</a:t>
            </a:r>
            <a:r>
              <a:rPr lang="cs-CZ" sz="1200" dirty="0">
                <a:latin typeface="Times New Roman" pitchFamily="18" charset="0"/>
              </a:rPr>
              <a:t>. PET láhve, pravítka, zubní kartáčky apod</a:t>
            </a:r>
            <a:r>
              <a:rPr lang="cs-CZ" sz="1200" dirty="0" smtClean="0">
                <a:latin typeface="Times New Roman" pitchFamily="18" charset="0"/>
              </a:rPr>
              <a:t>.)</a:t>
            </a:r>
          </a:p>
          <a:p>
            <a:endParaRPr lang="cs-CZ" sz="1200" dirty="0">
              <a:latin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</a:endParaRPr>
          </a:p>
          <a:p>
            <a:endParaRPr lang="cs-CZ" sz="1200" dirty="0">
              <a:latin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</a:endParaRPr>
          </a:p>
          <a:p>
            <a:endParaRPr lang="cs-CZ" sz="1200" dirty="0">
              <a:latin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</a:endParaRPr>
          </a:p>
          <a:p>
            <a:endParaRPr lang="cs-CZ" sz="1200" dirty="0">
              <a:latin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</a:endParaRPr>
          </a:p>
          <a:p>
            <a:endParaRPr lang="cs-CZ" sz="1200" dirty="0">
              <a:latin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</a:endParaRPr>
          </a:p>
          <a:p>
            <a:endParaRPr lang="cs-CZ" sz="1200" dirty="0">
              <a:latin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987574"/>
            <a:ext cx="4461767" cy="4001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ivá příroda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ivočichové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na naší planetě žije mnoho různých živočichů. Liší se od sebe velikostí, zbarvením, vnější a vnitřní stavbou těla a způsobem života. Žijí spolu s člověkem (pes, kočka, prase domácí), nebo volně v přírodě - ve vodě (ryby), ve vzduchu (ptáci) i na souši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(šelmy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Rostliny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v přírodě nalezneme mnoho různých rostlin.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Typické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ně je,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že obsahují zelenou barvu (obsahují zeleň listovou).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Semenné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mají semena ukrytá v plodech, např. jabloň, líska,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rajče.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Výtrusné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rozmnožují se pomocí výtrusů, např. mechy 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kapradiny.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Houby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neobsahují zeleň listovou, liší se od rostlin stavbou těla a výživou.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zivatel\Local Settings\Temporary Internet Files\Content.IE5\T8MVGLXU\MC9000840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44309"/>
            <a:ext cx="129614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MCKHNTNU\MC9001093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56" y="2224964"/>
            <a:ext cx="792088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UFUOJW8R\MC9000299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8" y="2247830"/>
            <a:ext cx="1166812" cy="5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zivatel\Local Settings\Temporary Internet Files\Content.IE5\59OAKGQK\MC9003585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61" y="3435846"/>
            <a:ext cx="938559" cy="5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zivatel\Local Settings\Temporary Internet Files\Content.IE5\ILRJV32Z\MC9001230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35846"/>
            <a:ext cx="645464" cy="5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zivatel\Local Settings\Temporary Internet Files\Content.IE5\BYDJGO3A\MC90044178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91" y="3386481"/>
            <a:ext cx="720080" cy="6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zivatel\Local Settings\Temporary Internet Files\Content.IE5\EOE1JHI6\MC90041190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2" y="4232949"/>
            <a:ext cx="965283" cy="7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uzivatel\Local Settings\Temporary Internet Files\Content.IE5\0KSF22JC\MC9001932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5926"/>
            <a:ext cx="64986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uzivatel\Local Settings\Temporary Internet Files\Content.IE5\TAIN2ZYL\MC90033136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93" y="4232948"/>
            <a:ext cx="1014004" cy="6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16016" y="2863986"/>
            <a:ext cx="900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přírodniny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00193" y="2886786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suroviny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12360" y="2888896"/>
            <a:ext cx="728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výrobky</a:t>
            </a:r>
          </a:p>
        </p:txBody>
      </p:sp>
      <p:pic>
        <p:nvPicPr>
          <p:cNvPr id="1038" name="Picture 14" descr="C:\Documents and Settings\uzivatel\Local Settings\Temporary Internet Files\Content.IE5\UFUOJW8R\MC90035356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3" y="3080577"/>
            <a:ext cx="775079" cy="61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uzivatel\Local Settings\Temporary Internet Files\Content.IE5\ILRJV32Z\MC900411904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99" y="3104955"/>
            <a:ext cx="754182" cy="6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uzivatel\Local Settings\Temporary Internet Files\Content.IE5\S8XW4YD8\MC900414896[1].wm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4"/>
          <a:stretch/>
        </p:blipFill>
        <p:spPr bwMode="auto">
          <a:xfrm>
            <a:off x="7848363" y="3111476"/>
            <a:ext cx="756617" cy="6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uzivatel\Local Settings\Temporary Internet Files\Content.IE5\ILRJV32Z\MC90032647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05" y="3742648"/>
            <a:ext cx="721432" cy="5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uzivatel\Local Settings\Temporary Internet Files\Content.IE5\TAIN2ZYL\MC900088416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02" y="3800609"/>
            <a:ext cx="684609" cy="4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uzivatel\Local Settings\Temporary Internet Files\Content.IE5\MW28D2VN\MC900215933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3240">
            <a:off x="6423169" y="3785794"/>
            <a:ext cx="682173" cy="6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Documents and Settings\uzivatel\Local Settings\Temporary Internet Files\Content.IE5\TAIN2ZYL\MC900351349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20" y="4373723"/>
            <a:ext cx="432048" cy="5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Documents and Settings\uzivatel\Local Settings\Temporary Internet Files\Content.IE5\59OAKGQK\MC900239547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89" y="4447532"/>
            <a:ext cx="784111" cy="5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Documents and Settings\uzivatel\Local Settings\Temporary Internet Files\Content.IE5\TAIN2ZYL\MC900290053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02" y="4373723"/>
            <a:ext cx="885472" cy="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>
            <a:endCxn id="1039" idx="1"/>
          </p:cNvCxnSpPr>
          <p:nvPr/>
        </p:nvCxnSpPr>
        <p:spPr>
          <a:xfrm>
            <a:off x="5675478" y="3410858"/>
            <a:ext cx="684121" cy="2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1039" idx="3"/>
          </p:cNvCxnSpPr>
          <p:nvPr/>
        </p:nvCxnSpPr>
        <p:spPr>
          <a:xfrm>
            <a:off x="7113781" y="3435846"/>
            <a:ext cx="626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616071" y="4037979"/>
            <a:ext cx="684121" cy="1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300327" y="4008631"/>
            <a:ext cx="512033" cy="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5616071" y="4672482"/>
            <a:ext cx="718728" cy="21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7364661" y="4650599"/>
            <a:ext cx="483702" cy="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17.4 Neživá příroda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29629" y="971918"/>
            <a:ext cx="4298355" cy="25237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Vzduch </a:t>
            </a:r>
            <a:endParaRPr lang="cs-CZ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Kolem naší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Země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 vysoká vrstva vzduchu, které říkáme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atmosféra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Ta chrání Zemi před nebezpečným zářením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Slunce. Vzduch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 všude kolem nás, nevidíme ho. Patří mezi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látky plynné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Můžeme změřit jeho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teplotu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Nemá stálý tvar ani objem. Můžeme ho uzavřít do nějakého obalu např.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nafukovacího balónku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dýchání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potřebují zvířata, lidé i rostliny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kyslík ze vzduchu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Při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dýchání se uvolňuje oxid uhličitý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Největší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část vzduchu pak tvoří dusík. Vzduch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obsahuje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také různé množství vodní páry, někdy nečistoty (z výfuků aut, z továren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…).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Vzduch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proudí určitou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rychlostí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pokud dosáhne rychlosti vyšší, pocítíme ho jako vítr.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Vzduch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 obsažený také v půdě a ve vodě (dýchají ho zvířata, která zde žijí).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06130" y="726715"/>
            <a:ext cx="4608512" cy="2523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Voda </a:t>
            </a:r>
            <a:endParaRPr lang="cs-CZ" sz="1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Nejvíce vody je v mořích a oceánech, tato voda je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slaná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Obsahuje rozpuštěnou sůl. Voda teče v potocích a řekách, je v nádržích, rybnících, jezerech. Zde se nachází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sladká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voda. Nejvíce jí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 ledovcích, jsou to velké vrstvy ledu na nejchladnějších místech Země. Pod povrchem se nachází podzemní voda, někdy se čerpá ze studní, jindy vyvěrá na povrch jako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pramen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V úpravnách vod se tato voda přeměňuje na pitnou. Vodu potřebují ke svému životu nezbytně všechny rostliny, zvířata i lidé. Vodu také obsahují všechna těla rostlin, zvířat a lidí.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Oběh vody v přírodě: 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 přírodě se voda také nachází v podobě deště, vodní páry, sněhu, krup, ledu, jinovatky nebo rosy. Voda na Zemi nevzniká ani se neztrácí, ale neustále obíhá.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9655" y="3496430"/>
            <a:ext cx="4298330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Půda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Půda je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zdrojem živin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pro rostliny,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oporou pro kořeny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domovem mnoha zvířat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(např. krtek). Lidé půdu obdělávají a pěstují v ní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užitkové rostliny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které jsou naší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potravou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obilí, ovoce a zelenina. Půda se skládá z několika částí, té nejúrodnější říkáme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humus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Lidé by měli o půdu pečovat 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chránit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ji.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Bezohlednou činností může člověk půdu zničit – např. skládkou odpadků.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12705" y="3250483"/>
            <a:ext cx="4608511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Teplo a světlo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Slunce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nám dává teplo a světlo. Je zdrojem energie pro život na Zemi. Vzhledem k příznivé vzdálenosti planety Země od Slunce, je na naší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Zemi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ideální teplota. Lidé, rostliny a zvířata potřebují k životu kyslík, kyslík vytvářejí rostliny. Aby rostliny mohly vytvářet kyslík, potřebují světlo.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Vzduch, voda, půda, teplo 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světlo patří mezi základní podmínky života na Zemi.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C:\Documents and Settings\uzivatel\Local Settings\Temporary Internet Files\Content.IE5\3QDR3CVV\MC9004113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40" y="627534"/>
            <a:ext cx="776011" cy="5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zivatel\Local Settings\Temporary Internet Files\Content.IE5\BYDJGO3A\MC90044175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28" y="586543"/>
            <a:ext cx="648072" cy="6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zivatel\Local Settings\Temporary Internet Files\Content.IE5\8AUBLD28\MC90042981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97" y="2953050"/>
            <a:ext cx="880492" cy="6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zivatel\Local Settings\Temporary Internet Files\Content.IE5\UFUOJW8R\MC900197881[1].wm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/>
          <a:stretch/>
        </p:blipFill>
        <p:spPr bwMode="auto">
          <a:xfrm rot="20982694">
            <a:off x="3714195" y="3361140"/>
            <a:ext cx="843118" cy="5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3003798"/>
            <a:ext cx="979755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ostlina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ivočich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houba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59632" y="2982594"/>
            <a:ext cx="1518364" cy="20313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zduch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edmikráska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čáp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uchomůrka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ůň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15816" y="3003798"/>
            <a:ext cx="1943802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řírodnina neživá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řírodnina živá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uzivatel\Dokumenty\Obrázky\přírodni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6056" y="2427728"/>
            <a:ext cx="3960440" cy="259229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04048" y="1842953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Označ přírodninu písmenem P, surovinu písmenem S a výrobek písmenem V.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8772" y="2644040"/>
            <a:ext cx="297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Spoj šipkami, co k sobě patří.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21861" y="492443"/>
            <a:ext cx="412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Které suroviny jsou potřebné ke stavbě domu? Odkud se získávají? Který ze zdrojů je z živé přírody?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8772" y="935012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Jaký je rozdíl mezi živou a neživou přírodou?</a:t>
            </a:r>
          </a:p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Bez čeho bychom nemohli žít?</a:t>
            </a:r>
          </a:p>
          <a:p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3. Jděte na vycházku v okolí školy, vše co uvidíte nebo ucítíte zapište do sešitu. </a:t>
            </a:r>
            <a:r>
              <a:rPr lang="cs-CZ" sz="1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am patří? (živá, neživá příroda, lidské výrobky?)</a:t>
            </a:r>
          </a:p>
          <a:p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V  jakých podobách se nachází voda v přírodě?</a:t>
            </a:r>
          </a:p>
          <a:p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Je důležité udržovat vzduch čistý? Proč?</a:t>
            </a:r>
          </a:p>
        </p:txBody>
      </p:sp>
      <p:pic>
        <p:nvPicPr>
          <p:cNvPr id="2052" name="Picture 4" descr="C:\Documents and Settings\uzivatel\Local Settings\Temporary Internet Files\Content.IE5\0KSF22JC\MC90044173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37" y="858057"/>
            <a:ext cx="1872208" cy="10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16216" y="4632098"/>
            <a:ext cx="159896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Živá a neživá příroda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iles.zs-jirny.cz/system_preview_detail_200003550-e70c2e9002-public/Koloběh%20vody%205.jpg">
            <a:hlinkClick r:id="rId4" tooltip="Odkaz se otevře do nového okna prohlížeče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33" y="987574"/>
            <a:ext cx="3308201" cy="20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26100" y="4231988"/>
            <a:ext cx="203062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Přírodniny a lidské výrobky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7" y="1292642"/>
            <a:ext cx="3096343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Koloběh vody v </a:t>
            </a:r>
            <a:r>
              <a:rPr lang="cs-CZ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přírodě.</a:t>
            </a:r>
            <a:endParaRPr lang="cs-CZ" b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Voda se vypařuje z oceánů,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moří, řek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nádrží, ze zemského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povrchu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z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rostlin.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Vodní páry a drobounké kapičky vody v oblacích se pak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 vzduchu pohybem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neustále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přemísťují.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oda dopadne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zemský povrch, zejména ve formě deště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sněhu.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Zde se část vody hromadí a odtéká jako povrchová voda, vypařuje se zpět do ovzduší nebo se vsakuje pod zemský povrch a doplňuje zásoby podzemní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vody.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Podzemní voda po určité době znovu vystupuje na povrch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jako  pramen řek.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79613" y="3173064"/>
            <a:ext cx="396044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Zkus při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nakreslit ve skupině podobný obrázek, nejlepší bude odměněn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283968" y="4051787"/>
            <a:ext cx="158417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Procvičte si: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2"/>
            <a:ext cx="6395854" cy="783163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.7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Animated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inanimate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5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67544" y="987575"/>
            <a:ext cx="3528392" cy="1008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Animated</a:t>
            </a:r>
            <a:r>
              <a:rPr lang="cs-CZ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endParaRPr lang="cs-CZ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860032" y="987575"/>
            <a:ext cx="3528392" cy="100811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Inanimate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nature</a:t>
            </a:r>
            <a:endParaRPr lang="cs-CZ" sz="2400" dirty="0"/>
          </a:p>
        </p:txBody>
      </p:sp>
      <p:pic>
        <p:nvPicPr>
          <p:cNvPr id="1029" name="Picture 5" descr="C:\Documents and Settings\uzivatel\Local Settings\Temporary Internet Files\Content.IE5\EOE1JHI6\MP90038638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1" y="2209608"/>
            <a:ext cx="1728192" cy="247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43184" y="468372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endParaRPr lang="cs-C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uzivatel\Local Settings\Temporary Internet Files\Content.IE5\UK1SJD18\MP90040930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6" y="2217227"/>
            <a:ext cx="1800200" cy="104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29008" y="326199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animal</a:t>
            </a:r>
          </a:p>
        </p:txBody>
      </p:sp>
      <p:pic>
        <p:nvPicPr>
          <p:cNvPr id="1032" name="Picture 8" descr="C:\Documents and Settings\uzivatel\Local Settings\Temporary Internet Files\Content.IE5\M8C23CRG\MP90018272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20" y="3665950"/>
            <a:ext cx="1745332" cy="10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831910" y="469134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plant</a:t>
            </a:r>
          </a:p>
        </p:txBody>
      </p:sp>
      <p:pic>
        <p:nvPicPr>
          <p:cNvPr id="1033" name="Picture 9" descr="C:\Documents and Settings\uzivatel\Local Settings\Temporary Internet Files\Content.IE5\30LFGZKW\MP90040001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60" y="2217226"/>
            <a:ext cx="1807468" cy="10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zivatel\Local Settings\Temporary Internet Files\Content.IE5\30LFGZKW\MP90043854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60" y="3665950"/>
            <a:ext cx="1807468" cy="10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uzivatel\Local Settings\Temporary Internet Files\Content.IE5\30LFGZKW\MP900262342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17226"/>
            <a:ext cx="1872208" cy="247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64088" y="3262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cs-C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87097" y="470534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58200" y="470534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endParaRPr lang="cs-C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930583" y="2067694"/>
            <a:ext cx="484632" cy="88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6582470" y="2067694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70870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dělíme přírodu?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čistá a špinavá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živá a neživá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malá a velká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rostliny, živočichové a lidé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patří do živé přírody?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teplo a světlo ze Slunce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vítr, vichřice a tornádo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lidé, živočichové, rostliny a houby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suroviny a výrobky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jsou základní podmínky života na Zemi?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voda, vzduch, teplo a světlo, půda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dobrá rodina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vyhovující škola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hodně jídla a pití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Co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potřebují lidé, zvířata a rostliny ze vzduchu?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oxid uhličitý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kyslík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vodu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cítit zápach a vůni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dum.rvp.cz/materialy/ziva-a-neziva-priroda.html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Pracovní listy k prvouce pro 3. ročník základní školy 2.díl: Danuše Kvasničková, Jiří Froněk, nakladatelství FORTUNA  r. 1993, list 3,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Věra Štiková: Já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můj svět, prvouka pro 3. ročník – učebnice, nakladatelství Nová škola str. 25 –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http://www.zs-jirny.cz/album/kolobeh-vody-v-prirode/kolobeh-vody-5-jpg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www.pripravy.estranky.cz/clanky/prvouka/prirodniny-a-lidske-vyrobky.html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1659</Words>
  <Application>Microsoft Office PowerPoint</Application>
  <PresentationFormat>Předvádění na obrazovce (16:9)</PresentationFormat>
  <Paragraphs>193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17.1 Rozmanitost přírody – ŽIVÁ A NEŽIVÁ PŘÍRODA </vt:lpstr>
      <vt:lpstr>17.2 Co už víš? </vt:lpstr>
      <vt:lpstr>17.3 Jaké si řekneme nové termíny a názvy?</vt:lpstr>
      <vt:lpstr>17.4 Neživá příroda</vt:lpstr>
      <vt:lpstr>17.5 Procvičení a příklady</vt:lpstr>
      <vt:lpstr>17.6 Něco navíc pro šikovné</vt:lpstr>
      <vt:lpstr>17.7 Animated and inanimate nature  </vt:lpstr>
      <vt:lpstr>17.8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232</cp:revision>
  <dcterms:created xsi:type="dcterms:W3CDTF">2010-10-18T18:21:56Z</dcterms:created>
  <dcterms:modified xsi:type="dcterms:W3CDTF">2012-12-02T18:40:13Z</dcterms:modified>
</cp:coreProperties>
</file>