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00FF"/>
    <a:srgbClr val="CCFF33"/>
    <a:srgbClr val="FF66FF"/>
    <a:srgbClr val="FF9999"/>
    <a:srgbClr val="FFFF99"/>
    <a:srgbClr val="9966FF"/>
    <a:srgbClr val="FF9966"/>
    <a:srgbClr val="FF00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14.8.2012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14.8.2012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image" Target="../media/image7.jpeg"/><Relationship Id="rId4" Type="http://schemas.openxmlformats.org/officeDocument/2006/relationships/audio" Target="../media/audio2.wav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5.wav"/><Relationship Id="rId7" Type="http://schemas.openxmlformats.org/officeDocument/2006/relationships/hyperlink" Target="http://www.skolaplumlov.tym.cz/dumy/VY_32_INOVACE_1156/56.%20obojzivelnici.htm" TargetMode="External"/><Relationship Id="rId12" Type="http://schemas.openxmlformats.org/officeDocument/2006/relationships/image" Target="../media/image4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41.emf"/><Relationship Id="rId5" Type="http://schemas.openxmlformats.org/officeDocument/2006/relationships/audio" Target="../media/audio6.wav"/><Relationship Id="rId10" Type="http://schemas.openxmlformats.org/officeDocument/2006/relationships/image" Target="../media/image40.png"/><Relationship Id="rId4" Type="http://schemas.openxmlformats.org/officeDocument/2006/relationships/audio" Target="../media/audio4.wav"/><Relationship Id="rId9" Type="http://schemas.openxmlformats.org/officeDocument/2006/relationships/image" Target="../media/image3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so.cz/dvorak/okoun.html" TargetMode="External"/><Relationship Id="rId3" Type="http://schemas.openxmlformats.org/officeDocument/2006/relationships/hyperlink" Target="http://library.thinkquest.org/J0111845/fish_body_parts1.htm" TargetMode="External"/><Relationship Id="rId7" Type="http://schemas.openxmlformats.org/officeDocument/2006/relationships/hyperlink" Target="http://www.chytej.cz/atlas_ryb/ryba/sumec_velky/" TargetMode="External"/><Relationship Id="rId12" Type="http://schemas.openxmlformats.org/officeDocument/2006/relationships/hyperlink" Target="http://dumka.info/pet02/0606pet.htm" TargetMode="External"/><Relationship Id="rId2" Type="http://schemas.openxmlformats.org/officeDocument/2006/relationships/hyperlink" Target="http://www.doggenetics.co.uk/colourterms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kolaplumlov.tym.cz/dumy/VY_32_INOVACE_1156/56.%20obojzivelnici.htm" TargetMode="External"/><Relationship Id="rId11" Type="http://schemas.openxmlformats.org/officeDocument/2006/relationships/hyperlink" Target="http://www.seniortip.cz/?&amp;module=article&amp;uniqid_article=9b3d9a87b7f3a76e5a6f14bfc69f0b0b" TargetMode="External"/><Relationship Id="rId5" Type="http://schemas.openxmlformats.org/officeDocument/2006/relationships/hyperlink" Target="http://www.blackhorse.estranky.cz/clanky/Jezdeni-od-A-do-Z/stavba-tela-kone.html" TargetMode="External"/><Relationship Id="rId10" Type="http://schemas.openxmlformats.org/officeDocument/2006/relationships/hyperlink" Target="http://ekolodzis.blog.cz/0703/hmyzi-gladiatori" TargetMode="External"/><Relationship Id="rId4" Type="http://schemas.openxmlformats.org/officeDocument/2006/relationships/hyperlink" Target="http://www.scribd.com/doc/37239340/Birds-Around-Us" TargetMode="External"/><Relationship Id="rId9" Type="http://schemas.openxmlformats.org/officeDocument/2006/relationships/hyperlink" Target="http://skolakov3c.sweb.cz/PRVOUKA/PT%C3%81CI/teplota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9126082" cy="855171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16.1 Rozmanitost přírody – ŽIVOČICHOVÉ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DĚLENÍ DLE STAVBY TĚLA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Vladimíra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Jaborová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blackhorse.estranky.cz/img/picture/4742/Krajiny-t%C4%9B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3321"/>
            <a:ext cx="4762500" cy="28860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7614"/>
            <a:ext cx="3744416" cy="3021783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587369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Vladimíra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Jaborová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 – 3.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Živočichové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dělení dle stavby těla, býložravci, masožravci, všežravci.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živočichy – dělení dle stavby těla,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cs-C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býložravci, masožravci, všežravci.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zivatel\Local Settings\Temporary Internet Files\Content.IE5\30LFGZKW\MP90040696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2" y="2728024"/>
            <a:ext cx="1301425" cy="22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zivatel\Local Settings\Temporary Internet Files\Content.IE5\BYDJGO3A\MP900403222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21152"/>
            <a:ext cx="136815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zivatel\Local Settings\Temporary Internet Files\Content.IE5\8AUBLD28\MP90018049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28025"/>
            <a:ext cx="1289251" cy="22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zivatel\Local Settings\Temporary Internet Files\Content.IE5\UFUOJW8R\MP900430651[1]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15741" r="4516" b="12037"/>
          <a:stretch/>
        </p:blipFill>
        <p:spPr bwMode="auto">
          <a:xfrm>
            <a:off x="4493099" y="2721152"/>
            <a:ext cx="1440159" cy="22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zivatel\Local Settings\Temporary Internet Files\Content.IE5\8AUBLD28\MP900432870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01" y="2719454"/>
            <a:ext cx="1498476" cy="229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zivatel\Local Settings\Temporary Internet Files\Content.IE5\30LFGZKW\MP900255514[1]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r="11046"/>
          <a:stretch/>
        </p:blipFill>
        <p:spPr bwMode="auto">
          <a:xfrm>
            <a:off x="7596336" y="2719427"/>
            <a:ext cx="1427608" cy="22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nahoru 3"/>
          <p:cNvSpPr/>
          <p:nvPr/>
        </p:nvSpPr>
        <p:spPr>
          <a:xfrm rot="1404453">
            <a:off x="1438587" y="1485660"/>
            <a:ext cx="484632" cy="1206615"/>
          </a:xfrm>
          <a:prstGeom prst="up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nahoru 4"/>
          <p:cNvSpPr/>
          <p:nvPr/>
        </p:nvSpPr>
        <p:spPr>
          <a:xfrm>
            <a:off x="3219825" y="1707653"/>
            <a:ext cx="484632" cy="969761"/>
          </a:xfrm>
          <a:prstGeom prst="up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nahoru 5"/>
          <p:cNvSpPr/>
          <p:nvPr/>
        </p:nvSpPr>
        <p:spPr>
          <a:xfrm rot="20853825">
            <a:off x="5105342" y="1689463"/>
            <a:ext cx="484632" cy="99352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 rot="20141863">
            <a:off x="6982331" y="1500513"/>
            <a:ext cx="484632" cy="112711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130195" y="812125"/>
            <a:ext cx="6883609" cy="81062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12126"/>
            <a:ext cx="60166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8762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16.3 Obratlovci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2729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3983" y="567137"/>
            <a:ext cx="634660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Obratlovci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mají vnitřní kostru složenou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 kostí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páteř z obratlů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678" y="967247"/>
            <a:ext cx="43153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1. RYBY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mohou žít pouze ve vodě, tělo mají pokryto šupinami.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Dýchají žábrami, pohybují se pomocí ploutví.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kapr, pstruh, štika, okoun, cejn, úhoř, sumec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5939" y="2399403"/>
            <a:ext cx="4318039" cy="67710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2. OBOJŽIVELNÍCI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živočichové, kteří žijí ve vodě i na 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souši. Živí se hlavně hmyzem.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áby – skokan, kuňka, ropucha, rosnička, čolek, mlok </a:t>
            </a:r>
            <a:endParaRPr lang="cs-CZ" sz="1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8678" y="3820185"/>
            <a:ext cx="43153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3. PLAZI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mají tělo pokryté šupinami nebo tuhými štíty, kladou vejce. Většina plazů je masožravá. Nemají stálou tělesnou teplotu.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adi, želvy, ještěrky, krokodýli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393978" y="967247"/>
            <a:ext cx="4630809" cy="646331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4. PTÁCI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jsou přizpůsobeni k pohybu ve vzduchu – k letu. Přední končetiny jsou přeměněny v křídla. Tělo je pokryté peřím, mají zobák.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čáp, vlaštovka, havran, poštolka, jiřička, holub, sýkorka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403105" y="2679646"/>
            <a:ext cx="460409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5. SAVCI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na Zemi žije mnoho druhů savců, k této skupině patří i člověk. Savcům se rodí většinou živá mláďata, ta sají po narození mateřské mléko od matky.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očka, pes, králík, kůň, prase, medvěd, osel, žirafa, klokan</a:t>
            </a:r>
          </a:p>
        </p:txBody>
      </p:sp>
      <p:pic>
        <p:nvPicPr>
          <p:cNvPr id="2050" name="Picture 2" descr="C:\Documents and Settings\uzivatel\Dokumenty\Obrázky\zvěř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60561" r="14165" b="5348"/>
          <a:stretch/>
        </p:blipFill>
        <p:spPr bwMode="auto">
          <a:xfrm rot="10800000">
            <a:off x="78678" y="1584631"/>
            <a:ext cx="1296144" cy="81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63" y="1583862"/>
            <a:ext cx="1489734" cy="81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395166" y="2153182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sumec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197" y="1584631"/>
            <a:ext cx="1491781" cy="81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917564" y="2140032"/>
            <a:ext cx="52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okoun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t="3763" r="13832" b="59601"/>
          <a:stretch/>
        </p:blipFill>
        <p:spPr>
          <a:xfrm rot="10800000">
            <a:off x="74934" y="3036967"/>
            <a:ext cx="1296143" cy="783218"/>
          </a:xfrm>
          <a:prstGeom prst="rect">
            <a:avLst/>
          </a:prstGeom>
        </p:spPr>
      </p:pic>
      <p:pic>
        <p:nvPicPr>
          <p:cNvPr id="2053" name="Picture 5" descr="C:\Documents and Settings\uzivatel\Local Settings\Temporary Internet Files\Content.IE5\3QDR3CVV\MP900407176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8" t="6111" r="24208" b="20708"/>
          <a:stretch/>
        </p:blipFill>
        <p:spPr bwMode="auto">
          <a:xfrm>
            <a:off x="1384001" y="3051466"/>
            <a:ext cx="1489733" cy="78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363397" y="3588464"/>
            <a:ext cx="574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skokan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8" r="19792"/>
          <a:stretch/>
        </p:blipFill>
        <p:spPr bwMode="auto">
          <a:xfrm>
            <a:off x="2873734" y="3051467"/>
            <a:ext cx="1520244" cy="78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947220" y="3595970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mlok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6" t="75617" r="9593" b="926"/>
          <a:stretch/>
        </p:blipFill>
        <p:spPr bwMode="auto">
          <a:xfrm rot="10800000">
            <a:off x="77239" y="4454369"/>
            <a:ext cx="1291531" cy="69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8" b="38904"/>
          <a:stretch/>
        </p:blipFill>
        <p:spPr bwMode="auto">
          <a:xfrm>
            <a:off x="1384001" y="4454370"/>
            <a:ext cx="1489733" cy="68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Documents and Settings\uzivatel\Local Settings\Temporary Internet Files\Content.IE5\QZ0O01AY\MP900406702[1]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t="24976" r="18567" b="27112"/>
          <a:stretch/>
        </p:blipFill>
        <p:spPr bwMode="auto">
          <a:xfrm>
            <a:off x="2879339" y="4454369"/>
            <a:ext cx="1514639" cy="6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2483768" y="4938969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elva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049011" y="4904211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had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5" t="41607" r="8488" b="37507"/>
          <a:stretch/>
        </p:blipFill>
        <p:spPr>
          <a:xfrm rot="10800000">
            <a:off x="4393978" y="1602895"/>
            <a:ext cx="1461539" cy="1074273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t="-1" r="6744" b="73148"/>
          <a:stretch/>
        </p:blipFill>
        <p:spPr>
          <a:xfrm rot="10800000">
            <a:off x="4393977" y="3510642"/>
            <a:ext cx="2291911" cy="1632856"/>
          </a:xfrm>
          <a:prstGeom prst="rect">
            <a:avLst/>
          </a:prstGeom>
        </p:spPr>
      </p:pic>
      <p:pic>
        <p:nvPicPr>
          <p:cNvPr id="1032" name="Picture 8" descr="C:\Documents and Settings\uzivatel\Local Settings\Temporary Internet Files\Content.IE5\BYDJGO3A\MP900178769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17" y="1613578"/>
            <a:ext cx="1749699" cy="108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216" y="1613577"/>
            <a:ext cx="1419571" cy="108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7182059" y="2470881"/>
            <a:ext cx="399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orel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8641349" y="2491736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páv</a:t>
            </a:r>
          </a:p>
        </p:txBody>
      </p:sp>
      <p:pic>
        <p:nvPicPr>
          <p:cNvPr id="1034" name="Picture 10" descr="C:\Documents and Settings\uzivatel\Local Settings\Temporary Internet Files\Content.IE5\9RJX01UN\MP900262539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318202"/>
            <a:ext cx="1140419" cy="82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uzivatel\Local Settings\Temporary Internet Files\Content.IE5\UFUOJW8R\MP900313834[1]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03"/>
          <a:stretch/>
        </p:blipFill>
        <p:spPr bwMode="auto">
          <a:xfrm>
            <a:off x="6683314" y="4318202"/>
            <a:ext cx="1201054" cy="8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zivatel\Local Settings\Temporary Internet Files\Content.IE5\59OAKGQK\MP900407012[1]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5" r="21898" b="13398"/>
          <a:stretch/>
        </p:blipFill>
        <p:spPr bwMode="auto">
          <a:xfrm>
            <a:off x="7909174" y="3510642"/>
            <a:ext cx="1098028" cy="80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ocuments and Settings\uzivatel\Local Settings\Temporary Internet Files\Content.IE5\QZ0O01AY\MP900431849[1]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13" y="3510642"/>
            <a:ext cx="1225859" cy="81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594454" y="4087071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kůň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8708803" y="4092195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pes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416731" y="4897279"/>
            <a:ext cx="4924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zebra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8641349" y="4927565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tygr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06794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16.4 Bezobratlí živočichové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3995936" y="586884"/>
            <a:ext cx="4095993" cy="369332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Bezobratlí nemají obratle ani jiné kosti.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7504" y="1061790"/>
            <a:ext cx="8784976" cy="738664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Mezi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bezobratlé  živočichy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patří například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hmyz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Hmyz je největší živočišná skupina. Patří sem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včely, čmeláci, šídla, brouci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motýli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Zástupci hmyzu jsou velmi přizpůsobiví, najdeme je všude kolem nás –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na souši, ve vzduchu i ve vodě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2" r="23214"/>
          <a:stretch/>
        </p:blipFill>
        <p:spPr bwMode="auto">
          <a:xfrm>
            <a:off x="107504" y="1800454"/>
            <a:ext cx="1192807" cy="163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5488" y="2005275"/>
            <a:ext cx="1635394" cy="122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59" y="1800451"/>
            <a:ext cx="1872208" cy="163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66" y="1800454"/>
            <a:ext cx="2121025" cy="163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92" y="1800451"/>
            <a:ext cx="1149053" cy="163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1800447"/>
            <a:ext cx="1224136" cy="163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729" y="3200051"/>
            <a:ext cx="13003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lunéčko sedmitečné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062471" y="3204857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včela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751936" y="3204857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babočka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995126" y="3185807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roháč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73391" y="3204857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šídlo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373261" y="3204857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tesařík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3486387"/>
            <a:ext cx="28087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Čím se živí živočichové?</a:t>
            </a:r>
          </a:p>
          <a:p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Býložravci </a:t>
            </a:r>
            <a:r>
              <a:rPr lang="cs-CZ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živí se rostlinami.</a:t>
            </a:r>
          </a:p>
          <a:p>
            <a:r>
              <a:rPr lang="cs-CZ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ur domácí, koza, ovce, jelen, zajíc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916222" y="3723878"/>
            <a:ext cx="31999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2. Masožravci </a:t>
            </a:r>
            <a:r>
              <a:rPr lang="cs-CZ" sz="14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– živí se jinými živočichy</a:t>
            </a:r>
            <a:r>
              <a:rPr lang="cs-CZ" sz="1400" b="1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4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Masožraví savci se nazývají </a:t>
            </a:r>
            <a:r>
              <a:rPr lang="cs-CZ" sz="1400" b="1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šelmy.</a:t>
            </a:r>
          </a:p>
          <a:p>
            <a:r>
              <a:rPr lang="cs-CZ" sz="14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Masožravým ptákům říkáme </a:t>
            </a:r>
            <a:r>
              <a:rPr lang="cs-CZ" sz="1400" b="1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dravci.</a:t>
            </a:r>
          </a:p>
          <a:p>
            <a:r>
              <a:rPr lang="cs-CZ" sz="14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Masožravé ryby nazýváme </a:t>
            </a:r>
            <a:r>
              <a:rPr lang="cs-CZ" sz="1400" b="1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dravé ryby.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121793" y="3723878"/>
            <a:ext cx="302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Všežravci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živí se rostlinami i živočišnou potravou.</a:t>
            </a:r>
          </a:p>
          <a:p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rase, husa, kachna, kur domácí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79" y="4249766"/>
            <a:ext cx="764456" cy="88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C:\Documents and Settings\uzivatel\Local Settings\Temporary Internet Files\Content.IE5\MCKHNTNU\MP900262828[1]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35156" r="21614" b="8594"/>
          <a:stretch/>
        </p:blipFill>
        <p:spPr bwMode="auto">
          <a:xfrm>
            <a:off x="1133327" y="4234114"/>
            <a:ext cx="1160938" cy="9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1" t="15234" r="8195" b="33204"/>
          <a:stretch/>
        </p:blipFill>
        <p:spPr bwMode="auto">
          <a:xfrm>
            <a:off x="3462163" y="4617630"/>
            <a:ext cx="821805" cy="51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639" y="4617630"/>
            <a:ext cx="909441" cy="51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C:\Documents and Settings\uzivatel\Local Settings\Temporary Internet Files\Content.IE5\MCKHNTNU\MP900178658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21" y="4437105"/>
            <a:ext cx="1049483" cy="70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2" t="29973" r="13650" b="22632"/>
          <a:stretch/>
        </p:blipFill>
        <p:spPr bwMode="auto">
          <a:xfrm>
            <a:off x="7392361" y="4415832"/>
            <a:ext cx="1212087" cy="70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203598"/>
            <a:ext cx="5137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1. Řekni co nejvíce o skupině obojživelníků. Podívej se na odkaz: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24675" y="1203593"/>
            <a:ext cx="1151277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obojživelníci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zivatel\Dokumenty\Obrázky\cvičení zvěř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 t="24939" r="3580" b="48097"/>
          <a:stretch/>
        </p:blipFill>
        <p:spPr bwMode="auto">
          <a:xfrm rot="10800000">
            <a:off x="3515539" y="3270169"/>
            <a:ext cx="5362575" cy="1472927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zivatel\Dokumenty\Obrázky\cvičení zvěř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9" t="69689" r="2403" b="11479"/>
          <a:stretch/>
        </p:blipFill>
        <p:spPr bwMode="auto">
          <a:xfrm rot="10800000">
            <a:off x="3269451" y="1672316"/>
            <a:ext cx="5618163" cy="1028701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14983" y="1672315"/>
            <a:ext cx="3095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Spoj, co se čím živí, jak se jim říká?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94321" y="3255708"/>
            <a:ext cx="2773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Naznač čarami, co k sobě patří.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4321" y="2787774"/>
            <a:ext cx="8505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3. Podtrhni názvy živočichů, kteří se rozmnožují kladením vajíček:  kachna, včela, ropucha, králík, sýkora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974">
            <a:off x="284325" y="3308776"/>
            <a:ext cx="1551977" cy="196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Documents and Settings\uzivatel\Local Settings\Temporary Internet Files\Content.IE5\ILRJV32Z\MC900438038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18" y="987575"/>
            <a:ext cx="2706220" cy="24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23" y="492443"/>
            <a:ext cx="1808144" cy="113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628" y="3681485"/>
            <a:ext cx="1190074" cy="121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16.6 Hádanky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vojitá vlna 2"/>
          <p:cNvSpPr/>
          <p:nvPr/>
        </p:nvSpPr>
        <p:spPr>
          <a:xfrm>
            <a:off x="971600" y="987574"/>
            <a:ext cx="6984776" cy="698376"/>
          </a:xfrm>
          <a:prstGeom prst="doubleWave">
            <a:avLst/>
          </a:prstGeom>
          <a:solidFill>
            <a:srgbClr val="CC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Hádej názvy zvířat, která můžeš vidět v ZOO.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1779662"/>
            <a:ext cx="2233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Umí si hrát jako děti,</a:t>
            </a:r>
          </a:p>
          <a:p>
            <a:r>
              <a:rPr lang="cs-CZ" sz="1400" b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yskakuje z vody ven,</a:t>
            </a:r>
          </a:p>
          <a:p>
            <a:r>
              <a:rPr lang="cs-CZ" sz="1400" b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b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ítá jako na koštěti</a:t>
            </a:r>
          </a:p>
          <a:p>
            <a:r>
              <a:rPr lang="cs-CZ" sz="1400" b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mořská víla z vodních pěn.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234438" y="2637427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delfín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8999" y="2876331"/>
            <a:ext cx="22140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Je král,</a:t>
            </a:r>
            <a:r>
              <a:rPr lang="cs-CZ" sz="1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co nemá korunu</a:t>
            </a:r>
          </a:p>
          <a:p>
            <a:r>
              <a:rPr lang="cs-CZ" sz="1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nesedává na trůnu,</a:t>
            </a:r>
          </a:p>
          <a:p>
            <a:r>
              <a:rPr lang="cs-CZ" sz="1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ouští to hřmí, když zívá.</a:t>
            </a:r>
          </a:p>
          <a:p>
            <a:r>
              <a:rPr lang="cs-CZ" sz="1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Na krku vzácnou kožešinu</a:t>
            </a:r>
          </a:p>
          <a:p>
            <a:r>
              <a:rPr lang="cs-CZ" sz="1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osívá jak pelerínu</a:t>
            </a:r>
          </a:p>
          <a:p>
            <a:r>
              <a:rPr lang="cs-CZ" sz="1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říká se jí hříva.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329400" y="3984327"/>
            <a:ext cx="371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lev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409039" y="1795289"/>
            <a:ext cx="21836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 dne v noci cvičí,</a:t>
            </a:r>
          </a:p>
          <a:p>
            <a:r>
              <a:rPr lang="cs-CZ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palmové tyči,</a:t>
            </a:r>
          </a:p>
          <a:p>
            <a:r>
              <a:rPr lang="cs-CZ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každým se hned pohádá,</a:t>
            </a:r>
          </a:p>
          <a:p>
            <a:r>
              <a:rPr lang="cs-CZ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eletoče ovládá.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866404" y="2637427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opice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409039" y="2935885"/>
            <a:ext cx="19271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Vznešeně si vykračuje,</a:t>
            </a:r>
          </a:p>
          <a:p>
            <a:r>
              <a:rPr lang="cs-CZ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ějířem se ovívá,</a:t>
            </a:r>
          </a:p>
          <a:p>
            <a:r>
              <a:rPr lang="cs-CZ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ad jiné se povyšuje</a:t>
            </a:r>
          </a:p>
          <a:p>
            <a:r>
              <a:rPr lang="cs-CZ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je pyšný protiva.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03259" y="4303877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Ač je doma v pralese,</a:t>
            </a:r>
          </a:p>
          <a:p>
            <a:r>
              <a:rPr lang="cs-C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nás také najde se.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926885" y="4795003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papoušek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951609" y="3761146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páv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409039" y="4020056"/>
            <a:ext cx="16530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Nohy jako sloupy,</a:t>
            </a:r>
          </a:p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jako zvon,</a:t>
            </a:r>
          </a:p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rumpetu si koupil,</a:t>
            </a:r>
          </a:p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roubí helikón.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946555" y="4785473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slon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971356" y="1779662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Který ptáček nosí </a:t>
            </a:r>
            <a:r>
              <a:rPr lang="cs-CZ" sz="1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fráček</a:t>
            </a:r>
            <a:r>
              <a:rPr lang="cs-CZ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638019" y="2103066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tučňák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006752" y="2278641"/>
            <a:ext cx="16898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Chodí líně pouští,</a:t>
            </a:r>
          </a:p>
          <a:p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rst má jako houští,</a:t>
            </a:r>
          </a:p>
          <a:p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zádech má hrb.</a:t>
            </a:r>
          </a:p>
          <a:p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hlavě má ofinu,</a:t>
            </a:r>
          </a:p>
          <a:p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ád si hoví ve stínu</a:t>
            </a:r>
          </a:p>
          <a:p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není drb.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404659" y="3568828"/>
            <a:ext cx="742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velbloud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020589" y="3843325"/>
            <a:ext cx="22541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V zoologické zahradě</a:t>
            </a:r>
          </a:p>
          <a:p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rohání se v ohradě.</a:t>
            </a:r>
          </a:p>
          <a:p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Kouká přes plot, asi žebrá,</a:t>
            </a:r>
          </a:p>
          <a:p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sou jí vidět všechna žebra.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679696" y="4797432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zebra</a:t>
            </a:r>
          </a:p>
        </p:txBody>
      </p:sp>
      <p:pic>
        <p:nvPicPr>
          <p:cNvPr id="1026" name="Picture 2" descr="C:\Documents and Settings\uzivatel\Local Settings\Temporary Internet Files\Content.IE5\UFUOJW8R\MC90003041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11" y="2427734"/>
            <a:ext cx="1260485" cy="123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3" grpId="0"/>
      <p:bldP spid="15" grpId="0"/>
      <p:bldP spid="18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243541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Animals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www.doggenetics.co.uk/photos/bodypar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72" y="506929"/>
            <a:ext cx="4423792" cy="232789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7237"/>
            <a:ext cx="3672408" cy="3456384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://reflow.scribd.com/2l93xl2pz4nppsa/images/image-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2890" r="1601" b="3011"/>
          <a:stretch/>
        </p:blipFill>
        <p:spPr bwMode="auto">
          <a:xfrm>
            <a:off x="4324672" y="2834825"/>
            <a:ext cx="4423792" cy="230867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135244"/>
              </p:ext>
            </p:extLst>
          </p:nvPr>
        </p:nvGraphicFramePr>
        <p:xfrm>
          <a:off x="179510" y="1131590"/>
          <a:ext cx="7185180" cy="35966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Jak se nazývají živočichové, kteří mají vnitřní kostru složenou z kostí a páteř z obratlů?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</a:t>
                      </a:r>
                      <a:r>
                        <a:rPr lang="cs-CZ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obrové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obratlovci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bezobratlí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zvířata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Mezi kterou skupinu obratlovců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patří člověk?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ryby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obojživelníci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ptáci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savci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Čím se živí masožravci?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salámem a párkem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kytkami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jinými živočichy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vodou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Jaká největší skupina patří mezi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bezobratlé živočichy?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hmyz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obojživelníci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plazi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ryby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092669"/>
            <a:ext cx="7416824" cy="29912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Kliparty z databáze.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Hádanky v Prvouce: Mgr. Jana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Palanská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Vydalo JV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v Novém Bydžově 2000,str.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27 - 34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č.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www.doggenetics.co.uk/colourterms.htm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library.thinkquest.org/J0111845/fish_body_parts1.htm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www.scribd.com/doc/37239340/Birds-Around-Us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www.blackhorse.estranky.cz/clanky/Jezdeni-od-A-do-Z/stavba-tela-kone.html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1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http://www.skolaplumlov.tym.cz/dumy/VY_32_INOVACE_1156/56.%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20obojzivelnici.htm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5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http://www.chytej.cz/atlas_ryb/ryba/sumec_velky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3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www.orso.cz/dvorak/okoun.html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3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skolakov3c.sweb.cz/PRVOUKA/PT%C3%81CI/teplota.htm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1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ekolodzis.blog.cz/0703/hmyzi-gladiatori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4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1"/>
              </a:rPr>
              <a:t>http://www.seniortip.cz/?&amp;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module=article&amp;uniqid_article=9b3d9a87b7f3a76e5a6f14bfc69f0b0b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4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dumka.info/pet02/0606pet.htm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4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Já a můj svět, prvouka pro 3. ročník – učebnice: Věra Štiková, nakladatelství Nová škola str.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58 - 61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č.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3, 4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Pracovní sešit k prvouce pro 3. ročník ZŠ: RNDr. Jana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Dobroruková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nakladatelství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Scientia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List č. 18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5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1285</Words>
  <Application>Microsoft Office PowerPoint</Application>
  <PresentationFormat>Předvádění na obrazovce (16:9)</PresentationFormat>
  <Paragraphs>188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16.1 Rozmanitost přírody – ŽIVOČICHOVÉ                                                 DĚLENÍ DLE STAVBY TĚLA </vt:lpstr>
      <vt:lpstr>16.2 Co už víš? </vt:lpstr>
      <vt:lpstr>16.3 Obratlovci</vt:lpstr>
      <vt:lpstr>16.4 Bezobratlí živočichové</vt:lpstr>
      <vt:lpstr>16.5 Procvičení a příklady</vt:lpstr>
      <vt:lpstr>16.6 Hádanky</vt:lpstr>
      <vt:lpstr>16.7 Animals</vt:lpstr>
      <vt:lpstr>16.8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Jitka Šolcová</cp:lastModifiedBy>
  <cp:revision>205</cp:revision>
  <dcterms:created xsi:type="dcterms:W3CDTF">2010-10-18T18:21:56Z</dcterms:created>
  <dcterms:modified xsi:type="dcterms:W3CDTF">2012-08-14T09:40:04Z</dcterms:modified>
</cp:coreProperties>
</file>