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00FF"/>
    <a:srgbClr val="0099CC"/>
    <a:srgbClr val="00FF00"/>
    <a:srgbClr val="FF99FF"/>
    <a:srgbClr val="FFFF99"/>
    <a:srgbClr val="9900FF"/>
    <a:srgbClr val="99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1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14.8.2012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14.8.2012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5.jpeg"/><Relationship Id="rId5" Type="http://schemas.openxmlformats.org/officeDocument/2006/relationships/audio" Target="../media/audio1.wav"/><Relationship Id="rId10" Type="http://schemas.openxmlformats.org/officeDocument/2006/relationships/image" Target="../media/image14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://hubblesite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glishdailyworkout.blogspot.cz/2011/02/wild-animals-crossword-puzzle.html" TargetMode="External"/><Relationship Id="rId2" Type="http://schemas.openxmlformats.org/officeDocument/2006/relationships/hyperlink" Target="http://www.allkidsnetwork.com/worksheets/animals/far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aturfoto.cz/uhor-ricni-fotografie-16917.html" TargetMode="External"/><Relationship Id="rId5" Type="http://schemas.openxmlformats.org/officeDocument/2006/relationships/hyperlink" Target="http://cs.wikipedia.org/wiki/%C5%A0tika_obecn%C3%A1" TargetMode="External"/><Relationship Id="rId4" Type="http://schemas.openxmlformats.org/officeDocument/2006/relationships/hyperlink" Target="http://vanocni.blgz.cz/2010/12/Jak-na-kapra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2"/>
            <a:ext cx="9118492" cy="999187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15.1 Rozmanitost přírody – ŽIVOČICHOVÉ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DĚLENÍ DLE MÍSTA VÝSKYTU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Vladimíra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Jaborová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27947"/>
            <a:ext cx="3029719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3" t="27902" r="14212" b="4158"/>
          <a:stretch/>
        </p:blipFill>
        <p:spPr bwMode="auto">
          <a:xfrm>
            <a:off x="179512" y="1059581"/>
            <a:ext cx="1656184" cy="133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15766"/>
            <a:ext cx="1513359" cy="173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15766"/>
            <a:ext cx="1224135" cy="173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9742"/>
            <a:ext cx="1512168" cy="194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5" r="10492"/>
          <a:stretch/>
        </p:blipFill>
        <p:spPr bwMode="auto">
          <a:xfrm>
            <a:off x="4526980" y="1326680"/>
            <a:ext cx="1485180" cy="131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C:\Documents and Settings\uzivatel\Local Settings\Temporary Internet Files\Content.IE5\59OAKGQK\MP900427655[1]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1" r="9904"/>
          <a:stretch/>
        </p:blipFill>
        <p:spPr bwMode="auto">
          <a:xfrm>
            <a:off x="1907704" y="2715766"/>
            <a:ext cx="1872208" cy="172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uzivatel\Local Settings\Temporary Internet Files\Content.IE5\TAIN2ZYL\MP900403840[1]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t="17603" r="31202" b="12713"/>
          <a:stretch/>
        </p:blipFill>
        <p:spPr bwMode="auto">
          <a:xfrm>
            <a:off x="3916102" y="2715765"/>
            <a:ext cx="1955354" cy="172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láček 2"/>
          <p:cNvSpPr/>
          <p:nvPr/>
        </p:nvSpPr>
        <p:spPr>
          <a:xfrm>
            <a:off x="1835696" y="1326680"/>
            <a:ext cx="2808312" cy="1461094"/>
          </a:xfrm>
          <a:prstGeom prst="cloudCallout">
            <a:avLst>
              <a:gd name="adj1" fmla="val -60573"/>
              <a:gd name="adj2" fmla="val -34954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Poznáš všechna zvířata?</a:t>
            </a:r>
          </a:p>
          <a:p>
            <a:pPr algn="ctr"/>
            <a:r>
              <a:rPr lang="cs-CZ" sz="12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Které  z nich máš doma? </a:t>
            </a:r>
          </a:p>
          <a:p>
            <a:pPr algn="ctr"/>
            <a:r>
              <a:rPr lang="cs-CZ" sz="12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Kde žijí ostatní?</a:t>
            </a:r>
          </a:p>
          <a:p>
            <a:pPr algn="ctr"/>
            <a:r>
              <a:rPr lang="cs-CZ" sz="12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Navštěvuješ často ZOO?</a:t>
            </a:r>
            <a:endParaRPr lang="cs-CZ" sz="12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C:\Documents and Settings\uzivatel\Local Settings\Temporary Internet Files\Content.IE5\59OAKGQK\MP900403197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440" y="1326680"/>
            <a:ext cx="2088231" cy="131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uzivatel\Local Settings\Temporary Internet Files\Content.IE5\I30TVHCP\MP900438538[1]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2" r="31187"/>
          <a:stretch/>
        </p:blipFill>
        <p:spPr bwMode="auto">
          <a:xfrm>
            <a:off x="6121871" y="1326679"/>
            <a:ext cx="610369" cy="131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374924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Vladimíra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Jaborová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1. – 3.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Živočichové, zvířata dle místa výskytu, společné znaky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živočichů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popisující živočichy, zvířata dle místa výskytu, jejich společné znaky.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059582"/>
            <a:ext cx="88569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Rozmanitost živočichů</a:t>
            </a:r>
          </a:p>
          <a:p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naší Zemi žije mnoho různých živočichů. Liší se od sebe </a:t>
            </a:r>
            <a:r>
              <a:rPr lang="cs-C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velikostí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zbarvením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vnitřní i vnější stavbou těla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způsobem života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cs-CZ" sz="1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sz="1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Dokážeš sám vymyslet v jakém prostředí mohou žít?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38815" y="2499739"/>
            <a:ext cx="758541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e vodě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843808" y="2499741"/>
            <a:ext cx="798617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 souši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966561" y="2525079"/>
            <a:ext cx="1047082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 vzduchu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124262" y="2503933"/>
            <a:ext cx="1471878" cy="307777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polu s člověkem</a:t>
            </a:r>
          </a:p>
        </p:txBody>
      </p:sp>
      <p:pic>
        <p:nvPicPr>
          <p:cNvPr id="2053" name="Picture 5" descr="C:\Documents and Settings\uzivatel\Local Settings\Temporary Internet Files\Content.IE5\8AUBLD28\MP900422307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31790"/>
            <a:ext cx="1996745" cy="213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2901689"/>
            <a:ext cx="1764196" cy="10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4060304"/>
            <a:ext cx="176419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60304"/>
            <a:ext cx="1656184" cy="101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01689"/>
            <a:ext cx="1656183" cy="109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Documents and Settings\uzivatel\Local Settings\Temporary Internet Files\Content.IE5\QZ0O01AY\MP900180490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2" y="2901689"/>
            <a:ext cx="1705322" cy="109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zivatel\Local Settings\Temporary Internet Files\Content.IE5\MCKHNTNU\MP900405036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2" y="4060304"/>
            <a:ext cx="170532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702027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15.3 Společné znaky živočichů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-2729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7501" y="1004215"/>
            <a:ext cx="4461769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Přijímají vodu a potravu, vylučují</a:t>
            </a:r>
          </a:p>
          <a:p>
            <a:r>
              <a:rPr lang="cs-CZ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ivočichové potřebují k životu 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přijímat vodu</a:t>
            </a:r>
            <a:r>
              <a:rPr lang="cs-CZ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Voda je i součástí jejich těl. Přijímají 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potravu</a:t>
            </a:r>
            <a:r>
              <a:rPr lang="cs-CZ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která jim poskytuje živiny. Živočichové 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vylučují</a:t>
            </a:r>
            <a:r>
              <a:rPr lang="cs-CZ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vodu, nestrávené zbytky potravy, oxid uhličitý (při dýchání).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16080" y="2167267"/>
            <a:ext cx="4453191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Dýchají</a:t>
            </a:r>
          </a:p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Všichni živočichové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dýchají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Při dýchání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vdechují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vzduch a spotřebovávají z něj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kyslík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Při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výdechu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vylučují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oxid uhličitý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Vodní živočichové dýchají kyslík obsažený ve vodě.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16080" y="3364073"/>
            <a:ext cx="4453191" cy="1600438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Reagují na změny v přírodě</a:t>
            </a:r>
          </a:p>
          <a:p>
            <a:r>
              <a:rPr lang="cs-CZ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Živočichové reagují na změny v přírodě (teplo či zimu).</a:t>
            </a:r>
          </a:p>
          <a:p>
            <a:r>
              <a:rPr lang="cs-CZ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Někteří živočichové se před velkými mrazy </a:t>
            </a:r>
            <a:r>
              <a:rPr lang="cs-CZ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 zimu ukrývají</a:t>
            </a:r>
            <a:r>
              <a:rPr lang="cs-CZ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cs-CZ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prospí </a:t>
            </a:r>
            <a:r>
              <a:rPr lang="cs-CZ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zimním spánkem</a:t>
            </a:r>
            <a:r>
              <a:rPr lang="cs-CZ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 úkrytech (jezevec, netopýr)</a:t>
            </a:r>
          </a:p>
          <a:p>
            <a:r>
              <a:rPr lang="cs-CZ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odlétají </a:t>
            </a:r>
            <a:r>
              <a:rPr lang="cs-CZ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 teplých krajin </a:t>
            </a:r>
            <a:r>
              <a:rPr lang="cs-CZ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(čáp, vlaštovka, skřivan)</a:t>
            </a:r>
          </a:p>
          <a:p>
            <a:r>
              <a:rPr lang="cs-CZ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v úkrytech </a:t>
            </a:r>
            <a:r>
              <a:rPr lang="cs-CZ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 stavu strnulosti </a:t>
            </a:r>
            <a:r>
              <a:rPr lang="cs-CZ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(ryby, žáby, ještěrky)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573040" y="598212"/>
            <a:ext cx="4463455" cy="116955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Pohybují se, okolí vnímají smysly</a:t>
            </a:r>
          </a:p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Živočichové se pohybují z místa na místo různým způsobem –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chodí, plazí se, plavou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nebo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létají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Pomocí smyslů (zrak, sluch, čich, chuť a hmat)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přijímají informace o svém okolí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573039" y="1764687"/>
            <a:ext cx="4463455" cy="16004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Rostou a vyvíjejí se</a:t>
            </a:r>
          </a:p>
          <a:p>
            <a:r>
              <a:rPr lang="cs-CZ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Některá mláďata jsou po narození slepá a odkázaná na pomoc svých rodičů (kojená mateřským mlékem – např. kočka, krmená přímo do zobáčku potravou – např. pták) jiná se po narození hned osamostatní (např. ryby). Postupem času mláďata rostou a vyvíjejí se – </a:t>
            </a: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mění se v dospělého jedince</a:t>
            </a:r>
            <a:r>
              <a:rPr lang="cs-CZ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573040" y="3364073"/>
            <a:ext cx="4463454" cy="160043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Rozmnožují se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U většiny druhů můžeme rozlišit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samce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samice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Aby mohl vzniknout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nový jedinec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musí dojít k jejich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spojení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a k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oplodnění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samice samcem.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Někteří živočichové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rodí živá mláďata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(např. pes), jiní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snášejí vejce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ze kterých se mláďata líhnou (např. ptáci, želvy).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550810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15.4 Živočichové dle místa výskytu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2015716" y="967451"/>
            <a:ext cx="1330492" cy="369332"/>
          </a:xfrm>
          <a:prstGeom prst="rect">
            <a:avLst/>
          </a:prstGeom>
          <a:solidFill>
            <a:srgbClr val="0099CC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Volně žijící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1359808"/>
            <a:ext cx="206889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Ve vodě a v její blízkosti</a:t>
            </a:r>
          </a:p>
          <a:p>
            <a:r>
              <a:rPr lang="cs-CZ" sz="1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Ryby</a:t>
            </a:r>
            <a:r>
              <a:rPr lang="cs-CZ" sz="1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žijící v našich potocích, řekách, rybnících a jezerech nazýváme </a:t>
            </a:r>
            <a:r>
              <a:rPr lang="cs-CZ" sz="1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sladkovodní</a:t>
            </a:r>
            <a:r>
              <a:rPr lang="cs-CZ" sz="1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Chovají se pro chutné maso. Na podzim probíhají </a:t>
            </a:r>
            <a:r>
              <a:rPr lang="cs-CZ" sz="1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výlovy rybníků</a:t>
            </a:r>
            <a:r>
              <a:rPr lang="cs-CZ" sz="1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2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935349" y="1356906"/>
            <a:ext cx="18002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 lese a na poli</a:t>
            </a:r>
          </a:p>
          <a:p>
            <a:r>
              <a:rPr lang="cs-CZ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Největším obyvatelem našich lesů je </a:t>
            </a:r>
            <a:r>
              <a:rPr lang="cs-CZ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jelen</a:t>
            </a:r>
            <a:r>
              <a:rPr lang="cs-CZ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Samice je laň, mláděti se říká kolouch. </a:t>
            </a:r>
            <a:r>
              <a:rPr lang="cs-CZ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Srnec</a:t>
            </a:r>
            <a:r>
              <a:rPr lang="cs-CZ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je nejčastější lesní zvěř, samice je srna, mládě srnče. V rodinných skupinách žije </a:t>
            </a:r>
            <a:r>
              <a:rPr lang="cs-CZ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prase divoké</a:t>
            </a:r>
            <a:r>
              <a:rPr lang="cs-CZ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samice je prasnice, mláďata selata.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617739" y="1336783"/>
            <a:ext cx="19623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Ve vzduchu</a:t>
            </a:r>
          </a:p>
          <a:p>
            <a:r>
              <a:rPr lang="cs-CZ" sz="1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Ptáci</a:t>
            </a:r>
            <a:r>
              <a:rPr lang="cs-CZ" sz="12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se živí převážně drobným hmyzem a měkkýši. Stěhovaví ptáci odlétají na podzim do teplejších krajů (např. vlaštovka, jiřička, čáp, kukačka. Přezimují např. sýkorka, pěnkava.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088403" y="967451"/>
            <a:ext cx="164019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Chovaná lidmi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335238" y="1336783"/>
            <a:ext cx="197306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Chovná a domácí </a:t>
            </a:r>
          </a:p>
          <a:p>
            <a:r>
              <a:rPr lang="cs-CZ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Domácím zvířatům, která chováme pro radost, říkáme </a:t>
            </a:r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domácí mazlíčci</a:t>
            </a:r>
            <a:r>
              <a:rPr lang="cs-CZ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např. kočka, pes, morče, želva, papoušek, rybičky… </a:t>
            </a:r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Hospodářská zvířata </a:t>
            </a:r>
            <a:r>
              <a:rPr lang="cs-CZ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chováme pro jejich užitek – např. </a:t>
            </a:r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prase</a:t>
            </a:r>
            <a:r>
              <a:rPr lang="cs-CZ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 maso, </a:t>
            </a:r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tur domácí</a:t>
            </a:r>
            <a:r>
              <a:rPr lang="cs-CZ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 mléko, maso a kůži, </a:t>
            </a:r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ovce</a:t>
            </a:r>
            <a:r>
              <a:rPr lang="cs-CZ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 vlnu, maso a mléko, </a:t>
            </a:r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kozu</a:t>
            </a:r>
            <a:r>
              <a:rPr lang="cs-CZ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 mléko, </a:t>
            </a:r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kur domácí</a:t>
            </a:r>
            <a:r>
              <a:rPr lang="cs-CZ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 maso a vejce, </a:t>
            </a:r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kachnu</a:t>
            </a:r>
            <a:r>
              <a:rPr lang="cs-CZ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 maso a peří…</a:t>
            </a:r>
          </a:p>
          <a:p>
            <a:endParaRPr lang="cs-CZ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130789" y="1354639"/>
            <a:ext cx="190570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 zoologické zahradě</a:t>
            </a:r>
          </a:p>
          <a:p>
            <a:r>
              <a:rPr lang="cs-CZ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vířata v ZOO jsou hlavně vyhledávaným </a:t>
            </a:r>
            <a:r>
              <a:rPr lang="cs-CZ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zdrojem zábavy a poučení</a:t>
            </a:r>
            <a:r>
              <a:rPr lang="cs-CZ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Svět zvířat je krásný mimo jiné tím, že je svobodný. </a:t>
            </a:r>
            <a:r>
              <a:rPr lang="cs-CZ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Toto ZOO </a:t>
            </a:r>
            <a:r>
              <a:rPr lang="cs-CZ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postrádá a musí se s tím před veřejností neustále vyrovnávat. </a:t>
            </a:r>
          </a:p>
          <a:p>
            <a:endParaRPr lang="cs-CZ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b.wz.cz/upload/v/vanocni_blgz_cz/201012/kap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9" y="2791262"/>
            <a:ext cx="176368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upload.wikimedia.org/wikipedia/commons/thumb/0/08/Brochet_Luc_Viatour_.jpg/300px-Brochet_Luc_Viatour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0" y="3435846"/>
            <a:ext cx="1763687" cy="95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1" b="19760"/>
          <a:stretch/>
        </p:blipFill>
        <p:spPr bwMode="auto">
          <a:xfrm>
            <a:off x="101199" y="4390824"/>
            <a:ext cx="1763688" cy="70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445326" y="2859782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kapr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445326" y="366711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štika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481991" y="4858429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úhoř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7" y="3499708"/>
            <a:ext cx="1427794" cy="159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3067610" y="3471848"/>
            <a:ext cx="4459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jelen</a:t>
            </a:r>
          </a:p>
        </p:txBody>
      </p:sp>
      <p:pic>
        <p:nvPicPr>
          <p:cNvPr id="1034" name="Picture 10" descr="C:\Documents and Settings\uzivatel\Local Settings\Temporary Internet Files\Content.IE5\0KSF22JC\MP900438589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739" y="3106003"/>
            <a:ext cx="1674341" cy="97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uzivatel\Local Settings\Temporary Internet Files\Content.IE5\BYDJGO3A\MP900407217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739" y="4083918"/>
            <a:ext cx="167434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4718156" y="3046482"/>
            <a:ext cx="625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sýkorka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866731" y="4853327"/>
            <a:ext cx="426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sova</a:t>
            </a:r>
          </a:p>
        </p:txBody>
      </p:sp>
      <p:pic>
        <p:nvPicPr>
          <p:cNvPr id="1036" name="Picture 12" descr="C:\Documents and Settings\uzivatel\Local Settings\Temporary Internet Files\Content.IE5\M8C23CRG\MP900180494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04" y="4047340"/>
            <a:ext cx="1545668" cy="103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Documents and Settings\uzivatel\Local Settings\Temporary Internet Files\Content.IE5\UFUOJW8R\MP900403846[1]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65"/>
          <a:stretch/>
        </p:blipFill>
        <p:spPr bwMode="auto">
          <a:xfrm>
            <a:off x="7219546" y="3106003"/>
            <a:ext cx="1816950" cy="104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Documents and Settings\uzivatel\Local Settings\Temporary Internet Files\Content.IE5\MCKHNTNU\MP900424391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46" y="4154567"/>
            <a:ext cx="1816950" cy="92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8571713" y="3047335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žirafa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8511993" y="4827204"/>
            <a:ext cx="5245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panda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6716780" y="4827203"/>
            <a:ext cx="383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1131590"/>
            <a:ext cx="3836756" cy="181588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Doplň chybějící označení u domácích zvířat:</a:t>
            </a:r>
          </a:p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amec                   samice                      mládě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eran                     ……….........                 ………............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ohout                   …………….                 ………............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……………                klisna                       ………………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…………....            ……………                       kůzle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…………....                 kráva                       ……………...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ocour                     ………......                   ……………...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……………             ………......                         house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51520" y="3055986"/>
            <a:ext cx="474040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Která hospodářská zvířata znáš, jaký nám dávají užitek?</a:t>
            </a:r>
          </a:p>
          <a:p>
            <a:endParaRPr lang="cs-CZ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Chodíš často do ZOO? Která tě zaujala nejvíce? </a:t>
            </a:r>
          </a:p>
          <a:p>
            <a:r>
              <a:rPr lang="cs-C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Připrav si referát a přednes ho dětem.</a:t>
            </a:r>
          </a:p>
          <a:p>
            <a:endParaRPr lang="cs-CZ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Co to znamená </a:t>
            </a:r>
            <a:r>
              <a:rPr lang="cs-CZ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farma</a:t>
            </a:r>
            <a:r>
              <a:rPr lang="cs-CZ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K čemu slouží? </a:t>
            </a:r>
          </a:p>
          <a:p>
            <a:r>
              <a:rPr lang="cs-CZ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Vyprav se společně se třídou do některé.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124344" y="608370"/>
            <a:ext cx="3579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Vyberte si jedno zvíře</a:t>
            </a:r>
            <a:r>
              <a:rPr lang="cs-CZ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Ve skupinách vytvořte podle vzoru kartu.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292080" y="1131590"/>
            <a:ext cx="3456384" cy="36625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Název: medvěd hnědý</a:t>
            </a:r>
          </a:p>
          <a:p>
            <a:r>
              <a:rPr lang="cs-CZ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Výskyt: Evropa, Asie, </a:t>
            </a:r>
          </a:p>
          <a:p>
            <a:r>
              <a:rPr lang="cs-CZ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Severní  Amerika</a:t>
            </a:r>
          </a:p>
          <a:p>
            <a:r>
              <a:rPr lang="cs-CZ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Barva: hnědá</a:t>
            </a:r>
          </a:p>
          <a:p>
            <a:r>
              <a:rPr lang="cs-CZ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Délka života: 20 – 30 let</a:t>
            </a:r>
          </a:p>
          <a:p>
            <a:r>
              <a:rPr lang="cs-CZ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Délka těla: 2 – 4 m</a:t>
            </a:r>
          </a:p>
          <a:p>
            <a:r>
              <a:rPr lang="cs-CZ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Hmotnost: 100 – 800 kg</a:t>
            </a:r>
          </a:p>
          <a:p>
            <a:endParaRPr lang="cs-CZ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zivatel\Local Settings\Temporary Internet Files\Content.IE5\TAIN2ZYL\MP90040685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75606"/>
            <a:ext cx="230425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15.6. Hádanky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Vodorovný svitek 3"/>
          <p:cNvSpPr/>
          <p:nvPr/>
        </p:nvSpPr>
        <p:spPr>
          <a:xfrm>
            <a:off x="822431" y="915566"/>
            <a:ext cx="2967906" cy="720080"/>
          </a:xfrm>
          <a:prstGeom prst="horizontalScroll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Hádej názvy domácích zvířat.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6852" y="1693736"/>
            <a:ext cx="2345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V jejích šatech v noci spíme,</a:t>
            </a:r>
          </a:p>
          <a:p>
            <a:r>
              <a:rPr lang="cs-CZ" sz="1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e svátek ji celou sníme.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683677" y="2202005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husa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-6852" y="2390872"/>
            <a:ext cx="1807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Která past na myši je potažena kůží?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597115" y="2810268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kočka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0" y="3076598"/>
            <a:ext cx="15552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 obloze pluje,</a:t>
            </a:r>
          </a:p>
          <a:p>
            <a:r>
              <a:rPr lang="cs-CZ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 louce si skáče,</a:t>
            </a:r>
          </a:p>
          <a:p>
            <a:r>
              <a:rPr lang="cs-CZ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rká, vyhazuje,</a:t>
            </a:r>
          </a:p>
          <a:p>
            <a:r>
              <a:rPr lang="cs-CZ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 vlněný </a:t>
            </a:r>
            <a:r>
              <a:rPr lang="cs-CZ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fráček</a:t>
            </a:r>
            <a:r>
              <a:rPr lang="cs-CZ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567459" y="3892206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beránek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232256" y="1698375"/>
            <a:ext cx="25154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Chodí v koruně – král není,</a:t>
            </a:r>
          </a:p>
          <a:p>
            <a:r>
              <a:rPr lang="cs-CZ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osí ostruhy – rytíř není,</a:t>
            </a:r>
          </a:p>
          <a:p>
            <a:r>
              <a:rPr lang="cs-CZ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á šavli – husar není,</a:t>
            </a:r>
          </a:p>
          <a:p>
            <a:r>
              <a:rPr lang="cs-CZ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ránu budívá – ponocný není.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181829" y="2666539"/>
            <a:ext cx="640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kohout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232256" y="2795906"/>
            <a:ext cx="19495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I když nemá žvýkačku,</a:t>
            </a:r>
          </a:p>
          <a:p>
            <a:r>
              <a:rPr lang="cs-CZ" sz="1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stavičně žvýká,</a:t>
            </a:r>
          </a:p>
          <a:p>
            <a:r>
              <a:rPr lang="cs-CZ" sz="1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aminku má rohačku </a:t>
            </a:r>
          </a:p>
          <a:p>
            <a:r>
              <a:rPr lang="cs-CZ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a tatínka býka.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186872" y="3507734"/>
            <a:ext cx="428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tele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234998" y="3879162"/>
            <a:ext cx="23086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Malý, velký, bílý, černý,</a:t>
            </a:r>
          </a:p>
          <a:p>
            <a:r>
              <a:rPr lang="cs-C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vému pánu vždycky věrný.</a:t>
            </a:r>
          </a:p>
          <a:p>
            <a:r>
              <a:rPr lang="cs-C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cáskem vrtí z radosti,</a:t>
            </a:r>
          </a:p>
          <a:p>
            <a:r>
              <a:rPr lang="cs-C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ochutnává si na kosti.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280216" y="4694769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pes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-6852" y="4165293"/>
            <a:ext cx="2293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hejnu létám nad městem,</a:t>
            </a:r>
          </a:p>
          <a:p>
            <a:r>
              <a:rPr lang="cs-C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rkú volám. Kdopak jsem?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698175" y="4688513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holub</a:t>
            </a:r>
          </a:p>
        </p:txBody>
      </p:sp>
      <p:sp>
        <p:nvSpPr>
          <p:cNvPr id="20" name="Vodorovný svitek 19"/>
          <p:cNvSpPr/>
          <p:nvPr/>
        </p:nvSpPr>
        <p:spPr>
          <a:xfrm>
            <a:off x="5000066" y="843558"/>
            <a:ext cx="3676390" cy="792088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Hádej názvy volně žijících zvířat.</a:t>
            </a:r>
            <a:endParaRPr lang="cs-CZ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4693560" y="1700299"/>
            <a:ext cx="23791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Přeskočí stokrát svoji výšku,</a:t>
            </a:r>
          </a:p>
          <a:p>
            <a:r>
              <a:rPr lang="cs-CZ" sz="1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arevná bývá ke hraní.</a:t>
            </a:r>
          </a:p>
          <a:p>
            <a:r>
              <a:rPr lang="cs-CZ" sz="1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Komu se vloudí do kožíšku,</a:t>
            </a:r>
          </a:p>
          <a:p>
            <a:r>
              <a:rPr lang="cs-CZ" sz="1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oho nemine drbání.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6293559" y="2513982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blecha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4726302" y="2821212"/>
            <a:ext cx="19959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Prochází se po rybníku,</a:t>
            </a:r>
          </a:p>
          <a:p>
            <a:r>
              <a:rPr lang="cs-CZ" sz="1400" b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roměřuje tůňku.</a:t>
            </a:r>
          </a:p>
          <a:p>
            <a:r>
              <a:rPr lang="cs-CZ" sz="1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O vodu si brousí dýku,</a:t>
            </a:r>
          </a:p>
          <a:p>
            <a:r>
              <a:rPr lang="cs-CZ" sz="1400" b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a žabičku Kuňku.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6599893" y="3641728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čáp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4715611" y="3879162"/>
            <a:ext cx="22829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Je to vnučka krokodýlů,</a:t>
            </a:r>
          </a:p>
          <a:p>
            <a:r>
              <a:rPr lang="cs-CZ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ravlast měla někde v Nilu.</a:t>
            </a:r>
          </a:p>
          <a:p>
            <a:r>
              <a:rPr lang="cs-CZ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Ale teď má bydlení,</a:t>
            </a:r>
          </a:p>
          <a:p>
            <a:r>
              <a:rPr lang="cs-CZ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pasece v kamení.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6360420" y="4707813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ještěrka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6872224" y="2610213"/>
            <a:ext cx="22717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noci dupe jako divý,</a:t>
            </a:r>
          </a:p>
          <a:p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ž se tomu kdekdo divý.</a:t>
            </a:r>
          </a:p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Jedna klička, druhá klička,</a:t>
            </a:r>
          </a:p>
          <a:p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ned se svine do klubíčka.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8564246" y="3599325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ježek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7044112" y="3892206"/>
            <a:ext cx="19287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Já jsem, prosím, </a:t>
            </a:r>
          </a:p>
          <a:p>
            <a:r>
              <a:rPr lang="cs-CZ" sz="1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ejsilnější na světě!</a:t>
            </a:r>
          </a:p>
          <a:p>
            <a:r>
              <a:rPr lang="cs-CZ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Vždyť si nosím</a:t>
            </a:r>
          </a:p>
          <a:p>
            <a:r>
              <a:rPr lang="cs-CZ" sz="1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elý domek  na hřbetě!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8352791" y="4710026"/>
            <a:ext cx="768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hlemýžď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7058897" y="1700299"/>
            <a:ext cx="1757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Zatroubil pán v lese,</a:t>
            </a:r>
          </a:p>
          <a:p>
            <a:r>
              <a:rPr lang="cs-CZ" sz="14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strom na čele nese.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8431332" y="2271658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jelen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7" grpId="0"/>
      <p:bldP spid="19" grpId="0"/>
      <p:bldP spid="22" grpId="0"/>
      <p:bldP spid="24" grpId="0"/>
      <p:bldP spid="26" grpId="0"/>
      <p:bldP spid="28" grpId="0"/>
      <p:bldP spid="3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2463713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15.7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Animals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4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allkidsnetwork.com/worksheets/animals/farm/images/farm-animals-workshee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t="7863" r="2004" b="8803"/>
          <a:stretch/>
        </p:blipFill>
        <p:spPr bwMode="auto">
          <a:xfrm>
            <a:off x="5508104" y="627533"/>
            <a:ext cx="3513212" cy="4356467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2.bp.blogspot.com/_nzfX52nf35Q/TUyzp-3izcI/AAAAAAAAAJ0/5wmbwks-0vU/s1600/Wild+Animals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1" b="6233"/>
          <a:stretch/>
        </p:blipFill>
        <p:spPr bwMode="auto">
          <a:xfrm>
            <a:off x="155574" y="1295351"/>
            <a:ext cx="5136505" cy="280680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835696" y="956797"/>
            <a:ext cx="13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Wild</a:t>
            </a:r>
            <a:r>
              <a:rPr lang="cs-CZ" sz="1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animals</a:t>
            </a:r>
            <a:endParaRPr lang="cs-CZ" sz="1600" b="1" u="sng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540649" y="4175671"/>
            <a:ext cx="2366353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1400" b="1" i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i="1" dirty="0" err="1" smtClean="0">
                <a:latin typeface="Times New Roman" pitchFamily="18" charset="0"/>
                <a:cs typeface="Times New Roman" pitchFamily="18" charset="0"/>
              </a:rPr>
              <a:t>animals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1400" b="1" i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i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87696" y="4483448"/>
            <a:ext cx="5004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s-CZ" sz="1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 zebra, </a:t>
            </a:r>
            <a:r>
              <a:rPr lang="cs-CZ" sz="1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cs-CZ" sz="1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elephant</a:t>
            </a:r>
            <a:r>
              <a:rPr lang="cs-CZ" sz="1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cs-CZ" sz="1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tiger</a:t>
            </a:r>
            <a:r>
              <a:rPr lang="cs-CZ" sz="1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cs-CZ" sz="1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tucan</a:t>
            </a:r>
            <a:r>
              <a:rPr lang="cs-CZ" sz="1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cs-CZ" sz="1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lion</a:t>
            </a:r>
            <a:r>
              <a:rPr lang="cs-CZ" sz="1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cs-CZ" sz="1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giraffe</a:t>
            </a:r>
            <a:r>
              <a:rPr lang="cs-CZ" sz="1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cs-CZ" sz="1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parrot</a:t>
            </a:r>
            <a:r>
              <a:rPr lang="cs-CZ" sz="1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/>
            <a:r>
              <a:rPr lang="cs-CZ" sz="1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flamingo</a:t>
            </a:r>
            <a:r>
              <a:rPr lang="cs-CZ" sz="1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cs-CZ" sz="1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bird</a:t>
            </a:r>
            <a:r>
              <a:rPr lang="cs-CZ" sz="1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cs-CZ" sz="1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732084"/>
              </p:ext>
            </p:extLst>
          </p:nvPr>
        </p:nvGraphicFramePr>
        <p:xfrm>
          <a:off x="179510" y="1131590"/>
          <a:ext cx="7185180" cy="355224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28394"/>
                <a:gridCol w="3656786"/>
              </a:tblGrid>
              <a:tr h="177612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K čemu chovají lidé hospodářská 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zvířata?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pro zábavu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na okrasu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pro užitek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k vychloubání se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Jak nazýváme ryby žijící v našich 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potocích, rybnících a jezerech?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sladkovodní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slanovodní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mořské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sladké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 nepatří ke společným znakům 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živočichů?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rostou a vyvíjejí se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rozmnožují se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mají stejné zbarvení těla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okolí vnímají smysly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Kde se před velkými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mrazy ukrývají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ptáci?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prospí zimním spánkem v úkrytech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odlétají do teplých krajin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ve stavu strnulosti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v obchodních domech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7504" y="1092669"/>
            <a:ext cx="7272808" cy="259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Kliparty z databáze. 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2"/>
              </a:rPr>
              <a:t>http://www.allkidsnetwork.com/worksheets/animals/farm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7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englishdailyworkout.blogspot.cz/2011/02/wild-animals-crossword-puzzle.html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7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Hádanky v Prvouce: Mgr. Jana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Palanská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Vydalo JV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Print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v Novém Bydžově 2000,str. 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25 - 27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č.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vanocni.blgz.cz/2010/12/Jak-na-kapra.html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4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5"/>
              </a:rPr>
              <a:t>http://cs.wikipedia.org/wiki/%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C5%A0tika_obecn%C3%A1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4 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www.naturfoto.cz/uhor-ricni-fotografie-16917.html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č. 4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Já a můj svět, prvouka pro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ročník – učebnice: </a:t>
            </a:r>
            <a:r>
              <a:rPr lang="cs-CZ" sz="1200">
                <a:latin typeface="Times New Roman" pitchFamily="18" charset="0"/>
                <a:cs typeface="Times New Roman" pitchFamily="18" charset="0"/>
              </a:rPr>
              <a:t>Věra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Štiková,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nakladatelství Nová škola str.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56, 57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č.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marL="228600" indent="-228600">
              <a:buAutoNum type="arabicPeriod"/>
            </a:pP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</TotalTime>
  <Words>1657</Words>
  <Application>Microsoft Office PowerPoint</Application>
  <PresentationFormat>Předvádění na obrazovce (16:9)</PresentationFormat>
  <Paragraphs>236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15.1 Rozmanitost přírody – ŽIVOČICHOVÉ                                                 DĚLENÍ DLE MÍSTA VÝSKYTU </vt:lpstr>
      <vt:lpstr>15.2 Co už víš? </vt:lpstr>
      <vt:lpstr>15.3 Společné znaky živočichů</vt:lpstr>
      <vt:lpstr>15.4 Živočichové dle místa výskytu </vt:lpstr>
      <vt:lpstr>15.5 Procvičení a příklady</vt:lpstr>
      <vt:lpstr>15.6. Hádanky</vt:lpstr>
      <vt:lpstr>15.7 Animals</vt:lpstr>
      <vt:lpstr>15.8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Jitka Šolcová</cp:lastModifiedBy>
  <cp:revision>215</cp:revision>
  <dcterms:created xsi:type="dcterms:W3CDTF">2010-10-18T18:21:56Z</dcterms:created>
  <dcterms:modified xsi:type="dcterms:W3CDTF">2012-08-14T09:39:39Z</dcterms:modified>
</cp:coreProperties>
</file>