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CC00FF"/>
    <a:srgbClr val="CC0099"/>
    <a:srgbClr val="9933FF"/>
    <a:srgbClr val="4F6228"/>
    <a:srgbClr val="FF00FF"/>
    <a:srgbClr val="FFFF00"/>
    <a:srgbClr val="FF99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14.8.2012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food.sulekha.com/recipes-with-ingredient-spinach.htm" TargetMode="External"/><Relationship Id="rId3" Type="http://schemas.openxmlformats.org/officeDocument/2006/relationships/hyperlink" Target="http://www.alibaba.com/product-free/103538118/fresh_fruits_and_Vegetables.html" TargetMode="External"/><Relationship Id="rId7" Type="http://schemas.openxmlformats.org/officeDocument/2006/relationships/hyperlink" Target="http://www.hydro-gardens.com/lettuce_seeds.htm" TargetMode="External"/><Relationship Id="rId2" Type="http://schemas.openxmlformats.org/officeDocument/2006/relationships/hyperlink" Target="http://ferwin.wordpress.com/abou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ajany.com/clanky/recepty/rybiz---recepty---informace.html" TargetMode="External"/><Relationship Id="rId5" Type="http://schemas.openxmlformats.org/officeDocument/2006/relationships/hyperlink" Target="http://www.cuketka.cz/?p=193" TargetMode="External"/><Relationship Id="rId4" Type="http://schemas.openxmlformats.org/officeDocument/2006/relationships/hyperlink" Target="http://www.zelenina-kadlec.cz/ovoce-peckovi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742681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 Rozmanitost přírody – OVOCE A ZELENINA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Vladimíra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Jaborová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212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515194" y="1419622"/>
            <a:ext cx="40559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Proč jíme ovoce a zeleninu?</a:t>
            </a:r>
          </a:p>
          <a:p>
            <a:endParaRPr lang="cs-CZ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Máte zahradu? Co na ní pěstujete?</a:t>
            </a:r>
          </a:p>
          <a:p>
            <a:endParaRPr lang="cs-CZ" sz="1600" b="1" dirty="0" smtClean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Má babička s dědou zahrádku </a:t>
            </a:r>
          </a:p>
          <a:p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nebo jezdíte k nim na chalupu?</a:t>
            </a:r>
          </a:p>
          <a:p>
            <a:endParaRPr lang="cs-CZ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Proč lidé pěstují ovoce a zeleninu?</a:t>
            </a:r>
          </a:p>
          <a:p>
            <a:endParaRPr lang="cs-CZ" sz="1600" b="1" dirty="0" smtClean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Kde ji můžeš koupit?(supermarket, trhy…)</a:t>
            </a:r>
          </a:p>
        </p:txBody>
      </p:sp>
      <p:pic>
        <p:nvPicPr>
          <p:cNvPr id="1026" name="Picture 2" descr="C:\Documents and Settings\uzivatel\Local Settings\Temporary Internet Files\Content.IE5\UK1SJD18\MP900430944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9574" r="19267" b="11967"/>
          <a:stretch/>
        </p:blipFill>
        <p:spPr bwMode="auto">
          <a:xfrm>
            <a:off x="5508104" y="1112718"/>
            <a:ext cx="28803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5194" y="4111793"/>
            <a:ext cx="3687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 ovoce a zeleninu vidíš na obrázku?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83767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Vladimíra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Jaborová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 – 3.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Ovoce, zelenina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ovoce a zeleninu.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zivatel\Local Settings\Temporary Internet Files\Content.IE5\M8C23CRG\MP9002277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40" y="1113681"/>
            <a:ext cx="46805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ný popisek 2"/>
          <p:cNvSpPr/>
          <p:nvPr/>
        </p:nvSpPr>
        <p:spPr>
          <a:xfrm>
            <a:off x="133078" y="1462694"/>
            <a:ext cx="1706488" cy="612648"/>
          </a:xfrm>
          <a:prstGeom prst="wedgeEllipseCallout">
            <a:avLst>
              <a:gd name="adj1" fmla="val 60111"/>
              <a:gd name="adj2" fmla="val 25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Obsahují vitaminy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Oválný popisek 3"/>
          <p:cNvSpPr/>
          <p:nvPr/>
        </p:nvSpPr>
        <p:spPr>
          <a:xfrm>
            <a:off x="179512" y="3658301"/>
            <a:ext cx="1731640" cy="612648"/>
          </a:xfrm>
          <a:prstGeom prst="wedgeEllipseCallout">
            <a:avLst>
              <a:gd name="adj1" fmla="val 52324"/>
              <a:gd name="adj2" fmla="val -55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Jsou zdravé.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7171159" y="1242503"/>
            <a:ext cx="1944216" cy="828672"/>
          </a:xfrm>
          <a:prstGeom prst="wedgeEllipseCallout">
            <a:avLst>
              <a:gd name="adj1" fmla="val -59537"/>
              <a:gd name="adj2" fmla="val 28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Obsahuje velké množství vody.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7207113" y="3659803"/>
            <a:ext cx="1656184" cy="738372"/>
          </a:xfrm>
          <a:prstGeom prst="wedgeEllipseCallout">
            <a:avLst>
              <a:gd name="adj1" fmla="val -63392"/>
              <a:gd name="adj2" fmla="val -27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Ovoce má zdravé cukry.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190770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14.3 Ovoce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2729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818" y="1059582"/>
            <a:ext cx="897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zahradách a sadech se pěstují ovocné stromy a keře. V létě a na podzim se ovoce sklízí nebo češe.</a:t>
            </a:r>
          </a:p>
          <a:p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Máme různé druhy ovoce. Každý druh je uvnitř jiný. Nejlépe to můžeme zjistit, když ho rozkrojíme.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218369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jádřinec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91879" y="2199078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pecka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7" t="8494" r="14453"/>
          <a:stretch/>
        </p:blipFill>
        <p:spPr bwMode="auto">
          <a:xfrm>
            <a:off x="4569271" y="1804923"/>
            <a:ext cx="117458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372200" y="2214467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semena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17545" r="36000" b="27000"/>
          <a:stretch/>
        </p:blipFill>
        <p:spPr bwMode="auto">
          <a:xfrm>
            <a:off x="7457286" y="1804924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Documents and Settings\uzivatel\Local Settings\Temporary Internet Files\Content.IE5\S8XW4YD8\MP90040653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2" y="3075805"/>
            <a:ext cx="1412641" cy="15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uzivatel\Local Settings\Temporary Internet Files\Content.IE5\MW28D2VN\MP900414026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5" r="11348"/>
          <a:stretch/>
        </p:blipFill>
        <p:spPr bwMode="auto">
          <a:xfrm>
            <a:off x="1694387" y="3075806"/>
            <a:ext cx="1293438" cy="15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Documents and Settings\uzivatel\Local Settings\Temporary Internet Files\Content.IE5\QZ0O01AY\MP90040210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3" y="3075805"/>
            <a:ext cx="1282190" cy="15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:\Documents and Settings\uzivatel\Local Settings\Temporary Internet Files\Content.IE5\3QDR3CVV\MP90018266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75805"/>
            <a:ext cx="1210056" cy="15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4"/>
          <a:stretch/>
        </p:blipFill>
        <p:spPr bwMode="auto">
          <a:xfrm>
            <a:off x="7560332" y="3075804"/>
            <a:ext cx="1260140" cy="156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03138" y="4636381"/>
            <a:ext cx="110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Strom: jabloň</a:t>
            </a:r>
          </a:p>
          <a:p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Plod: jablko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6051" y="4636381"/>
            <a:ext cx="1134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Strom: hrušeň</a:t>
            </a:r>
          </a:p>
          <a:p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Plod: hruška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32564" y="4681835"/>
            <a:ext cx="129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Strom: broskvoň</a:t>
            </a:r>
          </a:p>
          <a:p>
            <a:r>
              <a:rPr lang="cs-CZ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Plod: broskev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788024" y="4658320"/>
            <a:ext cx="108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Strom: třešeň</a:t>
            </a:r>
          </a:p>
          <a:p>
            <a:r>
              <a:rPr lang="cs-CZ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Plod: třešeň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244162" y="4636381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Keř: vinná réva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Plod: bobule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560332" y="4631916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Keř: červený rybíz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Plod: bobule</a:t>
            </a:r>
          </a:p>
        </p:txBody>
      </p:sp>
      <p:pic>
        <p:nvPicPr>
          <p:cNvPr id="1026" name="Picture 2" descr="Fotografie,jablka,jídla,objekty,ovoce,produkt,semena,zemědělství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20417" r="19899" b="20096"/>
          <a:stretch/>
        </p:blipFill>
        <p:spPr bwMode="auto">
          <a:xfrm>
            <a:off x="1403567" y="1804923"/>
            <a:ext cx="118122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75804"/>
            <a:ext cx="1301109" cy="15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123728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14.4 Zelenina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07504" y="105958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Zelenina se pěstuje na zahradě, v létě a na podzim se sklízí. Než vyroste, musí se zalévat, okopávat a vytrhávat plevel. U každé zeleniny se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jí</a:t>
            </a:r>
            <a:r>
              <a:rPr lang="cs-CZ" sz="16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určitá část, podle toho ji dělíme.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11015" y="1568910"/>
            <a:ext cx="150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ořen - kořenová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22321" y="1568909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ibule - cibulová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94537" y="1644357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isty - listová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88670" y="3421666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lody - plodová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263112" y="3493417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větenství – košťálová</a:t>
            </a:r>
          </a:p>
        </p:txBody>
      </p:sp>
      <p:pic>
        <p:nvPicPr>
          <p:cNvPr id="6151" name="Picture 7" descr="C:\Documents and Settings\uzivatel\Local Settings\Temporary Internet Files\Content.IE5\EOE1JHI6\MP900402510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0"/>
          <a:stretch/>
        </p:blipFill>
        <p:spPr bwMode="auto">
          <a:xfrm>
            <a:off x="3590419" y="1912879"/>
            <a:ext cx="929427" cy="11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uzivatel\Local Settings\Temporary Internet Files\Content.IE5\T8MVGLXU\MP90040953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0137"/>
            <a:ext cx="957146" cy="11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ocuments and Settings\uzivatel\Local Settings\Temporary Internet Files\Content.IE5\9RJX01UN\MP900387876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t="8657" r="14122" b="6771"/>
          <a:stretch/>
        </p:blipFill>
        <p:spPr bwMode="auto">
          <a:xfrm>
            <a:off x="5560747" y="1912879"/>
            <a:ext cx="949065" cy="116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2436" y="1993105"/>
            <a:ext cx="1162935" cy="100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C:\Documents and Settings\uzivatel\Local Settings\Temporary Internet Files\Content.IE5\S8XW4YD8\MP90018274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7" y="3801195"/>
            <a:ext cx="1885058" cy="9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Documents and Settings\uzivatel\Local Settings\Temporary Internet Files\Content.IE5\T8MVGLXU\MP900409533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4787" r="21000" b="5371"/>
          <a:stretch/>
        </p:blipFill>
        <p:spPr bwMode="auto">
          <a:xfrm>
            <a:off x="2123729" y="3801195"/>
            <a:ext cx="1126124" cy="10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Documents and Settings\uzivatel\Local Settings\Temporary Internet Files\Content.IE5\T8MVGLXU\MP900387856[1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2412" r="7715" b="8732"/>
          <a:stretch/>
        </p:blipFill>
        <p:spPr bwMode="auto">
          <a:xfrm>
            <a:off x="3308503" y="3801195"/>
            <a:ext cx="1656184" cy="10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Documents and Settings\uzivatel\Local Settings\Temporary Internet Files\Content.IE5\8AUBLD28\MP900387875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7651" r="5729" b="6053"/>
          <a:stretch/>
        </p:blipFill>
        <p:spPr bwMode="auto">
          <a:xfrm>
            <a:off x="5410752" y="3808884"/>
            <a:ext cx="1708792" cy="10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27522" y="3116980"/>
            <a:ext cx="26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mrkev          ředkvička                celer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89712" y="3116981"/>
            <a:ext cx="2705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cibule               česnek                 pórek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075726" y="3116979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špenát</a:t>
            </a:r>
            <a:r>
              <a:rPr lang="cs-CZ" sz="1200" b="1" dirty="0" smtClean="0">
                <a:solidFill>
                  <a:srgbClr val="7030A0"/>
                </a:solidFill>
              </a:rPr>
              <a:t>                   </a:t>
            </a:r>
            <a:r>
              <a:rPr lang="cs-CZ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salát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02115" y="4850405"/>
            <a:ext cx="3735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ajské jablko                     dýně                           paprika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34291" y="4866501"/>
            <a:ext cx="2358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rokolice                             květák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t="10677" r="17862" b="13281"/>
          <a:stretch/>
        </p:blipFill>
        <p:spPr bwMode="auto">
          <a:xfrm>
            <a:off x="150376" y="1860499"/>
            <a:ext cx="942529" cy="121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t="8394" r="22967" b="5866"/>
          <a:stretch/>
        </p:blipFill>
        <p:spPr bwMode="auto">
          <a:xfrm>
            <a:off x="1138565" y="1860499"/>
            <a:ext cx="985164" cy="12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14171" r="39099" b="12260"/>
          <a:stretch/>
        </p:blipFill>
        <p:spPr bwMode="auto">
          <a:xfrm>
            <a:off x="2182379" y="1878655"/>
            <a:ext cx="1126124" cy="12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8" r="69531" b="27267"/>
          <a:stretch/>
        </p:blipFill>
        <p:spPr bwMode="auto">
          <a:xfrm rot="16200000">
            <a:off x="7486038" y="3572298"/>
            <a:ext cx="1033530" cy="149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54" y="1912878"/>
            <a:ext cx="861948" cy="118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zivatel\Dokumenty\Obrázky\zelenina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t="11146" r="1274" b="4883"/>
          <a:stretch/>
        </p:blipFill>
        <p:spPr bwMode="auto">
          <a:xfrm>
            <a:off x="233561" y="1347615"/>
            <a:ext cx="5418559" cy="209091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6938" y="977701"/>
            <a:ext cx="5607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Obrázek zeleniny spojte s jejím názvem. Říkejte, jaké části z ní jíme.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6910" y="3459088"/>
            <a:ext cx="9018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Postavte se ve dvojicích do dvou skupin. Paní učitelka říká název zeleniny. První dvojice odpovídá, co ze zeleniny jíme: </a:t>
            </a:r>
            <a:r>
              <a:rPr lang="cs-CZ" sz="1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kořen, cibuli, plod, list, lusk</a:t>
            </a:r>
            <a:r>
              <a:rPr lang="cs-CZ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Kdo první odpoví správně, zůstává ve hře a zařadí se do své řady. Vyhrává ten, kdo zůstane ve hře až do konce.</a:t>
            </a:r>
          </a:p>
          <a:p>
            <a:endParaRPr lang="cs-CZ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 Jaké ovoce máš nejraději? Kterému ovoci říkáme exotické? Které pochází od nás?</a:t>
            </a:r>
          </a:p>
          <a:p>
            <a:endParaRPr lang="cs-CZ" sz="1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4. Rozkrojte  různé druhy ovoce, všimněte si, jak vypadají uvnitř. Některé můžete nakreslit při </a:t>
            </a:r>
            <a:r>
              <a:rPr lang="cs-CZ" sz="1400" b="1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Vv</a:t>
            </a:r>
            <a:r>
              <a:rPr lang="cs-CZ" sz="1400" b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5734563" y="771550"/>
            <a:ext cx="3409437" cy="24745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Zahrajte si hru </a:t>
            </a:r>
            <a:r>
              <a:rPr lang="cs-CZ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 rozpoznávání chutí. Do školy doneste </a:t>
            </a:r>
            <a:r>
              <a:rPr lang="cs-CZ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různé druhy ovoce a zeleniny. Paní učitelka je </a:t>
            </a:r>
            <a:r>
              <a:rPr lang="cs-CZ" sz="1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umyje, rozkrájí </a:t>
            </a:r>
            <a:r>
              <a:rPr lang="cs-CZ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 malé kousky. Hádajícímu zaváže oči, poslepu musí uhodnout, co jí.</a:t>
            </a:r>
          </a:p>
        </p:txBody>
      </p:sp>
      <p:pic>
        <p:nvPicPr>
          <p:cNvPr id="4100" name="Picture 4" descr="C:\Documents and Settings\uzivatel\Local Settings\Temporary Internet Files\Content.IE5\QZ0O01AY\MP900438787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t="8333" r="6612" b="14792"/>
          <a:stretch/>
        </p:blipFill>
        <p:spPr bwMode="auto">
          <a:xfrm>
            <a:off x="7020272" y="3939901"/>
            <a:ext cx="1872208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14.6 Hádanky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2432" y="987574"/>
            <a:ext cx="21225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Rostou na pasece,</a:t>
            </a:r>
          </a:p>
          <a:p>
            <a:r>
              <a:rPr lang="cs-CZ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odrají se v lese</a:t>
            </a:r>
          </a:p>
          <a:p>
            <a:r>
              <a:rPr lang="cs-CZ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 smrčky a doubky.</a:t>
            </a:r>
          </a:p>
          <a:p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Tomu, kdo je mlsá,</a:t>
            </a:r>
          </a:p>
          <a:p>
            <a:r>
              <a:rPr lang="cs-CZ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modrá nos i pusa</a:t>
            </a:r>
          </a:p>
          <a:p>
            <a:r>
              <a:rPr lang="cs-CZ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zčernají zoubky.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2432" y="2733753"/>
            <a:ext cx="2175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Přišel k nám panáček, 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měl červený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fráček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dyž jsme ho svlékali,</a:t>
            </a:r>
          </a:p>
          <a:p>
            <a:r>
              <a:rPr lang="cs-C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šichni jsme plakali.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78800" y="2491084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borůvky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39100" y="382523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cibule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02432" y="4150652"/>
            <a:ext cx="2787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Odťatá hlava od krku celá,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přece žádná krev nevytekla.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24059" y="4753255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zelí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492610" y="1016675"/>
            <a:ext cx="2360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Červené, žluté, zelené,</a:t>
            </a:r>
          </a:p>
          <a:p>
            <a:r>
              <a:rPr lang="cs-C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outníku žízeň zažene,</a:t>
            </a:r>
          </a:p>
          <a:p>
            <a:r>
              <a:rPr lang="cs-C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ozsvítí stromy ve stráni.</a:t>
            </a:r>
          </a:p>
          <a:p>
            <a:r>
              <a:rPr lang="cs-C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Přejeme dobré chutnání.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09039" y="213469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jablko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492610" y="2558849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Balónek červený,</a:t>
            </a:r>
          </a:p>
          <a:p>
            <a:r>
              <a:rPr lang="cs-CZ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abátek zelený.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172971" y="3395473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meloun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22420" y="3650495"/>
            <a:ext cx="23871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Rostu ráda na pasece, </a:t>
            </a:r>
          </a:p>
          <a:p>
            <a:r>
              <a:rPr lang="cs-CZ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sluníčko tam svítí sladce,</a:t>
            </a:r>
          </a:p>
          <a:p>
            <a:r>
              <a:rPr lang="cs-CZ" sz="16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ám červenou hlavičku, </a:t>
            </a:r>
          </a:p>
          <a:p>
            <a:r>
              <a:rPr lang="cs-CZ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odnes si mě v hrníčku.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172971" y="473420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jahoda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396745" y="992188"/>
            <a:ext cx="2011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Navrch se červenám,</a:t>
            </a:r>
          </a:p>
          <a:p>
            <a:r>
              <a:rPr lang="cs-CZ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vnitř jsem bílá,</a:t>
            </a:r>
          </a:p>
          <a:p>
            <a:r>
              <a:rPr lang="cs-CZ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azýček poštípu,</a:t>
            </a:r>
          </a:p>
          <a:p>
            <a:r>
              <a:rPr lang="cs-CZ" sz="16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sem tvoje milá.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561566" y="2069406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ředkvička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411181" y="2545948"/>
            <a:ext cx="23070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Štípu - pazouru nemám,</a:t>
            </a:r>
          </a:p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olesti žádné nedělám,</a:t>
            </a:r>
          </a:p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přece každý slzí,</a:t>
            </a:r>
          </a:p>
          <a:p>
            <a:r>
              <a:rPr lang="cs-C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mrtvého mě bere.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912624" y="37068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křen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396745" y="4109828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 se nečeše hřebenem,</a:t>
            </a:r>
          </a:p>
          <a:p>
            <a:r>
              <a:rPr lang="cs-CZ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 rukou?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946078" y="4717579"/>
            <a:ext cx="562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ovoce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4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401959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Fruits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vegetables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ferwin.files.wordpress.com/2009/11/frui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3816424" cy="3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00.i.aliimg.com/photo/v0/103538118/fresh_fruits_and_Vegetabl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"/>
          <a:stretch/>
        </p:blipFill>
        <p:spPr bwMode="auto">
          <a:xfrm>
            <a:off x="5292080" y="771550"/>
            <a:ext cx="3312368" cy="4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23826"/>
              </p:ext>
            </p:extLst>
          </p:nvPr>
        </p:nvGraphicFramePr>
        <p:xfrm>
          <a:off x="179510" y="1131590"/>
          <a:ext cx="7185180" cy="36049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Jak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dělíme ovoce?</a:t>
                      </a:r>
                    </a:p>
                    <a:p>
                      <a:pPr marL="0" indent="0" algn="l">
                        <a:buNone/>
                      </a:pPr>
                      <a:endParaRPr lang="cs-CZ" sz="1800" b="1" baseline="0" dirty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dle chuti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dle velikosti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dle toho, jak mi chutná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dle toho, jaké je uvnitř (když se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rozkrojí)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ovoce má jádřinec?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černý rybíz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meruňka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jablko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dýně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Jak dělíme druhy zeleniny?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dle toho, kterou část 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jíme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dle ceny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jak chceme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dle chuti</a:t>
                      </a:r>
                      <a:endParaRPr lang="cs-CZ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Která zelenina patří mezi cibulové?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meloun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špenát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česnek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mrkev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1" y="987574"/>
            <a:ext cx="7344816" cy="2485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200" dirty="0" smtClean="0">
                <a:latin typeface="Times New Roman" pitchFamily="18" charset="0"/>
              </a:rPr>
              <a:t>1.  Hádanky </a:t>
            </a:r>
            <a:r>
              <a:rPr lang="cs-CZ" sz="1200" dirty="0">
                <a:latin typeface="Times New Roman" pitchFamily="18" charset="0"/>
              </a:rPr>
              <a:t>v Prvouce: Mgr. Jana </a:t>
            </a:r>
            <a:r>
              <a:rPr lang="cs-CZ" sz="1200" dirty="0" err="1">
                <a:latin typeface="Times New Roman" pitchFamily="18" charset="0"/>
              </a:rPr>
              <a:t>Palanská</a:t>
            </a:r>
            <a:r>
              <a:rPr lang="cs-CZ" sz="1200" dirty="0">
                <a:latin typeface="Times New Roman" pitchFamily="18" charset="0"/>
              </a:rPr>
              <a:t>, Vydalo JV </a:t>
            </a:r>
            <a:r>
              <a:rPr lang="cs-CZ" sz="1200" dirty="0" err="1">
                <a:latin typeface="Times New Roman" pitchFamily="18" charset="0"/>
              </a:rPr>
              <a:t>Print</a:t>
            </a:r>
            <a:r>
              <a:rPr lang="cs-CZ" sz="1200" dirty="0">
                <a:latin typeface="Times New Roman" pitchFamily="18" charset="0"/>
              </a:rPr>
              <a:t> v Novém Bydžově 2000</a:t>
            </a:r>
            <a:r>
              <a:rPr lang="cs-CZ" sz="1200" dirty="0" smtClean="0">
                <a:latin typeface="Times New Roman" pitchFamily="18" charset="0"/>
              </a:rPr>
              <a:t>, str</a:t>
            </a:r>
            <a:r>
              <a:rPr lang="cs-CZ" sz="1200" dirty="0">
                <a:latin typeface="Times New Roman" pitchFamily="18" charset="0"/>
              </a:rPr>
              <a:t>. </a:t>
            </a:r>
            <a:r>
              <a:rPr lang="cs-CZ" sz="1200" dirty="0" smtClean="0">
                <a:latin typeface="Times New Roman" pitchFamily="18" charset="0"/>
              </a:rPr>
              <a:t>11 – 13, </a:t>
            </a:r>
            <a:r>
              <a:rPr lang="cs-CZ" sz="1200" dirty="0">
                <a:latin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</a:rPr>
              <a:t>6</a:t>
            </a:r>
          </a:p>
          <a:p>
            <a:r>
              <a:rPr lang="cs-CZ" sz="1200" dirty="0" smtClean="0">
                <a:latin typeface="Times New Roman" pitchFamily="18" charset="0"/>
              </a:rPr>
              <a:t>2.  Já </a:t>
            </a:r>
            <a:r>
              <a:rPr lang="cs-CZ" sz="1200" dirty="0">
                <a:latin typeface="Times New Roman" pitchFamily="18" charset="0"/>
              </a:rPr>
              <a:t>a můj svět, prvouka pro </a:t>
            </a:r>
            <a:r>
              <a:rPr lang="cs-CZ" sz="1200" dirty="0" smtClean="0">
                <a:latin typeface="Times New Roman" pitchFamily="18" charset="0"/>
              </a:rPr>
              <a:t>2. </a:t>
            </a:r>
            <a:r>
              <a:rPr lang="cs-CZ" sz="1200" dirty="0">
                <a:latin typeface="Times New Roman" pitchFamily="18" charset="0"/>
              </a:rPr>
              <a:t>ročník – </a:t>
            </a:r>
            <a:r>
              <a:rPr lang="cs-CZ" sz="1200" dirty="0" smtClean="0">
                <a:latin typeface="Times New Roman" pitchFamily="18" charset="0"/>
              </a:rPr>
              <a:t>učebnice: Věra Štiková , </a:t>
            </a:r>
            <a:r>
              <a:rPr lang="cs-CZ" sz="1200" dirty="0">
                <a:latin typeface="Times New Roman" pitchFamily="18" charset="0"/>
              </a:rPr>
              <a:t>nakladatelství Nová škola str. </a:t>
            </a:r>
            <a:r>
              <a:rPr lang="cs-CZ" sz="1200" dirty="0" smtClean="0">
                <a:latin typeface="Times New Roman" pitchFamily="18" charset="0"/>
              </a:rPr>
              <a:t>22, 23 </a:t>
            </a:r>
            <a:r>
              <a:rPr lang="cs-CZ" sz="1200" dirty="0">
                <a:latin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</a:rPr>
              <a:t>4</a:t>
            </a:r>
          </a:p>
          <a:p>
            <a:r>
              <a:rPr lang="cs-CZ" sz="1200" dirty="0" smtClean="0">
                <a:latin typeface="Times New Roman" pitchFamily="18" charset="0"/>
              </a:rPr>
              <a:t>3.  </a:t>
            </a:r>
            <a:r>
              <a:rPr lang="cs-CZ" sz="1200" dirty="0">
                <a:latin typeface="Times New Roman" pitchFamily="18" charset="0"/>
              </a:rPr>
              <a:t>Já a můj svět, prvouka pro </a:t>
            </a:r>
            <a:r>
              <a:rPr lang="cs-CZ" sz="1200" dirty="0" smtClean="0">
                <a:latin typeface="Times New Roman" pitchFamily="18" charset="0"/>
              </a:rPr>
              <a:t>2. </a:t>
            </a:r>
            <a:r>
              <a:rPr lang="cs-CZ" sz="1200" dirty="0">
                <a:latin typeface="Times New Roman" pitchFamily="18" charset="0"/>
              </a:rPr>
              <a:t>ročník – </a:t>
            </a:r>
            <a:r>
              <a:rPr lang="cs-CZ" sz="1200" dirty="0" smtClean="0">
                <a:latin typeface="Times New Roman" pitchFamily="18" charset="0"/>
              </a:rPr>
              <a:t>pracovní sešit: Věra Štiková, </a:t>
            </a:r>
            <a:r>
              <a:rPr lang="cs-CZ" sz="1200" dirty="0">
                <a:latin typeface="Times New Roman" pitchFamily="18" charset="0"/>
              </a:rPr>
              <a:t>nakladatelství Nová škola str. </a:t>
            </a:r>
            <a:r>
              <a:rPr lang="cs-CZ" sz="1200" dirty="0" smtClean="0">
                <a:latin typeface="Times New Roman" pitchFamily="18" charset="0"/>
              </a:rPr>
              <a:t>23 </a:t>
            </a:r>
            <a:r>
              <a:rPr lang="cs-CZ" sz="1200" dirty="0">
                <a:latin typeface="Times New Roman" pitchFamily="18" charset="0"/>
              </a:rPr>
              <a:t>– </a:t>
            </a:r>
            <a:r>
              <a:rPr lang="cs-CZ" sz="1200" dirty="0" err="1">
                <a:latin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</a:rPr>
              <a:t> č. </a:t>
            </a:r>
            <a:r>
              <a:rPr lang="cs-CZ" sz="1200" dirty="0" smtClean="0">
                <a:latin typeface="Times New Roman" pitchFamily="18" charset="0"/>
              </a:rPr>
              <a:t>5</a:t>
            </a:r>
          </a:p>
          <a:p>
            <a:r>
              <a:rPr lang="cs-CZ" sz="1200" dirty="0">
                <a:latin typeface="Times New Roman" pitchFamily="18" charset="0"/>
              </a:rPr>
              <a:t>4. </a:t>
            </a:r>
            <a:r>
              <a:rPr lang="cs-CZ" sz="1200" dirty="0" smtClean="0">
                <a:latin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hlinkClick r:id="rId2"/>
              </a:rPr>
              <a:t>http</a:t>
            </a:r>
            <a:r>
              <a:rPr lang="cs-CZ" sz="1200" dirty="0">
                <a:latin typeface="Times New Roman" pitchFamily="18" charset="0"/>
                <a:hlinkClick r:id="rId2"/>
              </a:rPr>
              <a:t>://ferwin.wordpress.com/about</a:t>
            </a:r>
            <a:r>
              <a:rPr lang="cs-CZ" sz="1200" dirty="0" smtClean="0">
                <a:latin typeface="Times New Roman" pitchFamily="18" charset="0"/>
                <a:hlinkClick r:id="rId2"/>
              </a:rPr>
              <a:t>/</a:t>
            </a:r>
            <a:r>
              <a:rPr lang="cs-CZ" sz="1200" dirty="0" smtClean="0">
                <a:latin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č. 7</a:t>
            </a:r>
          </a:p>
          <a:p>
            <a:r>
              <a:rPr lang="cs-CZ" sz="1200" dirty="0">
                <a:latin typeface="Times New Roman" pitchFamily="18" charset="0"/>
              </a:rPr>
              <a:t>5. </a:t>
            </a:r>
            <a:r>
              <a:rPr lang="cs-CZ" sz="1200" dirty="0" smtClean="0">
                <a:latin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hlinkClick r:id="rId3"/>
              </a:rPr>
              <a:t>http</a:t>
            </a:r>
            <a:r>
              <a:rPr lang="cs-CZ" sz="1200" dirty="0">
                <a:latin typeface="Times New Roman" pitchFamily="18" charset="0"/>
                <a:hlinkClick r:id="rId3"/>
              </a:rPr>
              <a:t>://</a:t>
            </a:r>
            <a:r>
              <a:rPr lang="cs-CZ" sz="1200" dirty="0" smtClean="0">
                <a:latin typeface="Times New Roman" pitchFamily="18" charset="0"/>
                <a:hlinkClick r:id="rId3"/>
              </a:rPr>
              <a:t>www.alibaba.com/product-free/103538118/fresh_fruits_and_Vegetables.html</a:t>
            </a:r>
            <a:r>
              <a:rPr lang="cs-CZ" sz="1200" dirty="0" smtClean="0">
                <a:latin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č. 7</a:t>
            </a:r>
          </a:p>
          <a:p>
            <a:r>
              <a:rPr lang="cs-CZ" sz="1200" dirty="0" smtClean="0">
                <a:latin typeface="Times New Roman" pitchFamily="18" charset="0"/>
              </a:rPr>
              <a:t>6.  Obrázky z databáze klipart</a:t>
            </a:r>
          </a:p>
          <a:p>
            <a:r>
              <a:rPr lang="cs-CZ" sz="1200" dirty="0">
                <a:latin typeface="Times New Roman" pitchFamily="18" charset="0"/>
              </a:rPr>
              <a:t>7</a:t>
            </a:r>
            <a:r>
              <a:rPr lang="cs-CZ" sz="1200" dirty="0" smtClean="0">
                <a:latin typeface="Times New Roman" pitchFamily="18" charset="0"/>
              </a:rPr>
              <a:t>.  </a:t>
            </a:r>
            <a:r>
              <a:rPr lang="cs-CZ" sz="1200" dirty="0" smtClean="0">
                <a:latin typeface="Times New Roman" pitchFamily="18" charset="0"/>
                <a:hlinkClick r:id="rId4"/>
              </a:rPr>
              <a:t>http://www.zelenina-kadlec.cz/ovoce-peckovice/</a:t>
            </a:r>
            <a:r>
              <a:rPr lang="cs-CZ" sz="1200" dirty="0" smtClean="0">
                <a:latin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č. 3</a:t>
            </a:r>
          </a:p>
          <a:p>
            <a:r>
              <a:rPr lang="cs-CZ" sz="1200" dirty="0">
                <a:latin typeface="Times New Roman" pitchFamily="18" charset="0"/>
              </a:rPr>
              <a:t>8</a:t>
            </a:r>
            <a:r>
              <a:rPr lang="cs-CZ" sz="1200" dirty="0" smtClean="0">
                <a:latin typeface="Times New Roman" pitchFamily="18" charset="0"/>
              </a:rPr>
              <a:t>.  </a:t>
            </a:r>
            <a:r>
              <a:rPr lang="cs-CZ" sz="1200" dirty="0" smtClean="0">
                <a:latin typeface="Times New Roman" pitchFamily="18" charset="0"/>
                <a:hlinkClick r:id="rId5"/>
              </a:rPr>
              <a:t>http</a:t>
            </a:r>
            <a:r>
              <a:rPr lang="cs-CZ" sz="1200" dirty="0">
                <a:latin typeface="Times New Roman" pitchFamily="18" charset="0"/>
                <a:hlinkClick r:id="rId5"/>
              </a:rPr>
              <a:t>://www.cuketka.cz/?</a:t>
            </a:r>
            <a:r>
              <a:rPr lang="cs-CZ" sz="1200" dirty="0" smtClean="0">
                <a:latin typeface="Times New Roman" pitchFamily="18" charset="0"/>
                <a:hlinkClick r:id="rId5"/>
              </a:rPr>
              <a:t>p=193</a:t>
            </a:r>
            <a:r>
              <a:rPr lang="cs-CZ" sz="1200" dirty="0" smtClean="0">
                <a:latin typeface="Times New Roman" pitchFamily="18" charset="0"/>
              </a:rPr>
              <a:t> – 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č. 3</a:t>
            </a:r>
          </a:p>
          <a:p>
            <a:r>
              <a:rPr lang="cs-CZ" sz="1200" dirty="0" smtClean="0">
                <a:latin typeface="Times New Roman" pitchFamily="18" charset="0"/>
              </a:rPr>
              <a:t>9.  </a:t>
            </a:r>
            <a:r>
              <a:rPr lang="cs-CZ" sz="1200" dirty="0" smtClean="0">
                <a:latin typeface="Times New Roman" pitchFamily="18" charset="0"/>
                <a:hlinkClick r:id="rId6"/>
              </a:rPr>
              <a:t>http</a:t>
            </a:r>
            <a:r>
              <a:rPr lang="cs-CZ" sz="1200" dirty="0">
                <a:latin typeface="Times New Roman" pitchFamily="18" charset="0"/>
                <a:hlinkClick r:id="rId6"/>
              </a:rPr>
              <a:t>://www.hajany.com/clanky/recepty/rybiz---recepty---</a:t>
            </a:r>
            <a:r>
              <a:rPr lang="cs-CZ" sz="1200" dirty="0" smtClean="0">
                <a:latin typeface="Times New Roman" pitchFamily="18" charset="0"/>
                <a:hlinkClick r:id="rId6"/>
              </a:rPr>
              <a:t>informace.html</a:t>
            </a:r>
            <a:r>
              <a:rPr lang="cs-CZ" sz="1200" dirty="0" smtClean="0">
                <a:latin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č. 3</a:t>
            </a:r>
          </a:p>
          <a:p>
            <a:r>
              <a:rPr lang="cs-CZ" sz="1200" dirty="0" smtClean="0">
                <a:latin typeface="Times New Roman" pitchFamily="18" charset="0"/>
              </a:rPr>
              <a:t>10. </a:t>
            </a:r>
            <a:r>
              <a:rPr lang="cs-CZ" sz="1200" dirty="0">
                <a:latin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hlinkClick r:id="rId7"/>
              </a:rPr>
              <a:t>www.hydro-gardens.com/lettuce_seeds.htm</a:t>
            </a:r>
            <a:r>
              <a:rPr lang="cs-CZ" sz="1200" dirty="0" smtClean="0">
                <a:latin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č. 4</a:t>
            </a:r>
          </a:p>
          <a:p>
            <a:r>
              <a:rPr lang="cs-CZ" sz="1200" dirty="0">
                <a:latin typeface="Times New Roman" pitchFamily="18" charset="0"/>
              </a:rPr>
              <a:t>11. </a:t>
            </a:r>
            <a:r>
              <a:rPr lang="cs-CZ" sz="1200" dirty="0">
                <a:latin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hlinkClick r:id="rId8"/>
              </a:rPr>
              <a:t>food.sulekha.com/recipes-with-ingredient-spinach.htm</a:t>
            </a:r>
            <a:r>
              <a:rPr lang="cs-CZ" sz="1200" dirty="0" smtClean="0">
                <a:latin typeface="Times New Roman" pitchFamily="18" charset="0"/>
              </a:rPr>
              <a:t> - 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č. 4</a:t>
            </a: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1198</Words>
  <Application>Microsoft Office PowerPoint</Application>
  <PresentationFormat>Předvádění na obrazovce (16:9)</PresentationFormat>
  <Paragraphs>183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14.1 Rozmanitost přírody – OVOCE A ZELENINA </vt:lpstr>
      <vt:lpstr>14.2 Co už víš? </vt:lpstr>
      <vt:lpstr>14.3 Ovoce</vt:lpstr>
      <vt:lpstr>14.4 Zelenina</vt:lpstr>
      <vt:lpstr>14.5 Procvičení a příklady</vt:lpstr>
      <vt:lpstr>14.6 Hádanky</vt:lpstr>
      <vt:lpstr>14.7 Fruits and vegetables</vt:lpstr>
      <vt:lpstr>14.8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Jitka Šolcová</cp:lastModifiedBy>
  <cp:revision>205</cp:revision>
  <dcterms:created xsi:type="dcterms:W3CDTF">2010-10-18T18:21:56Z</dcterms:created>
  <dcterms:modified xsi:type="dcterms:W3CDTF">2012-08-14T09:39:02Z</dcterms:modified>
</cp:coreProperties>
</file>