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7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FF99"/>
    <a:srgbClr val="FFFF00"/>
    <a:srgbClr val="0CA40C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567" autoAdjust="0"/>
    <p:restoredTop sz="94649" autoAdjust="0"/>
  </p:normalViewPr>
  <p:slideViewPr>
    <p:cSldViewPr>
      <p:cViewPr>
        <p:scale>
          <a:sx n="100" d="100"/>
          <a:sy n="100" d="100"/>
        </p:scale>
        <p:origin x="-1008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12.5.2013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12.5.2013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78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kolazaskolou.cz/ukazkyModulu/images/CR_kraje.gif" TargetMode="External"/><Relationship Id="rId2" Type="http://schemas.openxmlformats.org/officeDocument/2006/relationships/hyperlink" Target="http://files.mojespanelsko.cz/200000340-3048931425/NP,Chko%20bez%20popisu-web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821890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136.1   Slepé mapy – Česká republika - zásobník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Andrea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Fibichová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4515966"/>
            <a:ext cx="3067422" cy="596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1923678"/>
            <a:ext cx="325873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C:\Users\Tarzan\AppData\Local\Microsoft\Windows\Temporary Internet Files\Content.IE5\HYUZ7MSY\MC90040573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1131590"/>
            <a:ext cx="3441187" cy="2223364"/>
          </a:xfrm>
          <a:prstGeom prst="rect">
            <a:avLst/>
          </a:prstGeom>
          <a:noFill/>
        </p:spPr>
      </p:pic>
      <p:pic>
        <p:nvPicPr>
          <p:cNvPr id="18434" name="Picture 2" descr="C:\Users\Tarzan\AppData\Local\Microsoft\Windows\Temporary Internet Files\Content.IE5\8O6GJ183\MC90035399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1347614"/>
            <a:ext cx="2451814" cy="2952328"/>
          </a:xfrm>
          <a:prstGeom prst="rect">
            <a:avLst/>
          </a:prstGeom>
          <a:noFill/>
        </p:spPr>
      </p:pic>
      <p:sp>
        <p:nvSpPr>
          <p:cNvPr id="14" name="Oblouk 13"/>
          <p:cNvSpPr/>
          <p:nvPr/>
        </p:nvSpPr>
        <p:spPr>
          <a:xfrm>
            <a:off x="3275856" y="1491630"/>
            <a:ext cx="4392488" cy="2016224"/>
          </a:xfrm>
          <a:prstGeom prst="arc">
            <a:avLst>
              <a:gd name="adj1" fmla="val 16200000"/>
              <a:gd name="adj2" fmla="val 21207191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ovací čára 15"/>
          <p:cNvCxnSpPr/>
          <p:nvPr/>
        </p:nvCxnSpPr>
        <p:spPr>
          <a:xfrm flipV="1">
            <a:off x="7596336" y="1995686"/>
            <a:ext cx="72008" cy="2160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>
            <a:stCxn id="14" idx="2"/>
          </p:cNvCxnSpPr>
          <p:nvPr/>
        </p:nvCxnSpPr>
        <p:spPr>
          <a:xfrm flipH="1" flipV="1">
            <a:off x="7308304" y="2211710"/>
            <a:ext cx="294456" cy="4351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83518"/>
            <a:ext cx="8229600" cy="576064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136.10 Anotace</a:t>
            </a:r>
            <a:endParaRPr lang="cs-CZ" sz="25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25092"/>
              </p:ext>
            </p:extLst>
          </p:nvPr>
        </p:nvGraphicFramePr>
        <p:xfrm>
          <a:off x="1043608" y="1275606"/>
          <a:ext cx="7272808" cy="352429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Mgr.</a:t>
                      </a:r>
                      <a:r>
                        <a:rPr lang="cs-CZ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Andrea </a:t>
                      </a:r>
                      <a:r>
                        <a:rPr lang="cs-CZ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Fibichová</a:t>
                      </a:r>
                      <a:endParaRPr lang="cs-C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smtClean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Slepá</a:t>
                      </a:r>
                      <a:r>
                        <a:rPr lang="cs-CZ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mapa - zásobník, Česká republika, povrch, vrcholy, města, vodstvo, kraje, národní park, chráněná krajinná oblast, směrová růžice.</a:t>
                      </a:r>
                      <a:endParaRPr lang="cs-C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obsahující slepé mapy ČR – doplňování povrchu, nejvyšších vrcholů, měst, řek, krajů, NP, CHKO .</a:t>
                      </a:r>
                      <a:endParaRPr lang="cs-C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41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Tarzan\AppData\Local\Microsoft\Windows\Temporary Internet Files\Content.IE5\8O6GJ183\MC90043360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0668" y="1002928"/>
            <a:ext cx="1727200" cy="1841500"/>
          </a:xfrm>
          <a:prstGeom prst="rect">
            <a:avLst/>
          </a:prstGeom>
          <a:noFill/>
        </p:spPr>
      </p:pic>
      <p:pic>
        <p:nvPicPr>
          <p:cNvPr id="2057" name="Picture 9" descr="C:\Users\Tarzan\AppData\Local\Microsoft\Windows\Temporary Internet Files\Content.IE5\HFYQG582\MC90040573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3" y="2643758"/>
            <a:ext cx="2808312" cy="181446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320384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136.2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940152" y="627534"/>
            <a:ext cx="201622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Barvy na mapách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439652" y="1497042"/>
            <a:ext cx="1656184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měrové </a:t>
            </a:r>
            <a:r>
              <a:rPr lang="cs-CZ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růžici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187624" y="627534"/>
            <a:ext cx="216024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Orientace na mapě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07503" y="1059582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Světové strany na mapách odpovídají</a:t>
            </a:r>
          </a:p>
        </p:txBody>
      </p:sp>
      <p:sp>
        <p:nvSpPr>
          <p:cNvPr id="9" name="Šipka ve tvaru U 8"/>
          <p:cNvSpPr/>
          <p:nvPr/>
        </p:nvSpPr>
        <p:spPr>
          <a:xfrm rot="5400000">
            <a:off x="4025076" y="1098594"/>
            <a:ext cx="648072" cy="877824"/>
          </a:xfrm>
          <a:prstGeom prst="utur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571750"/>
            <a:ext cx="2664296" cy="188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Čtyřcípá hvězda 17"/>
          <p:cNvSpPr/>
          <p:nvPr/>
        </p:nvSpPr>
        <p:spPr>
          <a:xfrm rot="2748063">
            <a:off x="369479" y="2362475"/>
            <a:ext cx="1132234" cy="1209119"/>
          </a:xfrm>
          <a:prstGeom prst="star4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Čtyřcípá hvězda 16"/>
          <p:cNvSpPr/>
          <p:nvPr/>
        </p:nvSpPr>
        <p:spPr>
          <a:xfrm>
            <a:off x="323528" y="2211710"/>
            <a:ext cx="1296144" cy="1440160"/>
          </a:xfrm>
          <a:prstGeom prst="star4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0" y="2715766"/>
            <a:ext cx="288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cs-CZ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3059832" y="3867894"/>
            <a:ext cx="28803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131840" y="2715766"/>
            <a:ext cx="28803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4139952" y="3507854"/>
            <a:ext cx="28803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cs-CZ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2411760" y="3363838"/>
            <a:ext cx="28803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827584" y="3723878"/>
            <a:ext cx="288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cs-CZ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1619672" y="2787774"/>
            <a:ext cx="288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cs-CZ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267756" y="4490613"/>
            <a:ext cx="48605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sever      </a:t>
            </a:r>
            <a:r>
              <a:rPr lang="cs-CZ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jih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východ       </a:t>
            </a:r>
            <a:r>
              <a:rPr lang="cs-CZ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západ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severo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-východ         </a:t>
            </a:r>
            <a:r>
              <a:rPr lang="cs-CZ" sz="1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severo</a:t>
            </a:r>
            <a:r>
              <a:rPr lang="cs-CZ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-západ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jiho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-východ          </a:t>
            </a:r>
            <a:r>
              <a:rPr lang="cs-CZ" sz="1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jiho</a:t>
            </a:r>
            <a:r>
              <a:rPr lang="cs-CZ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západ</a:t>
            </a:r>
            <a:endParaRPr lang="cs-CZ" sz="1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827584" y="1779662"/>
            <a:ext cx="288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cs-CZ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179512" y="3435846"/>
            <a:ext cx="504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JZ</a:t>
            </a:r>
            <a:endParaRPr lang="cs-CZ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323528" y="2139702"/>
            <a:ext cx="504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SZ</a:t>
            </a:r>
            <a:endParaRPr lang="cs-CZ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1403648" y="3435846"/>
            <a:ext cx="504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JV</a:t>
            </a:r>
            <a:endParaRPr lang="cs-CZ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1403648" y="2211710"/>
            <a:ext cx="576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</a:t>
            </a:r>
            <a:endParaRPr lang="cs-CZ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4105950" y="2016591"/>
            <a:ext cx="2448272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ZELENÁ BARVA = NÍŽINY </a:t>
            </a:r>
            <a:endParaRPr lang="cs-CZ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Šipka ve tvaru U 37"/>
          <p:cNvSpPr/>
          <p:nvPr/>
        </p:nvSpPr>
        <p:spPr>
          <a:xfrm rot="5400000" flipV="1">
            <a:off x="4889172" y="634398"/>
            <a:ext cx="648072" cy="850368"/>
          </a:xfrm>
          <a:prstGeom prst="uturnArrow">
            <a:avLst>
              <a:gd name="adj1" fmla="val 26470"/>
              <a:gd name="adj2" fmla="val 23530"/>
              <a:gd name="adj3" fmla="val 25000"/>
              <a:gd name="adj4" fmla="val 44485"/>
              <a:gd name="adj5" fmla="val 75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5440100" y="1074971"/>
            <a:ext cx="3697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ro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snadnější a rychlejší čtení v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mapách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5330086" y="4523989"/>
            <a:ext cx="3524388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HNĚDÁ = VYSOČINY, POHOŘÍ, HORY</a:t>
            </a:r>
            <a:endParaRPr lang="cs-CZ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7056276" y="1450875"/>
            <a:ext cx="197971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MODRÁ = VODNÍ TOKY, VODNÍ PLOCHY</a:t>
            </a:r>
            <a:endParaRPr lang="cs-CZ" sz="1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Přímá spojovací šipka 44"/>
          <p:cNvCxnSpPr/>
          <p:nvPr/>
        </p:nvCxnSpPr>
        <p:spPr>
          <a:xfrm flipH="1">
            <a:off x="7308304" y="1923678"/>
            <a:ext cx="864096" cy="1368152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šipka 46"/>
          <p:cNvCxnSpPr/>
          <p:nvPr/>
        </p:nvCxnSpPr>
        <p:spPr>
          <a:xfrm flipH="1">
            <a:off x="7092280" y="1923678"/>
            <a:ext cx="864096" cy="432048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ovací šipka 51"/>
          <p:cNvCxnSpPr/>
          <p:nvPr/>
        </p:nvCxnSpPr>
        <p:spPr>
          <a:xfrm>
            <a:off x="5796136" y="2283718"/>
            <a:ext cx="936104" cy="151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Přímá spojovací šipka 53"/>
          <p:cNvCxnSpPr/>
          <p:nvPr/>
        </p:nvCxnSpPr>
        <p:spPr>
          <a:xfrm flipV="1">
            <a:off x="7236296" y="3147814"/>
            <a:ext cx="792088" cy="151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55526"/>
            <a:ext cx="466916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136.3 Povrch ČR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952578" y="665604"/>
            <a:ext cx="1819472" cy="3077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cs-CZ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Doplň do slepé mapy.</a:t>
            </a:r>
            <a:endParaRPr lang="cs-CZ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334" y="1131590"/>
            <a:ext cx="597666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élník 10"/>
          <p:cNvSpPr/>
          <p:nvPr/>
        </p:nvSpPr>
        <p:spPr>
          <a:xfrm>
            <a:off x="6191944" y="612453"/>
            <a:ext cx="29084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Krušné hory</a:t>
            </a:r>
          </a:p>
          <a:p>
            <a:pPr marL="342900" indent="-342900">
              <a:buAutoNum type="arabicPeriod"/>
            </a:pPr>
            <a:r>
              <a:rPr lang="cs-CZ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Šumava</a:t>
            </a:r>
          </a:p>
          <a:p>
            <a:pPr marL="342900" indent="-342900">
              <a:buAutoNum type="arabicPeriod"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Jeseníky</a:t>
            </a:r>
          </a:p>
          <a:p>
            <a:pPr marL="342900" indent="-342900">
              <a:buAutoNum type="arabicPeriod"/>
            </a:pPr>
            <a:r>
              <a:rPr lang="cs-CZ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Orlické hory</a:t>
            </a:r>
          </a:p>
          <a:p>
            <a:pPr marL="342900" indent="-342900">
              <a:buAutoNum type="arabicPeriod"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Jizerské hory</a:t>
            </a:r>
          </a:p>
          <a:p>
            <a:pPr marL="342900" indent="-342900">
              <a:buAutoNum type="arabicPeriod"/>
            </a:pPr>
            <a:r>
              <a:rPr lang="cs-CZ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Brdy</a:t>
            </a:r>
          </a:p>
          <a:p>
            <a:pPr marL="342900" indent="-342900">
              <a:buAutoNum type="arabicPeriod"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Lužické hory</a:t>
            </a:r>
          </a:p>
          <a:p>
            <a:pPr marL="342900" indent="-342900">
              <a:buAutoNum type="arabicPeriod"/>
            </a:pPr>
            <a:r>
              <a:rPr lang="cs-CZ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Českomoravská vrchovina</a:t>
            </a:r>
          </a:p>
          <a:p>
            <a:pPr marL="342900" indent="-342900">
              <a:buAutoNum type="arabicPeriod"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Český les</a:t>
            </a:r>
          </a:p>
          <a:p>
            <a:pPr marL="342900" indent="-342900">
              <a:buAutoNum type="arabicPeriod"/>
            </a:pPr>
            <a:r>
              <a:rPr lang="cs-CZ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České středohoří</a:t>
            </a:r>
          </a:p>
          <a:p>
            <a:pPr marL="342900" indent="-342900">
              <a:buAutoNum type="arabicPeriod"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Beskydy</a:t>
            </a:r>
          </a:p>
          <a:p>
            <a:pPr marL="342900" indent="-342900">
              <a:buAutoNum type="arabicPeriod"/>
            </a:pPr>
            <a:r>
              <a:rPr lang="cs-CZ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Bílé Karpaty</a:t>
            </a:r>
          </a:p>
          <a:p>
            <a:pPr marL="342900" indent="-342900">
              <a:buAutoNum type="arabicPeriod"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Polabská nížina</a:t>
            </a:r>
          </a:p>
          <a:p>
            <a:pPr marL="342900" indent="-342900">
              <a:buAutoNum type="arabicPeriod"/>
            </a:pPr>
            <a:r>
              <a:rPr lang="cs-CZ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Dyjsko-svratecký úval</a:t>
            </a:r>
          </a:p>
          <a:p>
            <a:pPr marL="342900" indent="-342900">
              <a:buAutoNum type="arabicPeriod"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Dolnomoravský a Hornomoravský úval</a:t>
            </a:r>
          </a:p>
          <a:p>
            <a:pPr marL="342900" indent="-342900">
              <a:buAutoNum type="arabicPeriod"/>
            </a:pPr>
            <a:r>
              <a:rPr lang="cs-CZ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Doupovské  hory</a:t>
            </a:r>
          </a:p>
          <a:p>
            <a:pPr marL="342900" indent="-342900">
              <a:buAutoNum type="arabicPeriod"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Krkonoše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4283968" y="2355726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555776" y="1275606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899592" y="1707654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2987824" y="1419622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17.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259632" y="3939902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1547664" y="2931790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6.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611560" y="3075806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9.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4283968" y="3507854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2123728" y="2139702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13.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2843808" y="3219822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8.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4813176" y="3935437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12.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5220072" y="3291830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11.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3563888" y="2067694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3851920" y="4011910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14.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1691680" y="1563638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10.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2123728" y="1347614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7.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683568" y="2355726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16.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Vývojový diagram: spojka 39"/>
          <p:cNvSpPr/>
          <p:nvPr/>
        </p:nvSpPr>
        <p:spPr>
          <a:xfrm>
            <a:off x="827584" y="1707654"/>
            <a:ext cx="457200" cy="457200"/>
          </a:xfrm>
          <a:prstGeom prst="flowChartConnector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bdélník 41"/>
          <p:cNvSpPr/>
          <p:nvPr/>
        </p:nvSpPr>
        <p:spPr>
          <a:xfrm>
            <a:off x="4283968" y="3507854"/>
            <a:ext cx="584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15.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Vývojový diagram: spojka 44"/>
          <p:cNvSpPr/>
          <p:nvPr/>
        </p:nvSpPr>
        <p:spPr>
          <a:xfrm>
            <a:off x="1763688" y="1563638"/>
            <a:ext cx="457200" cy="457200"/>
          </a:xfrm>
          <a:prstGeom prst="flowChartConnector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Vývojový diagram: spojka 45"/>
          <p:cNvSpPr/>
          <p:nvPr/>
        </p:nvSpPr>
        <p:spPr>
          <a:xfrm>
            <a:off x="2123728" y="1347614"/>
            <a:ext cx="457200" cy="457200"/>
          </a:xfrm>
          <a:prstGeom prst="flowChartConnector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Vývojový diagram: spojka 46"/>
          <p:cNvSpPr/>
          <p:nvPr/>
        </p:nvSpPr>
        <p:spPr>
          <a:xfrm>
            <a:off x="2555776" y="1275606"/>
            <a:ext cx="457200" cy="457200"/>
          </a:xfrm>
          <a:prstGeom prst="flowChartConnector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Vývojový diagram: spojka 47"/>
          <p:cNvSpPr/>
          <p:nvPr/>
        </p:nvSpPr>
        <p:spPr>
          <a:xfrm>
            <a:off x="755576" y="2355726"/>
            <a:ext cx="457200" cy="457200"/>
          </a:xfrm>
          <a:prstGeom prst="flowChartConnector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Vývojový diagram: spojka 48"/>
          <p:cNvSpPr/>
          <p:nvPr/>
        </p:nvSpPr>
        <p:spPr>
          <a:xfrm>
            <a:off x="2195736" y="2139702"/>
            <a:ext cx="457200" cy="457200"/>
          </a:xfrm>
          <a:prstGeom prst="flowChartConnector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Vývojový diagram: spojka 49"/>
          <p:cNvSpPr/>
          <p:nvPr/>
        </p:nvSpPr>
        <p:spPr>
          <a:xfrm>
            <a:off x="1475656" y="2931790"/>
            <a:ext cx="457200" cy="457200"/>
          </a:xfrm>
          <a:prstGeom prst="flowChartConnector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Vývojový diagram: spojka 50"/>
          <p:cNvSpPr/>
          <p:nvPr/>
        </p:nvSpPr>
        <p:spPr>
          <a:xfrm>
            <a:off x="611560" y="3075806"/>
            <a:ext cx="457200" cy="457200"/>
          </a:xfrm>
          <a:prstGeom prst="flowChartConnector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Vývojový diagram: spojka 51"/>
          <p:cNvSpPr/>
          <p:nvPr/>
        </p:nvSpPr>
        <p:spPr>
          <a:xfrm>
            <a:off x="1187624" y="3939902"/>
            <a:ext cx="457200" cy="457200"/>
          </a:xfrm>
          <a:prstGeom prst="flowChartConnector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Vývojový diagram: spojka 52"/>
          <p:cNvSpPr/>
          <p:nvPr/>
        </p:nvSpPr>
        <p:spPr>
          <a:xfrm>
            <a:off x="2771800" y="3219822"/>
            <a:ext cx="457200" cy="457200"/>
          </a:xfrm>
          <a:prstGeom prst="flowChartConnector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Vývojový diagram: spojka 53"/>
          <p:cNvSpPr/>
          <p:nvPr/>
        </p:nvSpPr>
        <p:spPr>
          <a:xfrm>
            <a:off x="2987824" y="1452240"/>
            <a:ext cx="457200" cy="457200"/>
          </a:xfrm>
          <a:prstGeom prst="flowChartConnector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Vývojový diagram: spojka 54"/>
          <p:cNvSpPr/>
          <p:nvPr/>
        </p:nvSpPr>
        <p:spPr>
          <a:xfrm>
            <a:off x="3563888" y="2139702"/>
            <a:ext cx="457200" cy="457200"/>
          </a:xfrm>
          <a:prstGeom prst="flowChartConnector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Vývojový diagram: spojka 55"/>
          <p:cNvSpPr/>
          <p:nvPr/>
        </p:nvSpPr>
        <p:spPr>
          <a:xfrm>
            <a:off x="4211960" y="2355726"/>
            <a:ext cx="457200" cy="457200"/>
          </a:xfrm>
          <a:prstGeom prst="flowChartConnector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Vývojový diagram: spojka 56"/>
          <p:cNvSpPr/>
          <p:nvPr/>
        </p:nvSpPr>
        <p:spPr>
          <a:xfrm>
            <a:off x="4355976" y="3507854"/>
            <a:ext cx="457200" cy="457200"/>
          </a:xfrm>
          <a:prstGeom prst="flowChartConnector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Vývojový diagram: spojka 57"/>
          <p:cNvSpPr/>
          <p:nvPr/>
        </p:nvSpPr>
        <p:spPr>
          <a:xfrm>
            <a:off x="3923928" y="4011910"/>
            <a:ext cx="457200" cy="457200"/>
          </a:xfrm>
          <a:prstGeom prst="flowChartConnector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Vývojový diagram: spojka 58"/>
          <p:cNvSpPr/>
          <p:nvPr/>
        </p:nvSpPr>
        <p:spPr>
          <a:xfrm>
            <a:off x="5220072" y="3363838"/>
            <a:ext cx="457200" cy="457200"/>
          </a:xfrm>
          <a:prstGeom prst="flowChartConnector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Vývojový diagram: spojka 59"/>
          <p:cNvSpPr/>
          <p:nvPr/>
        </p:nvSpPr>
        <p:spPr>
          <a:xfrm>
            <a:off x="4862314" y="3923506"/>
            <a:ext cx="457200" cy="457200"/>
          </a:xfrm>
          <a:prstGeom prst="flowChartConnector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136.4 Nejvyšší vrcholy ČR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03" y="1182978"/>
            <a:ext cx="6264696" cy="376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5029200" y="632838"/>
            <a:ext cx="3936444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Vybírej  z nabídky a doplňuj do mapy.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588224" y="988516"/>
            <a:ext cx="23606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Plechý</a:t>
            </a:r>
          </a:p>
          <a:p>
            <a:pPr marL="342900" indent="-342900">
              <a:buAutoNum type="arabicPeriod"/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Klínovec</a:t>
            </a:r>
          </a:p>
          <a:p>
            <a:pPr marL="342900" indent="-342900">
              <a:buAutoNum type="arabicPeriod"/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Luž</a:t>
            </a:r>
          </a:p>
          <a:p>
            <a:pPr marL="342900" indent="-342900">
              <a:buAutoNum type="arabicPeriod"/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Lysá hora</a:t>
            </a:r>
          </a:p>
          <a:p>
            <a:pPr marL="342900" indent="-342900">
              <a:buAutoNum type="arabicPeriod"/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Velká Deštná</a:t>
            </a:r>
          </a:p>
          <a:p>
            <a:pPr marL="342900" indent="-342900">
              <a:buAutoNum type="arabicPeriod"/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Javořice</a:t>
            </a:r>
          </a:p>
          <a:p>
            <a:pPr marL="342900" indent="-342900">
              <a:buAutoNum type="arabicPeriod"/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Tok</a:t>
            </a:r>
          </a:p>
          <a:p>
            <a:pPr marL="342900" indent="-342900">
              <a:buAutoNum type="arabicPeriod"/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Smrk</a:t>
            </a:r>
          </a:p>
          <a:p>
            <a:pPr marL="342900" indent="-342900">
              <a:buAutoNum type="arabicPeriod"/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Praděd</a:t>
            </a:r>
          </a:p>
          <a:p>
            <a:pPr marL="342900" indent="-342900">
              <a:buAutoNum type="arabicPeriod"/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Sněžka</a:t>
            </a:r>
          </a:p>
          <a:p>
            <a:pPr marL="342900" indent="-342900">
              <a:buAutoNum type="arabicPeriod"/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Říp </a:t>
            </a:r>
          </a:p>
        </p:txBody>
      </p:sp>
      <p:sp>
        <p:nvSpPr>
          <p:cNvPr id="10" name="Vývojový diagram: spojka 9"/>
          <p:cNvSpPr/>
          <p:nvPr/>
        </p:nvSpPr>
        <p:spPr>
          <a:xfrm>
            <a:off x="2339752" y="1347614"/>
            <a:ext cx="432048" cy="432048"/>
          </a:xfrm>
          <a:prstGeom prst="flowChartConnector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ývojový diagram: spojka 10"/>
          <p:cNvSpPr/>
          <p:nvPr/>
        </p:nvSpPr>
        <p:spPr>
          <a:xfrm>
            <a:off x="5580112" y="3075806"/>
            <a:ext cx="432048" cy="432048"/>
          </a:xfrm>
          <a:prstGeom prst="flowChartConnector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ývojový diagram: spojka 11"/>
          <p:cNvSpPr/>
          <p:nvPr/>
        </p:nvSpPr>
        <p:spPr>
          <a:xfrm>
            <a:off x="899592" y="1923678"/>
            <a:ext cx="432048" cy="432048"/>
          </a:xfrm>
          <a:prstGeom prst="flowChartConnector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ývojový diagram: spojka 12"/>
          <p:cNvSpPr/>
          <p:nvPr/>
        </p:nvSpPr>
        <p:spPr>
          <a:xfrm>
            <a:off x="1475656" y="3939902"/>
            <a:ext cx="457200" cy="457200"/>
          </a:xfrm>
          <a:prstGeom prst="flowChartConnector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ývojový diagram: spojka 13"/>
          <p:cNvSpPr/>
          <p:nvPr/>
        </p:nvSpPr>
        <p:spPr>
          <a:xfrm>
            <a:off x="2699792" y="3363838"/>
            <a:ext cx="432048" cy="432048"/>
          </a:xfrm>
          <a:prstGeom prst="flowChartConnector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ývojový diagram: spojka 15"/>
          <p:cNvSpPr/>
          <p:nvPr/>
        </p:nvSpPr>
        <p:spPr>
          <a:xfrm>
            <a:off x="3275856" y="1563638"/>
            <a:ext cx="432048" cy="432048"/>
          </a:xfrm>
          <a:prstGeom prst="flowChartConnector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Vývojový diagram: spojka 16"/>
          <p:cNvSpPr/>
          <p:nvPr/>
        </p:nvSpPr>
        <p:spPr>
          <a:xfrm>
            <a:off x="4572000" y="2283718"/>
            <a:ext cx="457200" cy="457200"/>
          </a:xfrm>
          <a:prstGeom prst="flowChartConnector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Vývojový diagram: spojka 17"/>
          <p:cNvSpPr/>
          <p:nvPr/>
        </p:nvSpPr>
        <p:spPr>
          <a:xfrm>
            <a:off x="2051720" y="1995686"/>
            <a:ext cx="432048" cy="432048"/>
          </a:xfrm>
          <a:prstGeom prst="flowChartConnector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Vývojový diagram: spojka 18"/>
          <p:cNvSpPr/>
          <p:nvPr/>
        </p:nvSpPr>
        <p:spPr>
          <a:xfrm>
            <a:off x="3851920" y="2067694"/>
            <a:ext cx="432048" cy="432048"/>
          </a:xfrm>
          <a:prstGeom prst="flowChartConnector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ývojový diagram: spojka 19"/>
          <p:cNvSpPr/>
          <p:nvPr/>
        </p:nvSpPr>
        <p:spPr>
          <a:xfrm>
            <a:off x="1691680" y="2787774"/>
            <a:ext cx="432048" cy="432048"/>
          </a:xfrm>
          <a:prstGeom prst="flowChartConnector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Vývojový diagram: spojka 21"/>
          <p:cNvSpPr/>
          <p:nvPr/>
        </p:nvSpPr>
        <p:spPr>
          <a:xfrm>
            <a:off x="2915816" y="1419622"/>
            <a:ext cx="360040" cy="385192"/>
          </a:xfrm>
          <a:prstGeom prst="flowChartConnector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2339752" y="1335534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2913956" y="1398389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2572544" y="3349029"/>
            <a:ext cx="5232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6.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251970" y="1548829"/>
            <a:ext cx="581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10.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2051720" y="1964779"/>
            <a:ext cx="648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11.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899592" y="1599505"/>
            <a:ext cx="576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590828" y="3073425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4597152" y="2303289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3843586" y="2074838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1685628" y="2787774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1500808" y="3942581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ovéPole 60"/>
          <p:cNvSpPr txBox="1"/>
          <p:nvPr/>
        </p:nvSpPr>
        <p:spPr>
          <a:xfrm>
            <a:off x="6958612" y="4657106"/>
            <a:ext cx="1687941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Blaník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6948475" y="4463343"/>
            <a:ext cx="1687941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Broumovsko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6955299" y="4254444"/>
            <a:ext cx="1687941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Jizerské hory</a:t>
            </a:r>
          </a:p>
        </p:txBody>
      </p:sp>
      <p:sp>
        <p:nvSpPr>
          <p:cNvPr id="58" name="TextovéPole 57"/>
          <p:cNvSpPr txBox="1"/>
          <p:nvPr/>
        </p:nvSpPr>
        <p:spPr>
          <a:xfrm>
            <a:off x="6955299" y="4009881"/>
            <a:ext cx="1687941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Slavkovský les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6955299" y="3760755"/>
            <a:ext cx="1687941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Křivoklátsko</a:t>
            </a:r>
          </a:p>
        </p:txBody>
      </p:sp>
      <p:sp>
        <p:nvSpPr>
          <p:cNvPr id="56" name="TextovéPole 55"/>
          <p:cNvSpPr txBox="1"/>
          <p:nvPr/>
        </p:nvSpPr>
        <p:spPr>
          <a:xfrm>
            <a:off x="6958612" y="3563134"/>
            <a:ext cx="1687941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Jeseníky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6939396" y="3340164"/>
            <a:ext cx="1687941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Žďárské vrchy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6939396" y="3125748"/>
            <a:ext cx="1687941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Železné hory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6923331" y="2916200"/>
            <a:ext cx="1687941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Blanský les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6937438" y="2710628"/>
            <a:ext cx="1687941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Bílé Karpaty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6916507" y="1671404"/>
            <a:ext cx="1687941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Litovelské Pomoraví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6916507" y="996172"/>
            <a:ext cx="1687941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NP České Švýcarsko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6916507" y="796811"/>
            <a:ext cx="1687941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NP Podyjí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916507" y="565092"/>
            <a:ext cx="1687941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NP Šumava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6916507" y="1469668"/>
            <a:ext cx="1687941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Český les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6916507" y="1225437"/>
            <a:ext cx="1687941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Krkonošský </a:t>
            </a:r>
            <a:r>
              <a:rPr lang="cs-CZ" sz="1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n.p</a:t>
            </a:r>
            <a:r>
              <a:rPr lang="cs-CZ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136.5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835" y="981477"/>
            <a:ext cx="637198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899592" y="612040"/>
            <a:ext cx="54190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Národní parky </a:t>
            </a:r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a chráněné krajinné oblasti České </a:t>
            </a:r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republiky</a:t>
            </a:r>
            <a:endParaRPr lang="cs-CZ" sz="16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619672" y="4155926"/>
            <a:ext cx="504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cs-CZ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562556" y="4148381"/>
            <a:ext cx="504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11.</a:t>
            </a:r>
            <a:endParaRPr lang="cs-CZ" sz="2000" dirty="0"/>
          </a:p>
        </p:txBody>
      </p:sp>
      <p:sp>
        <p:nvSpPr>
          <p:cNvPr id="12" name="Obdélník 11"/>
          <p:cNvSpPr/>
          <p:nvPr/>
        </p:nvSpPr>
        <p:spPr>
          <a:xfrm>
            <a:off x="3491880" y="1635646"/>
            <a:ext cx="504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endParaRPr lang="cs-CZ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2374237" y="1482951"/>
            <a:ext cx="504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endParaRPr lang="cs-CZ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1115616" y="3147814"/>
            <a:ext cx="504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2000" dirty="0"/>
          </a:p>
        </p:txBody>
      </p:sp>
      <p:sp>
        <p:nvSpPr>
          <p:cNvPr id="18" name="Obdélník 17"/>
          <p:cNvSpPr/>
          <p:nvPr/>
        </p:nvSpPr>
        <p:spPr>
          <a:xfrm>
            <a:off x="909700" y="2516857"/>
            <a:ext cx="504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17.</a:t>
            </a:r>
            <a:endParaRPr lang="cs-CZ" sz="2000" dirty="0"/>
          </a:p>
        </p:txBody>
      </p:sp>
      <p:sp>
        <p:nvSpPr>
          <p:cNvPr id="19" name="Obdélník 18"/>
          <p:cNvSpPr/>
          <p:nvPr/>
        </p:nvSpPr>
        <p:spPr>
          <a:xfrm>
            <a:off x="3108483" y="1482951"/>
            <a:ext cx="5006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18.</a:t>
            </a:r>
            <a:endParaRPr lang="cs-CZ" sz="2000" dirty="0"/>
          </a:p>
        </p:txBody>
      </p:sp>
      <p:sp>
        <p:nvSpPr>
          <p:cNvPr id="20" name="Obdélník 19"/>
          <p:cNvSpPr/>
          <p:nvPr/>
        </p:nvSpPr>
        <p:spPr>
          <a:xfrm>
            <a:off x="1871700" y="2562458"/>
            <a:ext cx="504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16.</a:t>
            </a:r>
            <a:endParaRPr lang="cs-CZ" sz="2000" dirty="0"/>
          </a:p>
        </p:txBody>
      </p:sp>
      <p:sp>
        <p:nvSpPr>
          <p:cNvPr id="21" name="Obdélník 20"/>
          <p:cNvSpPr/>
          <p:nvPr/>
        </p:nvSpPr>
        <p:spPr>
          <a:xfrm>
            <a:off x="3982590" y="2516857"/>
            <a:ext cx="504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21.</a:t>
            </a:r>
            <a:endParaRPr lang="cs-CZ" sz="2000" dirty="0"/>
          </a:p>
        </p:txBody>
      </p:sp>
      <p:sp>
        <p:nvSpPr>
          <p:cNvPr id="22" name="Obdélník 21"/>
          <p:cNvSpPr/>
          <p:nvPr/>
        </p:nvSpPr>
        <p:spPr>
          <a:xfrm>
            <a:off x="2736565" y="3686716"/>
            <a:ext cx="504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2000" dirty="0"/>
          </a:p>
        </p:txBody>
      </p:sp>
      <p:sp>
        <p:nvSpPr>
          <p:cNvPr id="23" name="Obdélník 22"/>
          <p:cNvSpPr/>
          <p:nvPr/>
        </p:nvSpPr>
        <p:spPr>
          <a:xfrm>
            <a:off x="5814584" y="3547745"/>
            <a:ext cx="504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10.</a:t>
            </a:r>
            <a:endParaRPr lang="cs-CZ" sz="2000" dirty="0"/>
          </a:p>
        </p:txBody>
      </p:sp>
      <p:sp>
        <p:nvSpPr>
          <p:cNvPr id="24" name="Obdélník 23"/>
          <p:cNvSpPr/>
          <p:nvPr/>
        </p:nvSpPr>
        <p:spPr>
          <a:xfrm>
            <a:off x="4841379" y="2550800"/>
            <a:ext cx="504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15.</a:t>
            </a:r>
            <a:endParaRPr lang="cs-CZ" sz="2000" dirty="0"/>
          </a:p>
        </p:txBody>
      </p:sp>
      <p:sp>
        <p:nvSpPr>
          <p:cNvPr id="25" name="Obdélník 24"/>
          <p:cNvSpPr/>
          <p:nvPr/>
        </p:nvSpPr>
        <p:spPr>
          <a:xfrm>
            <a:off x="3407829" y="4056048"/>
            <a:ext cx="4062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cs-CZ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5436096" y="2932663"/>
            <a:ext cx="504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2000" dirty="0"/>
          </a:p>
        </p:txBody>
      </p:sp>
      <p:sp>
        <p:nvSpPr>
          <p:cNvPr id="27" name="Obdélník 26"/>
          <p:cNvSpPr/>
          <p:nvPr/>
        </p:nvSpPr>
        <p:spPr>
          <a:xfrm>
            <a:off x="3828586" y="3440023"/>
            <a:ext cx="504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14.</a:t>
            </a:r>
            <a:endParaRPr lang="cs-CZ" sz="2000" dirty="0"/>
          </a:p>
        </p:txBody>
      </p:sp>
      <p:sp>
        <p:nvSpPr>
          <p:cNvPr id="29" name="Obdélník 28"/>
          <p:cNvSpPr/>
          <p:nvPr/>
        </p:nvSpPr>
        <p:spPr>
          <a:xfrm>
            <a:off x="3489226" y="2725638"/>
            <a:ext cx="504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/>
          </a:p>
        </p:txBody>
      </p:sp>
      <p:sp>
        <p:nvSpPr>
          <p:cNvPr id="31" name="Obdélník 30"/>
          <p:cNvSpPr/>
          <p:nvPr/>
        </p:nvSpPr>
        <p:spPr>
          <a:xfrm>
            <a:off x="2753238" y="3007936"/>
            <a:ext cx="504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20.</a:t>
            </a:r>
            <a:endParaRPr lang="cs-CZ" sz="2000" dirty="0"/>
          </a:p>
        </p:txBody>
      </p:sp>
      <p:sp>
        <p:nvSpPr>
          <p:cNvPr id="32" name="Obdélník 31"/>
          <p:cNvSpPr/>
          <p:nvPr/>
        </p:nvSpPr>
        <p:spPr>
          <a:xfrm>
            <a:off x="4583212" y="3547745"/>
            <a:ext cx="504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22.</a:t>
            </a:r>
            <a:endParaRPr lang="cs-CZ" sz="2000" dirty="0"/>
          </a:p>
        </p:txBody>
      </p:sp>
      <p:sp>
        <p:nvSpPr>
          <p:cNvPr id="33" name="Obdélník 32"/>
          <p:cNvSpPr/>
          <p:nvPr/>
        </p:nvSpPr>
        <p:spPr>
          <a:xfrm>
            <a:off x="3726425" y="2169316"/>
            <a:ext cx="504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19.</a:t>
            </a:r>
            <a:endParaRPr lang="cs-CZ" sz="2000" dirty="0"/>
          </a:p>
        </p:txBody>
      </p:sp>
      <p:sp>
        <p:nvSpPr>
          <p:cNvPr id="34" name="Obdélník 33"/>
          <p:cNvSpPr/>
          <p:nvPr/>
        </p:nvSpPr>
        <p:spPr>
          <a:xfrm>
            <a:off x="2375756" y="2916967"/>
            <a:ext cx="504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23.</a:t>
            </a:r>
            <a:endParaRPr lang="cs-CZ" sz="2000" dirty="0"/>
          </a:p>
        </p:txBody>
      </p:sp>
      <p:sp>
        <p:nvSpPr>
          <p:cNvPr id="35" name="Obdélník 34"/>
          <p:cNvSpPr/>
          <p:nvPr/>
        </p:nvSpPr>
        <p:spPr>
          <a:xfrm>
            <a:off x="4336476" y="4054389"/>
            <a:ext cx="504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2000" dirty="0"/>
          </a:p>
        </p:txBody>
      </p:sp>
      <p:sp>
        <p:nvSpPr>
          <p:cNvPr id="36" name="Obdélník 35"/>
          <p:cNvSpPr/>
          <p:nvPr/>
        </p:nvSpPr>
        <p:spPr>
          <a:xfrm>
            <a:off x="2560921" y="2255530"/>
            <a:ext cx="504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24.</a:t>
            </a:r>
            <a:endParaRPr lang="cs-CZ" sz="2000" dirty="0"/>
          </a:p>
        </p:txBody>
      </p:sp>
      <p:sp>
        <p:nvSpPr>
          <p:cNvPr id="37" name="Obdélník 36"/>
          <p:cNvSpPr/>
          <p:nvPr/>
        </p:nvSpPr>
        <p:spPr>
          <a:xfrm>
            <a:off x="1888127" y="1946722"/>
            <a:ext cx="504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25.</a:t>
            </a:r>
            <a:endParaRPr lang="cs-CZ" sz="2000" dirty="0"/>
          </a:p>
        </p:txBody>
      </p:sp>
      <p:sp>
        <p:nvSpPr>
          <p:cNvPr id="39" name="Obdélník 38"/>
          <p:cNvSpPr/>
          <p:nvPr/>
        </p:nvSpPr>
        <p:spPr>
          <a:xfrm>
            <a:off x="3155801" y="2293123"/>
            <a:ext cx="504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415076" y="972676"/>
            <a:ext cx="2180857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21._______________________</a:t>
            </a:r>
          </a:p>
          <a:p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22._______________________</a:t>
            </a:r>
          </a:p>
          <a:p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23._______________________</a:t>
            </a:r>
          </a:p>
          <a:p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24._______________________</a:t>
            </a:r>
          </a:p>
          <a:p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25._______________________</a:t>
            </a:r>
          </a:p>
          <a:p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26._______________________</a:t>
            </a:r>
          </a:p>
          <a:p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27._______________________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4778569" y="972676"/>
            <a:ext cx="1687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Orlické hory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4778569" y="1159461"/>
            <a:ext cx="1687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Moravský kras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4777604" y="1320491"/>
            <a:ext cx="1687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Český kras</a:t>
            </a:r>
          </a:p>
        </p:txBody>
      </p:sp>
      <p:sp>
        <p:nvSpPr>
          <p:cNvPr id="65" name="TextovéPole 64"/>
          <p:cNvSpPr txBox="1"/>
          <p:nvPr/>
        </p:nvSpPr>
        <p:spPr>
          <a:xfrm>
            <a:off x="4805756" y="1502436"/>
            <a:ext cx="1687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Kokořínsko</a:t>
            </a:r>
          </a:p>
        </p:txBody>
      </p:sp>
      <p:sp>
        <p:nvSpPr>
          <p:cNvPr id="66" name="TextovéPole 65"/>
          <p:cNvSpPr txBox="1"/>
          <p:nvPr/>
        </p:nvSpPr>
        <p:spPr>
          <a:xfrm>
            <a:off x="4808608" y="1697201"/>
            <a:ext cx="1687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České středohoří</a:t>
            </a:r>
          </a:p>
        </p:txBody>
      </p:sp>
      <p:sp>
        <p:nvSpPr>
          <p:cNvPr id="67" name="TextovéPole 66"/>
          <p:cNvSpPr txBox="1"/>
          <p:nvPr/>
        </p:nvSpPr>
        <p:spPr>
          <a:xfrm>
            <a:off x="4808608" y="1869778"/>
            <a:ext cx="1687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Labské pískovce</a:t>
            </a:r>
          </a:p>
        </p:txBody>
      </p:sp>
      <p:sp>
        <p:nvSpPr>
          <p:cNvPr id="68" name="TextovéPole 67"/>
          <p:cNvSpPr txBox="1"/>
          <p:nvPr/>
        </p:nvSpPr>
        <p:spPr>
          <a:xfrm>
            <a:off x="4804791" y="2069833"/>
            <a:ext cx="1687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Lužické hory</a:t>
            </a:r>
          </a:p>
        </p:txBody>
      </p:sp>
      <p:sp>
        <p:nvSpPr>
          <p:cNvPr id="69" name="Obdélník 68"/>
          <p:cNvSpPr/>
          <p:nvPr/>
        </p:nvSpPr>
        <p:spPr>
          <a:xfrm>
            <a:off x="1979712" y="1609848"/>
            <a:ext cx="504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26.</a:t>
            </a:r>
            <a:endParaRPr lang="cs-CZ" sz="2000" dirty="0"/>
          </a:p>
        </p:txBody>
      </p:sp>
      <p:sp>
        <p:nvSpPr>
          <p:cNvPr id="70" name="Obdélník 69"/>
          <p:cNvSpPr/>
          <p:nvPr/>
        </p:nvSpPr>
        <p:spPr>
          <a:xfrm>
            <a:off x="2735468" y="1542484"/>
            <a:ext cx="504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27.</a:t>
            </a:r>
            <a:endParaRPr lang="cs-CZ" sz="2000" dirty="0"/>
          </a:p>
        </p:txBody>
      </p:sp>
      <p:sp>
        <p:nvSpPr>
          <p:cNvPr id="71" name="Obdélník 70"/>
          <p:cNvSpPr/>
          <p:nvPr/>
        </p:nvSpPr>
        <p:spPr>
          <a:xfrm>
            <a:off x="2375756" y="4034531"/>
            <a:ext cx="504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12.</a:t>
            </a:r>
            <a:endParaRPr lang="cs-CZ" sz="2000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6914225" y="2102984"/>
            <a:ext cx="1687941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Třeboňsko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6923331" y="2296829"/>
            <a:ext cx="1687941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Poodří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6914224" y="1866536"/>
            <a:ext cx="1687941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Český ráj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6923330" y="2473856"/>
            <a:ext cx="1687941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Beskydy</a:t>
            </a:r>
          </a:p>
        </p:txBody>
      </p:sp>
      <p:sp>
        <p:nvSpPr>
          <p:cNvPr id="72" name="Obdélník 71"/>
          <p:cNvSpPr/>
          <p:nvPr/>
        </p:nvSpPr>
        <p:spPr>
          <a:xfrm>
            <a:off x="4848225" y="3117022"/>
            <a:ext cx="504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6.</a:t>
            </a:r>
            <a:endParaRPr lang="cs-CZ" sz="2000" dirty="0"/>
          </a:p>
        </p:txBody>
      </p:sp>
      <p:sp>
        <p:nvSpPr>
          <p:cNvPr id="9" name="Obdélník 8"/>
          <p:cNvSpPr/>
          <p:nvPr/>
        </p:nvSpPr>
        <p:spPr>
          <a:xfrm>
            <a:off x="6502731" y="572233"/>
            <a:ext cx="243455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1._______________________</a:t>
            </a:r>
          </a:p>
          <a:p>
            <a:r>
              <a:rPr lang="cs-CZ" sz="1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2._______________________</a:t>
            </a:r>
          </a:p>
          <a:p>
            <a:r>
              <a:rPr lang="cs-CZ" sz="1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1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.______________________</a:t>
            </a:r>
            <a:endParaRPr lang="cs-CZ" sz="1400" b="1" u="sng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4._______________________</a:t>
            </a:r>
          </a:p>
          <a:p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5._______________________</a:t>
            </a:r>
          </a:p>
          <a:p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6._______________________</a:t>
            </a:r>
          </a:p>
          <a:p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7._______________________</a:t>
            </a:r>
          </a:p>
          <a:p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8._______________________</a:t>
            </a:r>
          </a:p>
          <a:p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9._______________________</a:t>
            </a:r>
          </a:p>
          <a:p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10.______________________</a:t>
            </a:r>
          </a:p>
          <a:p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11.______________________</a:t>
            </a:r>
          </a:p>
          <a:p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12.______________________13.______________________</a:t>
            </a:r>
          </a:p>
          <a:p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14.______________________</a:t>
            </a:r>
          </a:p>
          <a:p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15.______________________</a:t>
            </a:r>
          </a:p>
          <a:p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16.______________________</a:t>
            </a:r>
          </a:p>
          <a:p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17.______________________</a:t>
            </a:r>
          </a:p>
          <a:p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18_______________________</a:t>
            </a:r>
          </a:p>
          <a:p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19.______________________</a:t>
            </a:r>
          </a:p>
          <a:p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20.______________________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0" grpId="0" animBg="1"/>
      <p:bldP spid="59" grpId="0" animBg="1"/>
      <p:bldP spid="58" grpId="0" animBg="1"/>
      <p:bldP spid="57" grpId="0" animBg="1"/>
      <p:bldP spid="56" grpId="0" animBg="1"/>
      <p:bldP spid="55" grpId="0" animBg="1"/>
      <p:bldP spid="54" grpId="0" animBg="1"/>
      <p:bldP spid="53" grpId="0" animBg="1"/>
      <p:bldP spid="52" grpId="0" animBg="1"/>
      <p:bldP spid="46" grpId="0" animBg="1"/>
      <p:bldP spid="43" grpId="0" animBg="1"/>
      <p:bldP spid="42" grpId="0" animBg="1"/>
      <p:bldP spid="3" grpId="0" animBg="1"/>
      <p:bldP spid="45" grpId="0" animBg="1"/>
      <p:bldP spid="44" grpId="0" animBg="1"/>
      <p:bldP spid="62" grpId="0"/>
      <p:bldP spid="63" grpId="0"/>
      <p:bldP spid="64" grpId="0"/>
      <p:bldP spid="65" grpId="0"/>
      <p:bldP spid="66" grpId="0"/>
      <p:bldP spid="67" grpId="0"/>
      <p:bldP spid="68" grpId="0"/>
      <p:bldP spid="48" grpId="0" animBg="1"/>
      <p:bldP spid="49" grpId="0" animBg="1"/>
      <p:bldP spid="47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136.6 Vodstvo ČR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37032"/>
            <a:ext cx="6581601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2826043" y="577098"/>
            <a:ext cx="1889973" cy="369332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Doplň názvy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řek.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948264" y="519121"/>
            <a:ext cx="2160240" cy="46166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1.____________________</a:t>
            </a:r>
          </a:p>
          <a:p>
            <a:r>
              <a:rPr lang="cs-CZ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2.____________________</a:t>
            </a:r>
          </a:p>
          <a:p>
            <a:r>
              <a:rPr lang="cs-CZ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3.____________________</a:t>
            </a:r>
          </a:p>
          <a:p>
            <a:r>
              <a:rPr lang="cs-CZ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4.____________________</a:t>
            </a:r>
          </a:p>
          <a:p>
            <a:r>
              <a:rPr lang="cs-CZ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5.____________________</a:t>
            </a:r>
          </a:p>
          <a:p>
            <a:r>
              <a:rPr lang="cs-CZ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6.____________________</a:t>
            </a:r>
          </a:p>
          <a:p>
            <a:r>
              <a:rPr lang="cs-CZ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7.____________________</a:t>
            </a:r>
          </a:p>
          <a:p>
            <a:r>
              <a:rPr lang="cs-CZ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8.____________________</a:t>
            </a:r>
          </a:p>
          <a:p>
            <a:r>
              <a:rPr lang="cs-CZ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9.____________________</a:t>
            </a:r>
          </a:p>
          <a:p>
            <a:r>
              <a:rPr lang="cs-CZ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10.___________________</a:t>
            </a:r>
          </a:p>
          <a:p>
            <a:r>
              <a:rPr lang="cs-CZ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11.___________________</a:t>
            </a:r>
          </a:p>
          <a:p>
            <a:r>
              <a:rPr lang="cs-CZ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12.___________________</a:t>
            </a:r>
          </a:p>
          <a:p>
            <a:r>
              <a:rPr lang="cs-CZ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13.___________________</a:t>
            </a:r>
          </a:p>
          <a:p>
            <a:r>
              <a:rPr lang="cs-CZ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14.___________________</a:t>
            </a:r>
          </a:p>
          <a:p>
            <a:r>
              <a:rPr lang="cs-CZ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15.___________________</a:t>
            </a:r>
          </a:p>
          <a:p>
            <a:r>
              <a:rPr lang="cs-CZ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16.___________________</a:t>
            </a:r>
          </a:p>
          <a:p>
            <a:r>
              <a:rPr lang="cs-CZ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17.___________________</a:t>
            </a:r>
          </a:p>
          <a:p>
            <a:r>
              <a:rPr lang="cs-CZ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18.___________________</a:t>
            </a:r>
          </a:p>
          <a:p>
            <a:r>
              <a:rPr lang="cs-CZ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19.___________________</a:t>
            </a:r>
          </a:p>
          <a:p>
            <a:r>
              <a:rPr lang="cs-CZ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20.___________________</a:t>
            </a:r>
          </a:p>
          <a:p>
            <a:r>
              <a:rPr lang="cs-CZ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21.___________________</a:t>
            </a:r>
          </a:p>
        </p:txBody>
      </p:sp>
      <p:sp>
        <p:nvSpPr>
          <p:cNvPr id="3" name="Vývojový diagram: spojnice 2"/>
          <p:cNvSpPr/>
          <p:nvPr/>
        </p:nvSpPr>
        <p:spPr>
          <a:xfrm flipH="1" flipV="1">
            <a:off x="2392329" y="4155926"/>
            <a:ext cx="45719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ývojový diagram: spojnice 8"/>
          <p:cNvSpPr/>
          <p:nvPr/>
        </p:nvSpPr>
        <p:spPr>
          <a:xfrm>
            <a:off x="2392329" y="4262607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ývojový diagram: spojnice 9"/>
          <p:cNvSpPr/>
          <p:nvPr/>
        </p:nvSpPr>
        <p:spPr>
          <a:xfrm flipV="1">
            <a:off x="2499007" y="4182213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482792" y="1764235"/>
            <a:ext cx="5371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23.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11560" y="2241987"/>
            <a:ext cx="576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544726" y="1889532"/>
            <a:ext cx="5300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18.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3434840" y="2573011"/>
            <a:ext cx="6331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12.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4138140" y="2937498"/>
            <a:ext cx="5058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15.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076056" y="3991875"/>
            <a:ext cx="432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5292079" y="2603877"/>
            <a:ext cx="6012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24.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5508104" y="3137553"/>
            <a:ext cx="432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5364088" y="3507854"/>
            <a:ext cx="576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28.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1835696" y="3146782"/>
            <a:ext cx="432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2858752" y="2256231"/>
            <a:ext cx="561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14.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847840" y="3307799"/>
            <a:ext cx="555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21.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1403648" y="2372956"/>
            <a:ext cx="432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1403648" y="1641822"/>
            <a:ext cx="576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17.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2440184" y="2737443"/>
            <a:ext cx="432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420606" y="2695537"/>
            <a:ext cx="6432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19.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631816" y="2995702"/>
            <a:ext cx="555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20.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1259632" y="3137553"/>
            <a:ext cx="504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22.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1259632" y="3903523"/>
            <a:ext cx="504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26.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2102582" y="1432210"/>
            <a:ext cx="5536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25.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2760750" y="1347614"/>
            <a:ext cx="432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2378074" y="4155926"/>
            <a:ext cx="598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13.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758938" y="3497963"/>
            <a:ext cx="536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11.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3846078" y="3319566"/>
            <a:ext cx="5358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16.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4572000" y="2803932"/>
            <a:ext cx="432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3535367" y="4300313"/>
            <a:ext cx="432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3788296" y="2347496"/>
            <a:ext cx="5658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27.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4813217" y="522971"/>
            <a:ext cx="2160240" cy="1600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22.___________________</a:t>
            </a:r>
          </a:p>
          <a:p>
            <a:r>
              <a:rPr lang="cs-CZ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23.___________________</a:t>
            </a:r>
          </a:p>
          <a:p>
            <a:r>
              <a:rPr lang="cs-CZ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24.___________________</a:t>
            </a:r>
          </a:p>
          <a:p>
            <a:r>
              <a:rPr lang="cs-CZ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25.___________________</a:t>
            </a:r>
          </a:p>
          <a:p>
            <a:r>
              <a:rPr lang="cs-CZ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26.___________________</a:t>
            </a:r>
          </a:p>
          <a:p>
            <a:r>
              <a:rPr lang="cs-CZ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27.___________________</a:t>
            </a:r>
          </a:p>
          <a:p>
            <a:r>
              <a:rPr lang="cs-CZ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28.___________________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317757" y="553748"/>
            <a:ext cx="1043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Lužická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isa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7317756" y="761764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Vltava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7317757" y="969246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Labe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7310780" y="1209114"/>
            <a:ext cx="831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Berounka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7326683" y="1412478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Sázava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7310780" y="1632265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Dyje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7328787" y="1838999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Metuje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7328787" y="2041571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Odra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7344872" y="2270552"/>
            <a:ext cx="707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Morava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7369701" y="2456286"/>
            <a:ext cx="527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Ohře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7355397" y="2670707"/>
            <a:ext cx="663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Jihlava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7328787" y="2902876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Chrudimka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7353798" y="3117252"/>
            <a:ext cx="707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Lužnice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7335246" y="3322746"/>
            <a:ext cx="671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Cidlina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7346820" y="3519621"/>
            <a:ext cx="671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Svitava</a:t>
            </a:r>
          </a:p>
        </p:txBody>
      </p:sp>
      <p:sp>
        <p:nvSpPr>
          <p:cNvPr id="56" name="TextovéPole 55"/>
          <p:cNvSpPr txBox="1"/>
          <p:nvPr/>
        </p:nvSpPr>
        <p:spPr>
          <a:xfrm>
            <a:off x="7355397" y="3735574"/>
            <a:ext cx="705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Svratka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7388296" y="3965078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Bílina</a:t>
            </a:r>
          </a:p>
        </p:txBody>
      </p:sp>
      <p:sp>
        <p:nvSpPr>
          <p:cNvPr id="58" name="TextovéPole 57"/>
          <p:cNvSpPr txBox="1"/>
          <p:nvPr/>
        </p:nvSpPr>
        <p:spPr>
          <a:xfrm>
            <a:off x="7404182" y="4169826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Jizera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7415412" y="4599282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Radbuza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7404182" y="4362226"/>
            <a:ext cx="46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Mže</a:t>
            </a:r>
          </a:p>
        </p:txBody>
      </p:sp>
      <p:sp>
        <p:nvSpPr>
          <p:cNvPr id="61" name="TextovéPole 60"/>
          <p:cNvSpPr txBox="1"/>
          <p:nvPr/>
        </p:nvSpPr>
        <p:spPr>
          <a:xfrm>
            <a:off x="7404182" y="4824327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Úhlava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5215014" y="522971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Úslava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5222370" y="951782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Opava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5222370" y="720048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Úpa</a:t>
            </a:r>
          </a:p>
        </p:txBody>
      </p:sp>
      <p:sp>
        <p:nvSpPr>
          <p:cNvPr id="65" name="TextovéPole 64"/>
          <p:cNvSpPr txBox="1"/>
          <p:nvPr/>
        </p:nvSpPr>
        <p:spPr>
          <a:xfrm>
            <a:off x="5222370" y="1191650"/>
            <a:ext cx="8194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Ploučnice</a:t>
            </a:r>
          </a:p>
        </p:txBody>
      </p:sp>
      <p:sp>
        <p:nvSpPr>
          <p:cNvPr id="66" name="TextovéPole 65"/>
          <p:cNvSpPr txBox="1"/>
          <p:nvPr/>
        </p:nvSpPr>
        <p:spPr>
          <a:xfrm>
            <a:off x="5215014" y="1409169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Otava</a:t>
            </a:r>
          </a:p>
        </p:txBody>
      </p:sp>
      <p:sp>
        <p:nvSpPr>
          <p:cNvPr id="68" name="TextovéPole 67"/>
          <p:cNvSpPr txBox="1"/>
          <p:nvPr/>
        </p:nvSpPr>
        <p:spPr>
          <a:xfrm>
            <a:off x="5223972" y="1628113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Orlice</a:t>
            </a:r>
          </a:p>
        </p:txBody>
      </p:sp>
      <p:sp>
        <p:nvSpPr>
          <p:cNvPr id="69" name="TextovéPole 68"/>
          <p:cNvSpPr txBox="1"/>
          <p:nvPr/>
        </p:nvSpPr>
        <p:spPr>
          <a:xfrm>
            <a:off x="5243208" y="1838998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Bečva</a:t>
            </a:r>
          </a:p>
        </p:txBody>
      </p:sp>
      <p:cxnSp>
        <p:nvCxnSpPr>
          <p:cNvPr id="91" name="Zakřivená spojnice 90"/>
          <p:cNvCxnSpPr/>
          <p:nvPr/>
        </p:nvCxnSpPr>
        <p:spPr>
          <a:xfrm flipV="1">
            <a:off x="3635897" y="2070497"/>
            <a:ext cx="251121" cy="219148"/>
          </a:xfrm>
          <a:prstGeom prst="curvedConnector3">
            <a:avLst>
              <a:gd name="adj1" fmla="val 11965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Obdélník 101"/>
          <p:cNvSpPr/>
          <p:nvPr/>
        </p:nvSpPr>
        <p:spPr>
          <a:xfrm>
            <a:off x="3761457" y="1941992"/>
            <a:ext cx="432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2000" dirty="0">
              <a:solidFill>
                <a:srgbClr val="FF0000"/>
              </a:solidFill>
            </a:endParaRPr>
          </a:p>
        </p:txBody>
      </p:sp>
      <p:cxnSp>
        <p:nvCxnSpPr>
          <p:cNvPr id="10258" name="Zakřivená spojnice 10257"/>
          <p:cNvCxnSpPr/>
          <p:nvPr/>
        </p:nvCxnSpPr>
        <p:spPr>
          <a:xfrm rot="16200000" flipH="1">
            <a:off x="3448769" y="2051393"/>
            <a:ext cx="423910" cy="49654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4" name="Obdélník 123"/>
          <p:cNvSpPr/>
          <p:nvPr/>
        </p:nvSpPr>
        <p:spPr>
          <a:xfrm>
            <a:off x="2162050" y="1947386"/>
            <a:ext cx="432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8" grpId="0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574778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136.7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55526"/>
            <a:ext cx="806489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580112" y="627534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Doplňuj do slepé mapy.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(Můžeš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si vzít na pomoc mapu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ČR.)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971600" y="563935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Města ČR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635896" y="2211710"/>
            <a:ext cx="766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Praha.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199246" y="1181530"/>
            <a:ext cx="1509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Ústí n. Labem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131840" y="704477"/>
            <a:ext cx="754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Děčín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480558" y="932548"/>
            <a:ext cx="795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Liberec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038293" y="1390408"/>
            <a:ext cx="1573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Mladá Boleslav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4969545" y="1908480"/>
            <a:ext cx="1509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Hradec Králové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4978366" y="2396375"/>
            <a:ext cx="970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Pardubice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5350623" y="1494467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Trutnov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2659801" y="946012"/>
            <a:ext cx="818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Teplice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2614306" y="1265737"/>
            <a:ext cx="61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Most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2894018" y="1750044"/>
            <a:ext cx="754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Kladno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1475656" y="1455791"/>
            <a:ext cx="1509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Karlovy Vary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2070618" y="2289284"/>
            <a:ext cx="735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Plzeň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1161962" y="1822582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Cheb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2887499" y="2479997"/>
            <a:ext cx="953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Příbram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4472525" y="2885251"/>
            <a:ext cx="1509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Havlíčkův Brod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2985434" y="3079332"/>
            <a:ext cx="818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Písek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3587214" y="3127209"/>
            <a:ext cx="696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Tábor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2843808" y="3769508"/>
            <a:ext cx="1636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České Budějovice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4825223" y="3311575"/>
            <a:ext cx="165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Jihlava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4816115" y="3769507"/>
            <a:ext cx="748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Třebíč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5811592" y="3564571"/>
            <a:ext cx="754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Brno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5170781" y="4175671"/>
            <a:ext cx="811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Znojmo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6168856" y="4355670"/>
            <a:ext cx="842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Břeclav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6566481" y="3049369"/>
            <a:ext cx="1005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Olomouc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7546406" y="2533964"/>
            <a:ext cx="828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Opava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7884368" y="3067548"/>
            <a:ext cx="849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Ostrava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7345143" y="3739561"/>
            <a:ext cx="501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Zlín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7056276" y="4209273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Uherské Hradiště</a:t>
            </a:r>
          </a:p>
        </p:txBody>
      </p:sp>
      <p:sp>
        <p:nvSpPr>
          <p:cNvPr id="41" name="TextovéPole 40"/>
          <p:cNvSpPr txBox="1"/>
          <p:nvPr/>
        </p:nvSpPr>
        <p:spPr>
          <a:xfrm flipH="1">
            <a:off x="6335001" y="2380076"/>
            <a:ext cx="1013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Šumperk</a:t>
            </a:r>
          </a:p>
        </p:txBody>
      </p:sp>
      <p:sp>
        <p:nvSpPr>
          <p:cNvPr id="3" name="Vývojový diagram: spojnice 2"/>
          <p:cNvSpPr/>
          <p:nvPr/>
        </p:nvSpPr>
        <p:spPr>
          <a:xfrm flipH="1">
            <a:off x="6526218" y="2609930"/>
            <a:ext cx="64035" cy="64499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TextovéPole 41"/>
          <p:cNvSpPr txBox="1"/>
          <p:nvPr/>
        </p:nvSpPr>
        <p:spPr>
          <a:xfrm>
            <a:off x="4402316" y="2130359"/>
            <a:ext cx="660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Kolín</a:t>
            </a:r>
          </a:p>
        </p:txBody>
      </p:sp>
      <p:sp>
        <p:nvSpPr>
          <p:cNvPr id="43" name="Vývojový diagram: spojnice 42"/>
          <p:cNvSpPr/>
          <p:nvPr/>
        </p:nvSpPr>
        <p:spPr>
          <a:xfrm flipH="1" flipV="1">
            <a:off x="3841008" y="1750044"/>
            <a:ext cx="45721" cy="67231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TextovéPole 43"/>
          <p:cNvSpPr txBox="1"/>
          <p:nvPr/>
        </p:nvSpPr>
        <p:spPr>
          <a:xfrm>
            <a:off x="3777588" y="1698185"/>
            <a:ext cx="794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Mělník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136.8 Kraje ČR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skolazaskolou.cz/ukazkyModulu/images/CR_kraj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31590"/>
            <a:ext cx="6264696" cy="3778570"/>
          </a:xfrm>
          <a:prstGeom prst="rect">
            <a:avLst/>
          </a:prstGeom>
          <a:noFill/>
        </p:spPr>
      </p:pic>
      <p:sp>
        <p:nvSpPr>
          <p:cNvPr id="6" name="Vývojový diagram: spojka 5"/>
          <p:cNvSpPr/>
          <p:nvPr/>
        </p:nvSpPr>
        <p:spPr>
          <a:xfrm>
            <a:off x="1547664" y="1707654"/>
            <a:ext cx="360040" cy="36004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ývojový diagram: spojka 6"/>
          <p:cNvSpPr/>
          <p:nvPr/>
        </p:nvSpPr>
        <p:spPr>
          <a:xfrm>
            <a:off x="467544" y="2211710"/>
            <a:ext cx="360040" cy="36004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ývojový diagram: spojka 8"/>
          <p:cNvSpPr/>
          <p:nvPr/>
        </p:nvSpPr>
        <p:spPr>
          <a:xfrm>
            <a:off x="2987824" y="1563638"/>
            <a:ext cx="360040" cy="36004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ývojový diagram: spojka 9"/>
          <p:cNvSpPr/>
          <p:nvPr/>
        </p:nvSpPr>
        <p:spPr>
          <a:xfrm>
            <a:off x="3563888" y="1995686"/>
            <a:ext cx="360040" cy="36004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ývojový diagram: spojka 10"/>
          <p:cNvSpPr/>
          <p:nvPr/>
        </p:nvSpPr>
        <p:spPr>
          <a:xfrm>
            <a:off x="1835696" y="3651870"/>
            <a:ext cx="360040" cy="36004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ývojový diagram: spojka 11"/>
          <p:cNvSpPr/>
          <p:nvPr/>
        </p:nvSpPr>
        <p:spPr>
          <a:xfrm>
            <a:off x="2555776" y="2139702"/>
            <a:ext cx="360040" cy="36004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ývojový diagram: spojka 12"/>
          <p:cNvSpPr/>
          <p:nvPr/>
        </p:nvSpPr>
        <p:spPr>
          <a:xfrm>
            <a:off x="827584" y="3003798"/>
            <a:ext cx="360040" cy="36004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Vývojový diagram: spojka 14"/>
          <p:cNvSpPr/>
          <p:nvPr/>
        </p:nvSpPr>
        <p:spPr>
          <a:xfrm>
            <a:off x="3419872" y="3291830"/>
            <a:ext cx="360040" cy="36004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ývojový diagram: spojka 15"/>
          <p:cNvSpPr/>
          <p:nvPr/>
        </p:nvSpPr>
        <p:spPr>
          <a:xfrm>
            <a:off x="3779912" y="2715766"/>
            <a:ext cx="360040" cy="36004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Vývojový diagram: spojka 16"/>
          <p:cNvSpPr/>
          <p:nvPr/>
        </p:nvSpPr>
        <p:spPr>
          <a:xfrm>
            <a:off x="5796136" y="3003798"/>
            <a:ext cx="360040" cy="36004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Vývojový diagram: spojka 17"/>
          <p:cNvSpPr/>
          <p:nvPr/>
        </p:nvSpPr>
        <p:spPr>
          <a:xfrm>
            <a:off x="5004048" y="3219822"/>
            <a:ext cx="360040" cy="36004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Vývojový diagram: spojka 18"/>
          <p:cNvSpPr/>
          <p:nvPr/>
        </p:nvSpPr>
        <p:spPr>
          <a:xfrm>
            <a:off x="4211960" y="4083918"/>
            <a:ext cx="360040" cy="36004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ývojový diagram: spojka 19"/>
          <p:cNvSpPr/>
          <p:nvPr/>
        </p:nvSpPr>
        <p:spPr>
          <a:xfrm>
            <a:off x="5364088" y="3651870"/>
            <a:ext cx="360040" cy="36004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6516216" y="689090"/>
            <a:ext cx="2340260" cy="338554"/>
          </a:xfrm>
          <a:prstGeom prst="rect">
            <a:avLst/>
          </a:prstGeom>
          <a:noFill/>
          <a:ln w="3810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Doplň do slepé mapy.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588224" y="1148943"/>
            <a:ext cx="2268252" cy="39703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Praha</a:t>
            </a:r>
          </a:p>
          <a:p>
            <a:pPr marL="342900" indent="-342900">
              <a:buAutoNum type="arabicPeriod"/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Středočeský</a:t>
            </a:r>
          </a:p>
          <a:p>
            <a:pPr marL="342900" indent="-342900">
              <a:buAutoNum type="arabicPeriod"/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Jihočeský</a:t>
            </a:r>
          </a:p>
          <a:p>
            <a:pPr marL="342900" indent="-342900">
              <a:buAutoNum type="arabicPeriod"/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Plzeňský</a:t>
            </a:r>
          </a:p>
          <a:p>
            <a:pPr marL="342900" indent="-342900">
              <a:buAutoNum type="arabicPeriod"/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Karlovarský</a:t>
            </a:r>
          </a:p>
          <a:p>
            <a:pPr marL="342900" indent="-342900">
              <a:buAutoNum type="arabicPeriod"/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Ústecký</a:t>
            </a:r>
          </a:p>
          <a:p>
            <a:pPr marL="342900" indent="-342900">
              <a:buAutoNum type="arabicPeriod"/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Liberecký</a:t>
            </a:r>
          </a:p>
          <a:p>
            <a:pPr marL="342900" indent="-342900">
              <a:buAutoNum type="arabicPeriod"/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Královéhradecký</a:t>
            </a:r>
          </a:p>
          <a:p>
            <a:pPr marL="342900" indent="-342900">
              <a:buAutoNum type="arabicPeriod"/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Pardubický</a:t>
            </a:r>
          </a:p>
          <a:p>
            <a:pPr marL="342900" indent="-342900">
              <a:buAutoNum type="arabicPeriod"/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Vysočina</a:t>
            </a:r>
          </a:p>
          <a:p>
            <a:pPr marL="342900" indent="-342900">
              <a:buAutoNum type="arabicPeriod"/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Jihomoravský</a:t>
            </a:r>
          </a:p>
          <a:p>
            <a:pPr marL="342900" indent="-342900">
              <a:buAutoNum type="arabicPeriod"/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Olomoucký</a:t>
            </a:r>
          </a:p>
          <a:p>
            <a:pPr marL="342900" indent="-342900">
              <a:buAutoNum type="arabicPeriod"/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Zlínský</a:t>
            </a:r>
          </a:p>
          <a:p>
            <a:pPr marL="342900" indent="-342900">
              <a:buAutoNum type="arabicPeriod"/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Moravskoslezský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112120" y="2437311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2555776" y="2150445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1835696" y="3673356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827584" y="3020875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4.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467544" y="2211710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1549828" y="1729140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2997940" y="1574381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7.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3563888" y="2006429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3779912" y="2737252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9.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3368777" y="3313316"/>
            <a:ext cx="54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10.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4211960" y="4094661"/>
            <a:ext cx="507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11.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5364088" y="367335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13.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4974407" y="3230565"/>
            <a:ext cx="471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12.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5798300" y="3014440"/>
            <a:ext cx="501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14.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83518"/>
            <a:ext cx="8229600" cy="576064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136.9 Použité zdroje, citace</a:t>
            </a:r>
            <a:endParaRPr lang="cs-CZ" sz="25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3752" y="1779662"/>
            <a:ext cx="9036496" cy="12961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http://files.mojespanelsko.cz/200000340-3048931425/NP,Chko%20bez%20popisu-web.jpg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(slide 5)</a:t>
            </a:r>
          </a:p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http://skolazaskolou.cz/ukazkyModulu/images/CR_kraje.gif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(slide 8)</a:t>
            </a:r>
          </a:p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Obrázky z databáze Klipart</a:t>
            </a:r>
          </a:p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Pracovní listy k učebnici – Putování po České republice, Mgr. Bradáčová L., Alter, 2009,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Sken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Příloha č.16, 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 (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1,2) 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2416</TotalTime>
  <Words>1085</Words>
  <Application>Microsoft Office PowerPoint</Application>
  <PresentationFormat>Předvádění na obrazovce (16:9)</PresentationFormat>
  <Paragraphs>368</Paragraphs>
  <Slides>10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136.1   Slepé mapy – Česká republika - zásobník</vt:lpstr>
      <vt:lpstr> 136.2 </vt:lpstr>
      <vt:lpstr>136.3 Povrch ČR</vt:lpstr>
      <vt:lpstr>136.4 Nejvyšší vrcholy ČR</vt:lpstr>
      <vt:lpstr>136.5</vt:lpstr>
      <vt:lpstr>136.6 Vodstvo ČR</vt:lpstr>
      <vt:lpstr>136.7</vt:lpstr>
      <vt:lpstr>136.8 Kraje ČR</vt:lpstr>
      <vt:lpstr>136.9 Použité zdroje, citace</vt:lpstr>
      <vt:lpstr>136.10 Anotace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271</cp:revision>
  <dcterms:created xsi:type="dcterms:W3CDTF">2010-10-18T18:21:56Z</dcterms:created>
  <dcterms:modified xsi:type="dcterms:W3CDTF">2013-05-12T17:23:08Z</dcterms:modified>
</cp:coreProperties>
</file>