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3" autoAdjust="0"/>
    <p:restoredTop sz="94649" autoAdjust="0"/>
  </p:normalViewPr>
  <p:slideViewPr>
    <p:cSldViewPr>
      <p:cViewPr>
        <p:scale>
          <a:sx n="90" d="100"/>
          <a:sy n="90" d="100"/>
        </p:scale>
        <p:origin x="-1056" y="-2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27.4.2013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27.4.2013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wmf"/><Relationship Id="rId4" Type="http://schemas.openxmlformats.org/officeDocument/2006/relationships/image" Target="../media/image24.jpeg"/><Relationship Id="rId9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e/Gray851.png" TargetMode="External"/><Relationship Id="rId2" Type="http://schemas.openxmlformats.org/officeDocument/2006/relationships/hyperlink" Target="http://www.cuketka.cz/pic/cuketka.cz_fair_trade_horka_cokolada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emina.cz/uploads/el/mandle1_2.jpg" TargetMode="External"/><Relationship Id="rId5" Type="http://schemas.openxmlformats.org/officeDocument/2006/relationships/hyperlink" Target="http://www.dr-rudolf-zemek.cz/sites/default/files/img/obsah/09-E-Jazyk-hodne-boli-skvrn.jpg" TargetMode="External"/><Relationship Id="rId4" Type="http://schemas.openxmlformats.org/officeDocument/2006/relationships/hyperlink" Target="http://www.eklasa.cz/img/content/products/kavoviny_ocet_novy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134.1 Chuť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9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Andrea Fibichová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fibichova\AppData\Local\Microsoft\Windows\Temporary Internet Files\Content.IE5\QGVZB4PY\MP90040962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1590"/>
            <a:ext cx="1491630" cy="14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ibichova\AppData\Local\Microsoft\Windows\Temporary Internet Files\Content.IE5\XFLVUPNV\MP90031687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15566"/>
            <a:ext cx="121005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bichova\AppData\Local\Microsoft\Windows\Temporary Internet Files\Content.IE5\XFLVUPNV\MP90044835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15566"/>
            <a:ext cx="1913409" cy="12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ibichova\AppData\Local\Microsoft\Windows\Temporary Internet Files\Content.IE5\QGVZB4PY\MP90040207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43758"/>
            <a:ext cx="1040892" cy="15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ibichova\AppData\Local\Microsoft\Windows\Temporary Internet Files\Content.IE5\18PA45Q5\MC90023438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7774"/>
            <a:ext cx="1602463" cy="139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rzan\AppData\Local\Microsoft\Windows\Temporary Internet Files\Content.IE5\HFYQG582\MC90042811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2931790"/>
            <a:ext cx="1440160" cy="1371581"/>
          </a:xfrm>
          <a:prstGeom prst="rect">
            <a:avLst/>
          </a:prstGeom>
          <a:noFill/>
        </p:spPr>
      </p:pic>
      <p:pic>
        <p:nvPicPr>
          <p:cNvPr id="2052" name="Picture 4" descr="C:\Users\Tarzan\AppData\Local\Microsoft\Windows\Temporary Internet Files\Content.IE5\8O6GJ183\MP900427602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2859782"/>
            <a:ext cx="1584176" cy="1516071"/>
          </a:xfrm>
          <a:prstGeom prst="rect">
            <a:avLst/>
          </a:prstGeom>
          <a:noFill/>
        </p:spPr>
      </p:pic>
      <p:pic>
        <p:nvPicPr>
          <p:cNvPr id="2053" name="Picture 5" descr="C:\Users\Tarzan\AppData\Local\Microsoft\Windows\Temporary Internet Files\Content.IE5\8O6GJ183\MC900436325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843558"/>
            <a:ext cx="1433314" cy="143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0154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134.10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744358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Andrea </a:t>
                      </a:r>
                      <a:r>
                        <a:rPr lang="cs-CZ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Fibichová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Chuť, chuťové pohárky,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jazyk.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800" baseline="0" smtClean="0">
                          <a:latin typeface="Times New Roman" pitchFamily="18" charset="0"/>
                          <a:cs typeface="Times New Roman" pitchFamily="18" charset="0"/>
                        </a:rPr>
                        <a:t>jeden ze smyslů 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člověka – chuť.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134.2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fibichova\AppData\Local\Microsoft\Windows\Temporary Internet Files\Content.IE5\WU01AKQM\MC9004418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1563638"/>
            <a:ext cx="1368152" cy="20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419872" y="627534"/>
            <a:ext cx="2304256" cy="64633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Chuť vnímáme jazykem (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 jazyku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707904" y="4371950"/>
            <a:ext cx="2012007" cy="64633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Kdo má mlsný jazýček???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4571999" y="1291133"/>
            <a:ext cx="0" cy="3346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610099" y="1997521"/>
            <a:ext cx="0" cy="3346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4608957" y="2702669"/>
            <a:ext cx="0" cy="3346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611632" y="3430885"/>
            <a:ext cx="0" cy="3346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067945" y="1639242"/>
            <a:ext cx="1224136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HOŘKÁ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105206" y="2389260"/>
            <a:ext cx="114961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KYSELÁ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112640" y="3094879"/>
            <a:ext cx="1077605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SLADKÁ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114929" y="3742953"/>
            <a:ext cx="1073029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SLANÁ</a:t>
            </a:r>
          </a:p>
        </p:txBody>
      </p:sp>
      <p:pic>
        <p:nvPicPr>
          <p:cNvPr id="1026" name="Picture 2" descr="C:\Users\Tarzan\AppData\Local\Microsoft\Windows\Temporary Internet Files\Content.IE5\0Z28SY20\MP90038787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787774"/>
            <a:ext cx="1944216" cy="1386874"/>
          </a:xfrm>
          <a:prstGeom prst="rect">
            <a:avLst/>
          </a:prstGeom>
          <a:noFill/>
        </p:spPr>
      </p:pic>
      <p:pic>
        <p:nvPicPr>
          <p:cNvPr id="1027" name="Picture 3" descr="C:\Users\Tarzan\AppData\Local\Microsoft\Windows\Temporary Internet Files\Content.IE5\8O6GJ183\MP90043875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347614"/>
            <a:ext cx="1656184" cy="1152128"/>
          </a:xfrm>
          <a:prstGeom prst="rect">
            <a:avLst/>
          </a:prstGeom>
          <a:noFill/>
        </p:spPr>
      </p:pic>
      <p:pic>
        <p:nvPicPr>
          <p:cNvPr id="1028" name="Picture 4" descr="C:\Users\Tarzan\AppData\Local\Microsoft\Windows\Temporary Internet Files\Content.IE5\HFYQG582\MP90040524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787774"/>
            <a:ext cx="1889854" cy="1349896"/>
          </a:xfrm>
          <a:prstGeom prst="rect">
            <a:avLst/>
          </a:prstGeom>
          <a:noFill/>
        </p:spPr>
      </p:pic>
      <p:pic>
        <p:nvPicPr>
          <p:cNvPr id="1034" name="Picture 10" descr="C:\Users\Tarzan\AppData\Local\Microsoft\Windows\Temporary Internet Files\Content.IE5\HFYQG582\MC90044141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91630"/>
            <a:ext cx="1440160" cy="1728192"/>
          </a:xfrm>
          <a:prstGeom prst="rect">
            <a:avLst/>
          </a:prstGeom>
          <a:noFill/>
        </p:spPr>
      </p:pic>
      <p:pic>
        <p:nvPicPr>
          <p:cNvPr id="6" name="Picture 4" descr="http://www.femina.cz/uploads/el/mandle1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85838"/>
            <a:ext cx="1728192" cy="12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134.3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31640" y="1059582"/>
            <a:ext cx="612068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Člověk přijímá informace z okolního světa prostřednictvím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31840" y="1419622"/>
            <a:ext cx="208823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SMYSLOVÝCH ORGÁNŮ,</a:t>
            </a:r>
          </a:p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které jsou sídlem:</a:t>
            </a:r>
          </a:p>
          <a:p>
            <a:pPr algn="ctr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2283718"/>
            <a:ext cx="1368152" cy="338554"/>
          </a:xfrm>
          <a:prstGeom prst="rect">
            <a:avLst/>
          </a:prstGeom>
          <a:solidFill>
            <a:srgbClr val="FFFF99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ZRAKU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95536" y="2931790"/>
            <a:ext cx="1368152" cy="338554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SLUCHU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95536" y="3723878"/>
            <a:ext cx="136815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ČICHU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4371950"/>
            <a:ext cx="13681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HMATU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059832" y="3507854"/>
            <a:ext cx="648072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3074" name="Picture 2" descr="C:\Users\Tarzan\AppData\Local\Microsoft\Windows\Temporary Internet Files\Content.IE5\HFYQG582\MP9004486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075806"/>
            <a:ext cx="2135952" cy="1800200"/>
          </a:xfrm>
          <a:prstGeom prst="rect">
            <a:avLst/>
          </a:prstGeom>
          <a:noFill/>
        </p:spPr>
      </p:pic>
      <p:sp>
        <p:nvSpPr>
          <p:cNvPr id="17" name="Elipsa 16"/>
          <p:cNvSpPr/>
          <p:nvPr/>
        </p:nvSpPr>
        <p:spPr>
          <a:xfrm>
            <a:off x="3851920" y="3147814"/>
            <a:ext cx="1728192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CHUTI</a:t>
            </a:r>
          </a:p>
        </p:txBody>
      </p:sp>
      <p:sp>
        <p:nvSpPr>
          <p:cNvPr id="18" name="Elipsa 17"/>
          <p:cNvSpPr/>
          <p:nvPr/>
        </p:nvSpPr>
        <p:spPr>
          <a:xfrm>
            <a:off x="6156176" y="1707654"/>
            <a:ext cx="1800200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ORGÁNEM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CHUTI JE?</a:t>
            </a:r>
          </a:p>
        </p:txBody>
      </p:sp>
      <p:pic>
        <p:nvPicPr>
          <p:cNvPr id="3075" name="Picture 3" descr="C:\Users\Tarzan\AppData\Local\Microsoft\Windows\Temporary Internet Files\Content.IE5\8O6GJ183\MP90044862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995686"/>
            <a:ext cx="864097" cy="648072"/>
          </a:xfrm>
          <a:prstGeom prst="rect">
            <a:avLst/>
          </a:prstGeom>
          <a:noFill/>
        </p:spPr>
      </p:pic>
      <p:pic>
        <p:nvPicPr>
          <p:cNvPr id="3076" name="Picture 4" descr="C:\Users\Tarzan\AppData\Local\Microsoft\Windows\Temporary Internet Files\Content.IE5\HYUZ7MSY\MC90028128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643758"/>
            <a:ext cx="504056" cy="746025"/>
          </a:xfrm>
          <a:prstGeom prst="rect">
            <a:avLst/>
          </a:prstGeom>
          <a:noFill/>
        </p:spPr>
      </p:pic>
      <p:pic>
        <p:nvPicPr>
          <p:cNvPr id="3077" name="Picture 5" descr="C:\Users\Tarzan\AppData\Local\Microsoft\Windows\Temporary Internet Files\Content.IE5\HFYQG582\MC90002814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363838"/>
            <a:ext cx="843572" cy="894544"/>
          </a:xfrm>
          <a:prstGeom prst="rect">
            <a:avLst/>
          </a:prstGeom>
          <a:noFill/>
        </p:spPr>
      </p:pic>
      <p:pic>
        <p:nvPicPr>
          <p:cNvPr id="3078" name="Picture 6" descr="C:\Users\Tarzan\AppData\Local\Microsoft\Windows\Temporary Internet Files\Content.IE5\HYUZ7MSY\MP90041175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227934"/>
            <a:ext cx="504056" cy="755715"/>
          </a:xfrm>
          <a:prstGeom prst="rect">
            <a:avLst/>
          </a:prstGeom>
          <a:noFill/>
        </p:spPr>
      </p:pic>
      <p:sp>
        <p:nvSpPr>
          <p:cNvPr id="34" name="Ohnutá šipka 33"/>
          <p:cNvSpPr/>
          <p:nvPr/>
        </p:nvSpPr>
        <p:spPr>
          <a:xfrm rot="5400000" flipV="1">
            <a:off x="1835306" y="843950"/>
            <a:ext cx="504836" cy="2232247"/>
          </a:xfrm>
          <a:prstGeom prst="bentArrow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Ohnutá šipka 34"/>
          <p:cNvSpPr/>
          <p:nvPr/>
        </p:nvSpPr>
        <p:spPr>
          <a:xfrm flipV="1">
            <a:off x="6516216" y="2427734"/>
            <a:ext cx="432048" cy="2016224"/>
          </a:xfrm>
          <a:prstGeom prst="bentArrow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Ohnutá šipka 35"/>
          <p:cNvSpPr/>
          <p:nvPr/>
        </p:nvSpPr>
        <p:spPr>
          <a:xfrm flipH="1" flipV="1">
            <a:off x="5220072" y="1491630"/>
            <a:ext cx="1008112" cy="432048"/>
          </a:xfrm>
          <a:prstGeom prst="bentArrow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134.4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Tarzan\AppData\Local\Microsoft\Windows\Temporary Internet Files\Content.IE5\0Z28SY20\MP9004486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99542"/>
            <a:ext cx="3744416" cy="338437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436096" y="4371950"/>
            <a:ext cx="3096344" cy="584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Vidíte tečky na špičce jazyka? </a:t>
            </a: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To jsou chuťové pohárky!</a:t>
            </a:r>
          </a:p>
        </p:txBody>
      </p:sp>
      <p:sp>
        <p:nvSpPr>
          <p:cNvPr id="8" name="Ohnutá šipka 7"/>
          <p:cNvSpPr/>
          <p:nvPr/>
        </p:nvSpPr>
        <p:spPr>
          <a:xfrm rot="10800000" flipH="1" flipV="1">
            <a:off x="5220072" y="3507854"/>
            <a:ext cx="360040" cy="1080120"/>
          </a:xfrm>
          <a:prstGeom prst="bentArrow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83718"/>
            <a:ext cx="37625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179512" y="1059582"/>
            <a:ext cx="475252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Chutě na jazyku vnímáme prostřednictvím: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79512" y="1455882"/>
            <a:ext cx="475252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CHUŤOVÝCH POHÁRKŮ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= říkáme, že  jsou 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ústrojím chuti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843808" y="2355726"/>
            <a:ext cx="201208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Rozlišujeme 4 chutě: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134.5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7654"/>
            <a:ext cx="3096344" cy="30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788024" y="771550"/>
            <a:ext cx="3976858" cy="769441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Doplň: </a:t>
            </a:r>
          </a:p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 jakém místě na jazyku vnímáme chuť :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HOŘKOU, SLANOU, SLADNOU A KYSELOU?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07704" y="2067694"/>
            <a:ext cx="1224136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HOŘKÁ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835696" y="2787774"/>
            <a:ext cx="114961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KYSELÁ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63688" y="3507854"/>
            <a:ext cx="1077605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SLADKÁ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691680" y="4227934"/>
            <a:ext cx="1073029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SLANÁ</a:t>
            </a:r>
          </a:p>
        </p:txBody>
      </p:sp>
      <p:pic>
        <p:nvPicPr>
          <p:cNvPr id="15363" name="Picture 3" descr="C:\Users\Tarzan\AppData\Local\Microsoft\Windows\Temporary Internet Files\Content.IE5\8O6GJ183\MP90040061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95886"/>
            <a:ext cx="720080" cy="900320"/>
          </a:xfrm>
          <a:prstGeom prst="rect">
            <a:avLst/>
          </a:prstGeom>
          <a:noFill/>
        </p:spPr>
      </p:pic>
      <p:pic>
        <p:nvPicPr>
          <p:cNvPr id="15365" name="Picture 5" descr="C:\Users\Tarzan\AppData\Local\Microsoft\Windows\Temporary Internet Files\Content.IE5\HFYQG582\MP90042283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11910"/>
            <a:ext cx="582514" cy="987574"/>
          </a:xfrm>
          <a:prstGeom prst="rect">
            <a:avLst/>
          </a:prstGeom>
          <a:noFill/>
        </p:spPr>
      </p:pic>
      <p:pic>
        <p:nvPicPr>
          <p:cNvPr id="15369" name="Picture 9" descr="http://www.eklasa.cz/img/content/products/kavoviny_ocet_nov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635646"/>
            <a:ext cx="1368152" cy="116539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51520" y="1131590"/>
            <a:ext cx="4020652" cy="33855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Přiřazujte potraviny k jednotlivým chutím.</a:t>
            </a:r>
          </a:p>
        </p:txBody>
      </p:sp>
      <p:pic>
        <p:nvPicPr>
          <p:cNvPr id="15362" name="Picture 2" descr="C:\Users\Tarzan\AppData\Local\Microsoft\Windows\Temporary Internet Files\Content.IE5\0Z28SY20\MP90040524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787774"/>
            <a:ext cx="1184176" cy="845840"/>
          </a:xfrm>
          <a:prstGeom prst="rect">
            <a:avLst/>
          </a:prstGeom>
          <a:noFill/>
        </p:spPr>
      </p:pic>
      <p:pic>
        <p:nvPicPr>
          <p:cNvPr id="15370" name="Picture 10" descr="C:\Users\Tarzan\AppData\Local\Microsoft\Windows\Temporary Internet Files\Content.IE5\HFYQG582\MP9004006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2211710"/>
            <a:ext cx="792088" cy="990352"/>
          </a:xfrm>
          <a:prstGeom prst="rect">
            <a:avLst/>
          </a:prstGeom>
          <a:noFill/>
        </p:spPr>
      </p:pic>
      <p:pic>
        <p:nvPicPr>
          <p:cNvPr id="15364" name="Picture 4" descr="C:\Users\Tarzan\AppData\Local\Microsoft\Windows\Temporary Internet Files\Content.IE5\8O6GJ183\MC90035419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1635646"/>
            <a:ext cx="945648" cy="792088"/>
          </a:xfrm>
          <a:prstGeom prst="rect">
            <a:avLst/>
          </a:prstGeom>
          <a:noFill/>
        </p:spPr>
      </p:pic>
      <p:pic>
        <p:nvPicPr>
          <p:cNvPr id="15371" name="Picture 11" descr="C:\Users\Tarzan\AppData\Local\Microsoft\Windows\Temporary Internet Files\Content.IE5\8O6GJ183\MC900336044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3867894"/>
            <a:ext cx="1091716" cy="890598"/>
          </a:xfrm>
          <a:prstGeom prst="rect">
            <a:avLst/>
          </a:prstGeom>
          <a:noFill/>
        </p:spPr>
      </p:pic>
      <p:pic>
        <p:nvPicPr>
          <p:cNvPr id="15372" name="Picture 12" descr="C:\Users\Tarzan\AppData\Local\Microsoft\Windows\Temporary Internet Files\Content.IE5\HYUZ7MSY\MC900436914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2787774"/>
            <a:ext cx="1145282" cy="1145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Tarzan\AppData\Local\Microsoft\Windows\Temporary Internet Files\Content.IE5\8O6GJ183\MP9004317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17" y="1924075"/>
            <a:ext cx="1368152" cy="156363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134.6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upload.wikimedia.org/wikipedia/commons/d/de/Gray8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24075"/>
            <a:ext cx="3810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788024" y="1131590"/>
            <a:ext cx="3810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Ilustrace chuťového pohárku – několikanásobně zvětšeného.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07579" y="1148755"/>
            <a:ext cx="2952328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Zamysli se.</a:t>
            </a:r>
          </a:p>
          <a:p>
            <a:pPr algn="ctr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Může si člověk způsobit úraz jazyka? Jak? Jaký?</a:t>
            </a:r>
          </a:p>
          <a:p>
            <a:pPr marL="342900" indent="-3429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Jaké jiné funkce jazyk má? (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kromě vnímání chuti)</a:t>
            </a:r>
          </a:p>
          <a:p>
            <a:pPr marL="342900"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Když jste nemocní (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necítíte se dobře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), jdete k lékaři na prohlídku -  kromě jiných orgánů vám pan doktor prohlíží také jazyk.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ěděli byste, proč to dělá?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dr-rudolf-zemek.cz/sites/default/files/img/obsah/09-E-Jazyk-hodne-boli-skvr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8937" y="3611244"/>
            <a:ext cx="1008112" cy="112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8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134.7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Tarzan\AppData\Local\Microsoft\Windows\Temporary Internet Files\Content.IE5\8O6GJ183\MP900427602[2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7654"/>
            <a:ext cx="1584176" cy="1516071"/>
          </a:xfrm>
          <a:prstGeom prst="rect">
            <a:avLst/>
          </a:prstGeom>
          <a:noFill/>
        </p:spPr>
      </p:pic>
      <p:pic>
        <p:nvPicPr>
          <p:cNvPr id="5123" name="Picture 3" descr="C:\Users\Tarzan\AppData\Local\Microsoft\Windows\Temporary Internet Files\Content.IE5\HFYQG582\MC90033579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787774"/>
            <a:ext cx="1347945" cy="936104"/>
          </a:xfrm>
          <a:prstGeom prst="rect">
            <a:avLst/>
          </a:prstGeom>
          <a:noFill/>
        </p:spPr>
      </p:pic>
      <p:pic>
        <p:nvPicPr>
          <p:cNvPr id="5126" name="Picture 6" descr="C:\Users\Tarzan\AppData\Local\Microsoft\Windows\Temporary Internet Files\Content.IE5\HFYQG582\MC90011286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699542"/>
            <a:ext cx="1656184" cy="1545467"/>
          </a:xfrm>
          <a:prstGeom prst="rect">
            <a:avLst/>
          </a:prstGeom>
          <a:noFill/>
        </p:spPr>
      </p:pic>
      <p:pic>
        <p:nvPicPr>
          <p:cNvPr id="5128" name="Picture 8" descr="http://www.cuketka.cz/pic/cuketka.cz_fair_trade_horka_cokolada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563638"/>
            <a:ext cx="1944216" cy="1458162"/>
          </a:xfrm>
          <a:prstGeom prst="rect">
            <a:avLst/>
          </a:prstGeom>
          <a:noFill/>
        </p:spPr>
      </p:pic>
      <p:pic>
        <p:nvPicPr>
          <p:cNvPr id="5130" name="Picture 10" descr="C:\Users\Tarzan\AppData\Local\Microsoft\Windows\Temporary Internet Files\Content.IE5\0Z28SY20\MC900300049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2067694"/>
            <a:ext cx="1755648" cy="1430122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2123728" y="627534"/>
            <a:ext cx="122413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Taste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860032" y="3939902"/>
            <a:ext cx="1368152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Lemon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sour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804248" y="3867894"/>
            <a:ext cx="1584176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Sugar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sweet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436096" y="1995686"/>
            <a:ext cx="1728192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Salt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salty.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67544" y="3507854"/>
            <a:ext cx="144016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000" b="1" smtClean="0">
                <a:latin typeface="Times New Roman" pitchFamily="18" charset="0"/>
                <a:cs typeface="Times New Roman" pitchFamily="18" charset="0"/>
              </a:rPr>
              <a:t>ongue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339752" y="3363838"/>
            <a:ext cx="2088232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Chocolate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bitter.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134.8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60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124536"/>
              </p:ext>
            </p:extLst>
          </p:nvPr>
        </p:nvGraphicFramePr>
        <p:xfrm>
          <a:off x="179510" y="1131591"/>
          <a:ext cx="7185180" cy="360492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Člověk vnímá informace z okolního světa prostřednictvím?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sluchových orgánů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lidských orgánů</a:t>
                      </a:r>
                    </a:p>
                    <a:p>
                      <a:pPr marL="342900" indent="-342900" algn="l">
                        <a:buAutoNum type="alphaLcParenR" startAt="3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smyslových orgánů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zdravých orgánů</a:t>
                      </a:r>
                      <a:endParaRPr lang="cs-CZ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Ústrojím chuti jsou?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chuťové pohárky na jazyku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jazyk</a:t>
                      </a:r>
                    </a:p>
                    <a:p>
                      <a:pPr marL="342900" indent="-342900" algn="l">
                        <a:buAutoNum type="alphaLcParenR" startAt="3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ústa</a:t>
                      </a:r>
                    </a:p>
                    <a:p>
                      <a:pPr marL="342900" indent="-342900" algn="l">
                        <a:buAutoNum type="alphaLcParenR" startAt="3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rty</a:t>
                      </a:r>
                    </a:p>
                    <a:p>
                      <a:pPr marL="342900" indent="-342900" algn="l">
                        <a:buAutoNum type="alphaLcParenR" startAt="3"/>
                      </a:pP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Kolik chutí člověk rozeznává?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cs-CZ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Jaké chutě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člověk vnímá?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hořkou, slanou, sladkou, kyselou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dobrou, špatnou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hořko-sladkou, </a:t>
                      </a: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slano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-kyselou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ovocnou, zeleninovou, masovou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2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4" y="498603"/>
            <a:ext cx="4839878" cy="594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134.9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491630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cuketka.cz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/pic/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cuketka.cz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_fair_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trade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_horka_cokolada2.jpg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(slide 7)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http://upload.wikimedia.org/wikipedia/commons/d/de/Gray851.png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(slide 6)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eklasa.cz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img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content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products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kavoviny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_ocet_novy.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(slide 5)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4. Přírodověda pro pátý ročník – Život na zemi, Kholová H., CSc. a kol., Alter, 1997.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sken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str. 55. (slide 4,5)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5. Obrázky z databáze Klipart. 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http://www.dr-rudolf-zemek.cz/sites/default/files/img/obsah/09-E-Jazyk-hodne-boli-skvrn.jpg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(slide 6)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www.femina.cz/uploads/el/mandle1_2.jpg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</TotalTime>
  <Words>747</Words>
  <Application>Microsoft Office PowerPoint</Application>
  <PresentationFormat>Předvádění na obrazovce (16:9)</PresentationFormat>
  <Paragraphs>130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134.1 Chuť</vt:lpstr>
      <vt:lpstr>134.2 Co už víš? </vt:lpstr>
      <vt:lpstr>134.3 Jaké si řekneme nové termíny a názvy?</vt:lpstr>
      <vt:lpstr>134.4 Co si řekneme nového?</vt:lpstr>
      <vt:lpstr>134.5 Procvičení a příklady</vt:lpstr>
      <vt:lpstr>134.6 Něco navíc pro šikovné</vt:lpstr>
      <vt:lpstr>134.7 CLIL</vt:lpstr>
      <vt:lpstr>134.8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198</cp:revision>
  <dcterms:created xsi:type="dcterms:W3CDTF">2010-10-18T18:21:56Z</dcterms:created>
  <dcterms:modified xsi:type="dcterms:W3CDTF">2013-04-27T07:47:51Z</dcterms:modified>
</cp:coreProperties>
</file>