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B4A1E"/>
    <a:srgbClr val="803D06"/>
    <a:srgbClr val="CCFFCC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89" autoAdjust="0"/>
    <p:restoredTop sz="94649" autoAdjust="0"/>
  </p:normalViewPr>
  <p:slideViewPr>
    <p:cSldViewPr>
      <p:cViewPr>
        <p:scale>
          <a:sx n="90" d="100"/>
          <a:sy n="90" d="100"/>
        </p:scale>
        <p:origin x="-1092" y="-2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27.4.2013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27.4.2013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wmf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wmf"/><Relationship Id="rId4" Type="http://schemas.openxmlformats.org/officeDocument/2006/relationships/image" Target="../media/image24.gif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obio.ic.cz/obrazky/clovek/clovek/kuze/kuze_stavba.jpg" TargetMode="External"/><Relationship Id="rId2" Type="http://schemas.openxmlformats.org/officeDocument/2006/relationships/hyperlink" Target="http://www.capnito.cz/userfiles/image/%C4%8CapniTo%206/Masaz%20oblicej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pogeum.info/i/2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209822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133.1 Hmat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9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Andrea Fibichová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Tarzan\AppData\Local\Microsoft\Windows\Temporary Internet Files\Content.IE5\HFYQG582\MP90042273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79662"/>
            <a:ext cx="1800200" cy="1800200"/>
          </a:xfrm>
          <a:prstGeom prst="rect">
            <a:avLst/>
          </a:prstGeom>
          <a:noFill/>
        </p:spPr>
      </p:pic>
      <p:pic>
        <p:nvPicPr>
          <p:cNvPr id="3" name="Picture 3" descr="C:\Users\Tarzan\AppData\Local\Microsoft\Windows\Temporary Internet Files\Content.IE5\0Z28SY20\MP90038533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699542"/>
            <a:ext cx="1296144" cy="1814601"/>
          </a:xfrm>
          <a:prstGeom prst="rect">
            <a:avLst/>
          </a:prstGeom>
          <a:noFill/>
        </p:spPr>
      </p:pic>
      <p:pic>
        <p:nvPicPr>
          <p:cNvPr id="1029" name="Picture 5" descr="C:\Users\Tarzan\AppData\Local\Microsoft\Windows\Temporary Internet Files\Content.IE5\0Z28SY20\MC90039753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2859782"/>
            <a:ext cx="1500977" cy="1480178"/>
          </a:xfrm>
          <a:prstGeom prst="rect">
            <a:avLst/>
          </a:prstGeom>
          <a:noFill/>
        </p:spPr>
      </p:pic>
      <p:pic>
        <p:nvPicPr>
          <p:cNvPr id="7" name="Picture 6" descr="C:\Users\Tarzan\AppData\Local\Microsoft\Windows\Temporary Internet Files\Content.IE5\8O6GJ183\MP900426622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843558"/>
            <a:ext cx="2266481" cy="1512168"/>
          </a:xfrm>
          <a:prstGeom prst="rect">
            <a:avLst/>
          </a:prstGeom>
          <a:noFill/>
        </p:spPr>
      </p:pic>
      <p:pic>
        <p:nvPicPr>
          <p:cNvPr id="8" name="Picture 7" descr="C:\Users\Tarzan\AppData\Local\Microsoft\Windows\Temporary Internet Files\Content.IE5\0Z28SY20\MC900324618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1707654"/>
            <a:ext cx="1509674" cy="1818742"/>
          </a:xfrm>
          <a:prstGeom prst="rect">
            <a:avLst/>
          </a:prstGeom>
          <a:noFill/>
        </p:spPr>
      </p:pic>
      <p:pic>
        <p:nvPicPr>
          <p:cNvPr id="1033" name="Picture 9" descr="C:\Users\Tarzan\AppData\Local\Microsoft\Windows\Temporary Internet Files\Content.IE5\0Z28SY20\MP900178846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2859782"/>
            <a:ext cx="1828800" cy="122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20154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133.10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599641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Andrea </a:t>
                      </a:r>
                      <a:r>
                        <a:rPr lang="cs-CZ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Fibichová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5. ročník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Hmat, smyslová</a:t>
                      </a:r>
                      <a:r>
                        <a:rPr lang="cs-C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kožní tělíska, bolest, teplo, dotyk, chlad, poranění kůže.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jeden </a:t>
                      </a:r>
                      <a:r>
                        <a:rPr lang="cs-CZ" sz="1800" smtClean="0">
                          <a:latin typeface="Times New Roman" pitchFamily="18" charset="0"/>
                          <a:cs typeface="Times New Roman" pitchFamily="18" charset="0"/>
                        </a:rPr>
                        <a:t>ze smys</a:t>
                      </a:r>
                      <a:r>
                        <a:rPr lang="cs-CZ" sz="1800" baseline="0" smtClean="0">
                          <a:latin typeface="Times New Roman" pitchFamily="18" charset="0"/>
                          <a:cs typeface="Times New Roman" pitchFamily="18" charset="0"/>
                        </a:rPr>
                        <a:t>lů </a:t>
                      </a:r>
                      <a:r>
                        <a:rPr lang="cs-CZ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člověka – hmat.</a:t>
                      </a: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4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320384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133.2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347864" y="699542"/>
            <a:ext cx="2304256" cy="369332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Hmatem vnímáme: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419872" y="4443958"/>
            <a:ext cx="2012007" cy="369332"/>
          </a:xfrm>
          <a:prstGeom prst="rect">
            <a:avLst/>
          </a:prstGeom>
          <a:solidFill>
            <a:schemeClr val="bg2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Kdo je lechtivý?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4355976" y="1131590"/>
            <a:ext cx="0" cy="3346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4427984" y="1851670"/>
            <a:ext cx="0" cy="3346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4427984" y="2643758"/>
            <a:ext cx="0" cy="3346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427984" y="3435846"/>
            <a:ext cx="0" cy="3346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779912" y="1491630"/>
            <a:ext cx="1224136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DOTYK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779912" y="2211710"/>
            <a:ext cx="114961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BOLEST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779912" y="3075806"/>
            <a:ext cx="1077605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CHLAD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851920" y="3795886"/>
            <a:ext cx="1073029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TEPLO</a:t>
            </a:r>
          </a:p>
        </p:txBody>
      </p:sp>
      <p:pic>
        <p:nvPicPr>
          <p:cNvPr id="2050" name="Picture 2" descr="C:\Users\Tarzan\AppData\Local\Microsoft\Windows\Temporary Internet Files\Content.IE5\8O6GJ183\MP90039949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843558"/>
            <a:ext cx="1440160" cy="1878359"/>
          </a:xfrm>
          <a:prstGeom prst="rect">
            <a:avLst/>
          </a:prstGeom>
          <a:noFill/>
        </p:spPr>
      </p:pic>
      <p:pic>
        <p:nvPicPr>
          <p:cNvPr id="3" name="Picture 3" descr="C:\Users\Tarzan\AppData\Local\Microsoft\Windows\Temporary Internet Files\Content.IE5\HFYQG582\MP90042437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275606"/>
            <a:ext cx="1512168" cy="1512168"/>
          </a:xfrm>
          <a:prstGeom prst="rect">
            <a:avLst/>
          </a:prstGeom>
          <a:noFill/>
        </p:spPr>
      </p:pic>
      <p:pic>
        <p:nvPicPr>
          <p:cNvPr id="2052" name="Picture 4" descr="C:\Users\Tarzan\AppData\Local\Microsoft\Windows\Temporary Internet Files\Content.IE5\0Z28SY20\MC90007878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219822"/>
            <a:ext cx="1192936" cy="1281150"/>
          </a:xfrm>
          <a:prstGeom prst="rect">
            <a:avLst/>
          </a:prstGeom>
          <a:noFill/>
        </p:spPr>
      </p:pic>
      <p:pic>
        <p:nvPicPr>
          <p:cNvPr id="2054" name="Picture 6" descr="C:\Users\Tarzan\AppData\Local\Microsoft\Windows\Temporary Internet Files\Content.IE5\0Z28SY20\MP90043092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859782"/>
            <a:ext cx="1440160" cy="1963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16216" cy="594066"/>
          </a:xfrm>
        </p:spPr>
        <p:txBody>
          <a:bodyPr>
            <a:normAutofit fontScale="90000"/>
          </a:bodyPr>
          <a:lstStyle/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133.3 Jaké si řekneme nové termíny a názvy?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331640" y="1059582"/>
            <a:ext cx="6120680" cy="33855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Člověk přijímá informace z okolního světa prostřednictvím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131840" y="1491630"/>
            <a:ext cx="2088232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SMYSLOVÝCH ORGÁNŮ,</a:t>
            </a:r>
          </a:p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které jsou sídlem:</a:t>
            </a:r>
          </a:p>
          <a:p>
            <a:pPr algn="ctr"/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5536" y="2283718"/>
            <a:ext cx="1368152" cy="338554"/>
          </a:xfrm>
          <a:prstGeom prst="rect">
            <a:avLst/>
          </a:prstGeom>
          <a:solidFill>
            <a:srgbClr val="FFC000"/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ZRAKU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95536" y="2931790"/>
            <a:ext cx="1368152" cy="338554"/>
          </a:xfrm>
          <a:prstGeom prst="rect">
            <a:avLst/>
          </a:prstGeom>
          <a:solidFill>
            <a:schemeClr val="bg2"/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SLUCHU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95536" y="3723878"/>
            <a:ext cx="1368152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ČICHU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95536" y="4371950"/>
            <a:ext cx="136815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CHUTI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699792" y="3507854"/>
            <a:ext cx="648072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3074" name="Picture 2" descr="C:\Users\Tarzan\AppData\Local\Microsoft\Windows\Temporary Internet Files\Content.IE5\HFYQG582\MP90044866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4299942"/>
            <a:ext cx="768943" cy="648072"/>
          </a:xfrm>
          <a:prstGeom prst="rect">
            <a:avLst/>
          </a:prstGeom>
          <a:noFill/>
        </p:spPr>
      </p:pic>
      <p:sp>
        <p:nvSpPr>
          <p:cNvPr id="17" name="Elipsa 16"/>
          <p:cNvSpPr/>
          <p:nvPr/>
        </p:nvSpPr>
        <p:spPr>
          <a:xfrm>
            <a:off x="3419872" y="3147814"/>
            <a:ext cx="1944216" cy="1296144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HMATU</a:t>
            </a:r>
          </a:p>
        </p:txBody>
      </p:sp>
      <p:pic>
        <p:nvPicPr>
          <p:cNvPr id="3075" name="Picture 3" descr="C:\Users\Tarzan\AppData\Local\Microsoft\Windows\Temporary Internet Files\Content.IE5\8O6GJ183\MP90044862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995686"/>
            <a:ext cx="864097" cy="648072"/>
          </a:xfrm>
          <a:prstGeom prst="rect">
            <a:avLst/>
          </a:prstGeom>
          <a:noFill/>
        </p:spPr>
      </p:pic>
      <p:pic>
        <p:nvPicPr>
          <p:cNvPr id="3076" name="Picture 4" descr="C:\Users\Tarzan\AppData\Local\Microsoft\Windows\Temporary Internet Files\Content.IE5\HYUZ7MSY\MC90028128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643758"/>
            <a:ext cx="504056" cy="746025"/>
          </a:xfrm>
          <a:prstGeom prst="rect">
            <a:avLst/>
          </a:prstGeom>
          <a:noFill/>
        </p:spPr>
      </p:pic>
      <p:pic>
        <p:nvPicPr>
          <p:cNvPr id="3077" name="Picture 5" descr="C:\Users\Tarzan\AppData\Local\Microsoft\Windows\Temporary Internet Files\Content.IE5\HFYQG582\MC900028142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3363838"/>
            <a:ext cx="843572" cy="894544"/>
          </a:xfrm>
          <a:prstGeom prst="rect">
            <a:avLst/>
          </a:prstGeom>
          <a:noFill/>
        </p:spPr>
      </p:pic>
      <p:sp>
        <p:nvSpPr>
          <p:cNvPr id="34" name="Ohnutá šipka 33"/>
          <p:cNvSpPr/>
          <p:nvPr/>
        </p:nvSpPr>
        <p:spPr>
          <a:xfrm rot="5400000" flipV="1">
            <a:off x="1835306" y="843950"/>
            <a:ext cx="504836" cy="2232247"/>
          </a:xfrm>
          <a:prstGeom prst="ben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6" name="Ohnutá šipka 35"/>
          <p:cNvSpPr/>
          <p:nvPr/>
        </p:nvSpPr>
        <p:spPr>
          <a:xfrm flipH="1" flipV="1">
            <a:off x="5220072" y="1491630"/>
            <a:ext cx="1008112" cy="432048"/>
          </a:xfrm>
          <a:prstGeom prst="ben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8" name="Picture 4" descr="C:\Users\Tarzan\AppData\Local\Microsoft\Windows\Temporary Internet Files\Content.IE5\HFYQG582\MP900406837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2355726"/>
            <a:ext cx="1656184" cy="2070736"/>
          </a:xfrm>
          <a:prstGeom prst="rect">
            <a:avLst/>
          </a:prstGeom>
          <a:noFill/>
        </p:spPr>
      </p:pic>
      <p:pic>
        <p:nvPicPr>
          <p:cNvPr id="3079" name="Picture 7" descr="C:\Users\Tarzan\AppData\Local\Microsoft\Windows\Temporary Internet Files\Content.IE5\8O6GJ183\MP900411759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3435846"/>
            <a:ext cx="830187" cy="1244674"/>
          </a:xfrm>
          <a:prstGeom prst="rect">
            <a:avLst/>
          </a:prstGeom>
          <a:noFill/>
        </p:spPr>
      </p:pic>
      <p:sp>
        <p:nvSpPr>
          <p:cNvPr id="27" name="Elipsa 26"/>
          <p:cNvSpPr/>
          <p:nvPr/>
        </p:nvSpPr>
        <p:spPr>
          <a:xfrm>
            <a:off x="5364088" y="2067694"/>
            <a:ext cx="2520280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Orgánem hmatu je kůže -je největším orgánem lidského těla(1,5 - 1,8 m²).</a:t>
            </a:r>
          </a:p>
        </p:txBody>
      </p:sp>
      <p:sp>
        <p:nvSpPr>
          <p:cNvPr id="28" name="Ohnutá šipka 27"/>
          <p:cNvSpPr/>
          <p:nvPr/>
        </p:nvSpPr>
        <p:spPr>
          <a:xfrm rot="10800000" flipH="1">
            <a:off x="5796136" y="3075806"/>
            <a:ext cx="251937" cy="1224136"/>
          </a:xfrm>
          <a:prstGeom prst="bentArrow">
            <a:avLst>
              <a:gd name="adj1" fmla="val 38732"/>
              <a:gd name="adj2" fmla="val 25000"/>
              <a:gd name="adj3" fmla="val 25000"/>
              <a:gd name="adj4" fmla="val 75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133.4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55576" y="987574"/>
            <a:ext cx="4176464" cy="36933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Kožní smyslové orgány jsou:</a:t>
            </a:r>
          </a:p>
        </p:txBody>
      </p:sp>
      <p:pic>
        <p:nvPicPr>
          <p:cNvPr id="16386" name="Picture 2" descr="http://www.capnito.cz/userfiles/image/%C4%8CapniTo%206/Masaz%20oblic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627534"/>
            <a:ext cx="3532665" cy="2376264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179512" y="1635646"/>
            <a:ext cx="590465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SMYSLOVÁ KOŽNÍ TĚLÍSKA - na povrchu celého těla!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= nervová zakončení v kůži, která reagují na podněty (teplo, bolest</a:t>
            </a:r>
            <a:r>
              <a:rPr lang="cs-CZ" sz="11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79512" y="3075806"/>
            <a:ext cx="29523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Nejcitlivější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místa hmatu jsou:</a:t>
            </a:r>
          </a:p>
          <a:p>
            <a:pPr algn="ctr"/>
            <a:r>
              <a:rPr lang="cs-CZ" sz="1600" b="1" dirty="0" smtClean="0">
                <a:solidFill>
                  <a:srgbClr val="803D06"/>
                </a:solidFill>
                <a:latin typeface="Times New Roman" pitchFamily="18" charset="0"/>
                <a:cs typeface="Times New Roman" pitchFamily="18" charset="0"/>
              </a:rPr>
              <a:t>KONEČKY PRSTŮ</a:t>
            </a:r>
          </a:p>
          <a:p>
            <a:pPr algn="ctr"/>
            <a:r>
              <a:rPr lang="cs-CZ" sz="1600" b="1" dirty="0" smtClean="0">
                <a:solidFill>
                  <a:srgbClr val="3B4A1E"/>
                </a:solidFill>
                <a:latin typeface="Times New Roman" pitchFamily="18" charset="0"/>
                <a:cs typeface="Times New Roman" pitchFamily="18" charset="0"/>
              </a:rPr>
              <a:t>ŠPIČKA JAZYKA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79512" y="2355726"/>
            <a:ext cx="532859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Hmat zahrnuje vnímání nejen – DOTYKU, BOLESTI, CHLADU, TEPLA, ale také </a:t>
            </a:r>
            <a:r>
              <a:rPr lang="cs-CZ" sz="1600" b="1" dirty="0" smtClean="0">
                <a:solidFill>
                  <a:srgbClr val="803D06"/>
                </a:solidFill>
                <a:latin typeface="Times New Roman" pitchFamily="18" charset="0"/>
                <a:cs typeface="Times New Roman" pitchFamily="18" charset="0"/>
              </a:rPr>
              <a:t>VIBRACÍ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600" b="1" dirty="0" smtClean="0">
                <a:solidFill>
                  <a:srgbClr val="803D06"/>
                </a:solidFill>
                <a:latin typeface="Times New Roman" pitchFamily="18" charset="0"/>
                <a:cs typeface="Times New Roman" pitchFamily="18" charset="0"/>
              </a:rPr>
              <a:t>POLOHY TĚLA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7" name="Šipka dolů 16"/>
          <p:cNvSpPr/>
          <p:nvPr/>
        </p:nvSpPr>
        <p:spPr>
          <a:xfrm>
            <a:off x="2699792" y="1347614"/>
            <a:ext cx="216024" cy="28803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388" name="Picture 4" descr="C:\Users\Tarzan\AppData\Local\Microsoft\Windows\Temporary Internet Files\Content.IE5\8O6GJ183\MP90044252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507854"/>
            <a:ext cx="1584176" cy="1309752"/>
          </a:xfrm>
          <a:prstGeom prst="rect">
            <a:avLst/>
          </a:prstGeom>
          <a:noFill/>
        </p:spPr>
      </p:pic>
      <p:pic>
        <p:nvPicPr>
          <p:cNvPr id="16389" name="Picture 5" descr="C:\Users\Tarzan\AppData\Local\Microsoft\Windows\Temporary Internet Files\Content.IE5\HYUZ7MSY\MP900448668[2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83918"/>
            <a:ext cx="1124744" cy="843558"/>
          </a:xfrm>
          <a:prstGeom prst="rect">
            <a:avLst/>
          </a:prstGeom>
          <a:noFill/>
        </p:spPr>
      </p:pic>
      <p:pic>
        <p:nvPicPr>
          <p:cNvPr id="16390" name="Picture 6" descr="C:\Users\Tarzan\AppData\Local\Microsoft\Windows\Temporary Internet Files\Content.IE5\HYUZ7MSY\MP90040901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4083918"/>
            <a:ext cx="1152128" cy="936104"/>
          </a:xfrm>
          <a:prstGeom prst="rect">
            <a:avLst/>
          </a:prstGeom>
          <a:noFill/>
        </p:spPr>
      </p:pic>
      <p:sp>
        <p:nvSpPr>
          <p:cNvPr id="20" name="TextovéPole 19"/>
          <p:cNvSpPr txBox="1"/>
          <p:nvPr/>
        </p:nvSpPr>
        <p:spPr>
          <a:xfrm>
            <a:off x="5724128" y="3363838"/>
            <a:ext cx="2016224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u="sng" dirty="0" smtClean="0">
                <a:latin typeface="Times New Roman" pitchFamily="18" charset="0"/>
                <a:cs typeface="Times New Roman" pitchFamily="18" charset="0"/>
              </a:rPr>
              <a:t>Nejméně citlivá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 místa hmatu jsou na</a:t>
            </a:r>
          </a:p>
          <a:p>
            <a:pPr algn="ctr"/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ZÁDECH.</a:t>
            </a:r>
          </a:p>
        </p:txBody>
      </p:sp>
      <p:pic>
        <p:nvPicPr>
          <p:cNvPr id="16391" name="Picture 7" descr="C:\Users\Tarzan\AppData\Local\Microsoft\Windows\Temporary Internet Files\Content.IE5\HFYQG582\MP900409781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3435846"/>
            <a:ext cx="1005650" cy="1512168"/>
          </a:xfrm>
          <a:prstGeom prst="rect">
            <a:avLst/>
          </a:prstGeom>
          <a:noFill/>
        </p:spPr>
      </p:pic>
      <p:sp>
        <p:nvSpPr>
          <p:cNvPr id="22" name="Šipka dolů 21"/>
          <p:cNvSpPr/>
          <p:nvPr/>
        </p:nvSpPr>
        <p:spPr>
          <a:xfrm rot="16200000">
            <a:off x="7506326" y="4029912"/>
            <a:ext cx="288032" cy="684076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lů 22"/>
          <p:cNvSpPr/>
          <p:nvPr/>
        </p:nvSpPr>
        <p:spPr>
          <a:xfrm>
            <a:off x="4355976" y="3003798"/>
            <a:ext cx="288032" cy="43204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133.5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355976" y="699542"/>
            <a:ext cx="2215913" cy="338554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PORANĚNÍ KŮŽE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259632" y="1923678"/>
            <a:ext cx="1224136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BOLEST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259632" y="3075806"/>
            <a:ext cx="1149614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TEPLO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259632" y="3723878"/>
            <a:ext cx="1077605" cy="30777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CHLAD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259632" y="4299942"/>
            <a:ext cx="1073029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DOTYK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187624" y="1059582"/>
            <a:ext cx="1368152" cy="369332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Přiřazujte.</a:t>
            </a:r>
          </a:p>
        </p:txBody>
      </p:sp>
      <p:pic>
        <p:nvPicPr>
          <p:cNvPr id="14337" name="Picture 1" descr="C:\Users\Tarzan\AppData\Local\Microsoft\Windows\Temporary Internet Files\Content.IE5\HFYQG582\MP90044243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131590"/>
            <a:ext cx="1152128" cy="871100"/>
          </a:xfrm>
          <a:prstGeom prst="rect">
            <a:avLst/>
          </a:prstGeom>
          <a:noFill/>
        </p:spPr>
      </p:pic>
      <p:pic>
        <p:nvPicPr>
          <p:cNvPr id="14338" name="Picture 2" descr="C:\Users\Tarzan\AppData\Local\Microsoft\Windows\Temporary Internet Files\Content.IE5\HYUZ7MSY\MM910001066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11910"/>
            <a:ext cx="742950" cy="1008112"/>
          </a:xfrm>
          <a:prstGeom prst="rect">
            <a:avLst/>
          </a:prstGeom>
          <a:noFill/>
        </p:spPr>
      </p:pic>
      <p:pic>
        <p:nvPicPr>
          <p:cNvPr id="14339" name="Picture 3" descr="C:\Users\Tarzan\AppData\Local\Microsoft\Windows\Temporary Internet Files\Content.IE5\HYUZ7MSY\MP90044836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651870"/>
            <a:ext cx="864096" cy="1296144"/>
          </a:xfrm>
          <a:prstGeom prst="rect">
            <a:avLst/>
          </a:prstGeom>
          <a:noFill/>
        </p:spPr>
      </p:pic>
      <p:pic>
        <p:nvPicPr>
          <p:cNvPr id="14340" name="Picture 4" descr="C:\Users\Tarzan\AppData\Local\Microsoft\Windows\Temporary Internet Files\Content.IE5\0Z28SY20\MC90044654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19822"/>
            <a:ext cx="1281396" cy="792088"/>
          </a:xfrm>
          <a:prstGeom prst="rect">
            <a:avLst/>
          </a:prstGeom>
          <a:noFill/>
        </p:spPr>
      </p:pic>
      <p:pic>
        <p:nvPicPr>
          <p:cNvPr id="14341" name="Picture 5" descr="C:\Users\Tarzan\AppData\Local\Microsoft\Windows\Temporary Internet Files\Content.IE5\HFYQG582\MP900414099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2283718"/>
            <a:ext cx="792088" cy="1187551"/>
          </a:xfrm>
          <a:prstGeom prst="rect">
            <a:avLst/>
          </a:prstGeom>
          <a:noFill/>
        </p:spPr>
      </p:pic>
      <p:pic>
        <p:nvPicPr>
          <p:cNvPr id="14342" name="Picture 6" descr="C:\Users\Tarzan\AppData\Local\Microsoft\Windows\Temporary Internet Files\Content.IE5\HYUZ7MSY\MC900430101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83718"/>
            <a:ext cx="827584" cy="1100897"/>
          </a:xfrm>
          <a:prstGeom prst="rect">
            <a:avLst/>
          </a:prstGeom>
          <a:noFill/>
        </p:spPr>
      </p:pic>
      <p:pic>
        <p:nvPicPr>
          <p:cNvPr id="14345" name="Picture 9" descr="C:\Users\Tarzan\AppData\Local\Microsoft\Windows\Temporary Internet Files\Content.IE5\HFYQG582\MP900406611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1131590"/>
            <a:ext cx="720432" cy="1080120"/>
          </a:xfrm>
          <a:prstGeom prst="rect">
            <a:avLst/>
          </a:prstGeom>
          <a:noFill/>
        </p:spPr>
      </p:pic>
      <p:sp>
        <p:nvSpPr>
          <p:cNvPr id="28" name="TextovéPole 27"/>
          <p:cNvSpPr txBox="1"/>
          <p:nvPr/>
        </p:nvSpPr>
        <p:spPr>
          <a:xfrm>
            <a:off x="1331640" y="2427734"/>
            <a:ext cx="1073029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POLOHA TĚLA</a:t>
            </a:r>
          </a:p>
        </p:txBody>
      </p:sp>
      <p:sp>
        <p:nvSpPr>
          <p:cNvPr id="30" name="Volný tvar 29"/>
          <p:cNvSpPr/>
          <p:nvPr/>
        </p:nvSpPr>
        <p:spPr>
          <a:xfrm>
            <a:off x="4067944" y="627534"/>
            <a:ext cx="45719" cy="4372322"/>
          </a:xfrm>
          <a:custGeom>
            <a:avLst/>
            <a:gdLst>
              <a:gd name="connsiteX0" fmla="*/ 0 w 0"/>
              <a:gd name="connsiteY0" fmla="*/ 0 h 4495800"/>
              <a:gd name="connsiteX1" fmla="*/ 0 w 0"/>
              <a:gd name="connsiteY1" fmla="*/ 4495800 h 4495800"/>
              <a:gd name="connsiteX2" fmla="*/ 0 w 0"/>
              <a:gd name="connsiteY2" fmla="*/ 4448175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4495800">
                <a:moveTo>
                  <a:pt x="0" y="0"/>
                </a:moveTo>
                <a:lnTo>
                  <a:pt x="0" y="4495800"/>
                </a:lnTo>
                <a:lnTo>
                  <a:pt x="0" y="4448175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7092280" y="699542"/>
            <a:ext cx="1855873" cy="338554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PRVNÍ POMOC</a:t>
            </a:r>
          </a:p>
        </p:txBody>
      </p:sp>
      <p:sp>
        <p:nvSpPr>
          <p:cNvPr id="32" name="Šipka dolů 31"/>
          <p:cNvSpPr/>
          <p:nvPr/>
        </p:nvSpPr>
        <p:spPr>
          <a:xfrm>
            <a:off x="1691680" y="1491630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ovéPole 32"/>
          <p:cNvSpPr txBox="1"/>
          <p:nvPr/>
        </p:nvSpPr>
        <p:spPr>
          <a:xfrm>
            <a:off x="5076056" y="1131590"/>
            <a:ext cx="3240360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Najděte a spojte správné  dvojice.</a:t>
            </a:r>
          </a:p>
        </p:txBody>
      </p:sp>
      <p:cxnSp>
        <p:nvCxnSpPr>
          <p:cNvPr id="35" name="Přímá spojovací čára 34"/>
          <p:cNvCxnSpPr>
            <a:stCxn id="6" idx="3"/>
            <a:endCxn id="31" idx="1"/>
          </p:cNvCxnSpPr>
          <p:nvPr/>
        </p:nvCxnSpPr>
        <p:spPr>
          <a:xfrm>
            <a:off x="6571889" y="868819"/>
            <a:ext cx="52039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4211961" y="2139702"/>
            <a:ext cx="1872208" cy="4924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Popálenina lehčí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(zarudnutí)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4211960" y="3651870"/>
            <a:ext cx="2088232" cy="30777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Popálenina chemikálií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4211960" y="2859782"/>
            <a:ext cx="2088232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Popálenina těžší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(puchýře)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4211960" y="1635646"/>
            <a:ext cx="216024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Povrchní krvácející rána</a:t>
            </a:r>
          </a:p>
        </p:txBody>
      </p:sp>
      <p:pic>
        <p:nvPicPr>
          <p:cNvPr id="14347" name="Picture 11" descr="C:\Users\Tarzan\AppData\Local\Microsoft\Windows\Temporary Internet Files\Content.IE5\0Z28SY20\MC900232049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3995936" y="3795886"/>
            <a:ext cx="720080" cy="889539"/>
          </a:xfrm>
          <a:prstGeom prst="rect">
            <a:avLst/>
          </a:prstGeom>
          <a:noFill/>
        </p:spPr>
      </p:pic>
      <p:sp>
        <p:nvSpPr>
          <p:cNvPr id="48" name="TextovéPole 47"/>
          <p:cNvSpPr txBox="1"/>
          <p:nvPr/>
        </p:nvSpPr>
        <p:spPr>
          <a:xfrm>
            <a:off x="6516216" y="1491630"/>
            <a:ext cx="241176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-opláchnout proudem vody, na obalu chemikálie si přečtu další pokyny.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6516216" y="3075806"/>
            <a:ext cx="2448272" cy="646331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-ránu vyčistím, vydesinfikuji, překryji sterilním obvazem, zalepím.</a:t>
            </a:r>
          </a:p>
        </p:txBody>
      </p:sp>
      <p:sp>
        <p:nvSpPr>
          <p:cNvPr id="50" name="TextovéPole 49"/>
          <p:cNvSpPr txBox="1"/>
          <p:nvPr/>
        </p:nvSpPr>
        <p:spPr>
          <a:xfrm>
            <a:off x="6516216" y="2211710"/>
            <a:ext cx="244827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-zchladíme, přelepíme náplastí nebo sterilním (mastným) obvazem, aby se nepřilepil do rány – puchýře nepropichujeme.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6516216" y="3795886"/>
            <a:ext cx="2448272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cs-CZ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zchladím proudem studené vody.</a:t>
            </a:r>
            <a:endParaRPr lang="cs-CZ" sz="1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932040" y="4515966"/>
            <a:ext cx="3240360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Proč a jakými prostředky si lidé chrání kůži před sluncem?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5292080" y="3867894"/>
            <a:ext cx="1008112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 descr="C:\Users\Tarzan\AppData\Local\Microsoft\Windows\Temporary Internet Files\Content.IE5\8O6GJ183\MC900440405[1]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16416" y="4011910"/>
            <a:ext cx="1131590" cy="1131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133.6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44008" y="555526"/>
            <a:ext cx="2664296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Ilustrace - průřez kůže.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07504" y="1059582"/>
            <a:ext cx="4248472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Lidé, kteří jsou slepí (třeba už od narození) </a:t>
            </a:r>
          </a:p>
          <a:p>
            <a:pPr marL="342900" indent="-34290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poznávají věci hmatem </a:t>
            </a:r>
          </a:p>
          <a:p>
            <a:pPr marL="342900" indent="-34290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prostřednictvím hmatu se také učí číst bodové písmo = Braillovo písmo</a:t>
            </a:r>
          </a:p>
          <a:p>
            <a:pPr marL="342900" indent="-342900">
              <a:buFontTx/>
              <a:buChar char="-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obvykle mají  dobře vyvinutý sluch – mnozí hrají i na hudební nástroje</a:t>
            </a:r>
          </a:p>
          <a:p>
            <a:pPr marL="342900" indent="-342900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Jak se takto postižený člověk pohybuje po ulici?</a:t>
            </a:r>
          </a:p>
          <a:p>
            <a:pPr marL="342900" indent="-342900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Dokázali byste takovému člověku pomoci?</a:t>
            </a:r>
          </a:p>
          <a:p>
            <a:pPr marL="342900" indent="-342900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Vyzkoušejte si chůzi poslepu – vžijte se do situace nevidomého člověka – jak jste se</a:t>
            </a:r>
          </a:p>
          <a:p>
            <a:pPr marL="342900" indent="-342900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cítili?</a:t>
            </a:r>
          </a:p>
          <a:p>
            <a:pPr marL="342900" indent="-342900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www.giobio.ic.cz/obrazky/clovek/clovek/kuze/kuze_stav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8556" y="1779662"/>
            <a:ext cx="4487940" cy="3276996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4545083" y="1059582"/>
            <a:ext cx="432048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kožní receptory - smyslový nerv -  vysílají signály do mozku, který vyhodnocuje, co cítíme</a:t>
            </a:r>
          </a:p>
        </p:txBody>
      </p:sp>
      <p:sp>
        <p:nvSpPr>
          <p:cNvPr id="11" name="Ohnutá šipka 10"/>
          <p:cNvSpPr/>
          <p:nvPr/>
        </p:nvSpPr>
        <p:spPr>
          <a:xfrm rot="16200000" flipH="1" flipV="1">
            <a:off x="7971515" y="1957191"/>
            <a:ext cx="1368152" cy="288032"/>
          </a:xfrm>
          <a:prstGeom prst="ben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292" name="AutoShape 4" descr="http://www.google.cz/url?sa=i&amp;source=images&amp;cd=&amp;docid=WKnV2US1qu5iKM&amp;tbnid=YhL5dqxnd3tBeM:&amp;ved=0CAUQjBwwAA&amp;url=http%3A%2F%2Fwww.sons.cz%2Fimg%2Fzakladni-sada.gif&amp;ei=gfpRUcWuKY7KtAaDooGoDQ&amp;psig=AFQjCNEKXs08x5PgtsDoE5AinnWfM6b3yQ&amp;ust=136441344171193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294" name="AutoShape 6" descr="http://www.google.cz/url?sa=i&amp;source=images&amp;cd=&amp;docid=WKnV2US1qu5iKM&amp;tbnid=YhL5dqxnd3tBeM:&amp;ved=0CAUQjBwwAA&amp;url=http%3A%2F%2Fwww.sons.cz%2Fimg%2Fzakladni-sada.gif&amp;ei=gfpRUcWuKY7KtAaDooGoDQ&amp;psig=AFQjCNEKXs08x5PgtsDoE5AinnWfM6b3yQ&amp;ust=136441344171193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296" name="AutoShape 8" descr="http://www.google.cz/url?sa=i&amp;source=images&amp;cd=&amp;docid=WKnV2US1qu5iKM&amp;tbnid=YhL5dqxnd3tBeM:&amp;ved=0CAUQjBwwAA&amp;url=http%3A%2F%2Fwww.sons.cz%2Fimg%2Fzakladni-sada.gif&amp;ei=gfpRUcWuKY7KtAaDooGoDQ&amp;psig=AFQjCNEKXs08x5PgtsDoE5AinnWfM6b3yQ&amp;ust=136441344171193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298" name="AutoShape 10" descr="http://www.google.cz/url?sa=i&amp;source=images&amp;cd=&amp;docid=WKnV2US1qu5iKM&amp;tbnid=YhL5dqxnd3tBeM:&amp;ved=0CAUQjBwwAA&amp;url=http%3A%2F%2Fwww.sons.cz%2Fimg%2Fzakladni-sada.gif&amp;ei=gfpRUcWuKY7KtAaDooGoDQ&amp;psig=AFQjCNEKXs08x5PgtsDoE5AinnWfM6b3yQ&amp;ust=136441344171193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300" name="AutoShape 12" descr="http://www.google.cz/url?sa=i&amp;source=images&amp;cd=&amp;docid=WKnV2US1qu5iKM&amp;tbnid=YhL5dqxnd3tBeM:&amp;ved=0CAUQjBwwAA&amp;url=http%3A%2F%2Fwww.sons.cz%2Fimg%2Fzakladni-sada.gif&amp;ei=gfpRUcWuKY7KtAaDooGoDQ&amp;psig=AFQjCNEKXs08x5PgtsDoE5AinnWfM6b3yQ&amp;ust=136441344171193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302" name="AutoShape 14" descr="http://www.google.cz/url?sa=i&amp;source=images&amp;cd=&amp;docid=WKnV2US1qu5iKM&amp;tbnid=YhL5dqxnd3tBeM:&amp;ved=0CAUQjBwwAA&amp;url=http%3A%2F%2Fwww.prachatice.cz%2Fdocs%2Fprilohy%2F09%2F04%2F23040913495223%2F01_Braillovo%2520pismo.jpg&amp;ei=gfpRUcWuKY7KtAaDooGoDQ&amp;psig=AFQjCNEKXs08x5PgtsDoE5AinnWfM6b3yQ&amp;ust=136441344171193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304" name="AutoShape 16" descr="http://www.google.cz/url?sa=i&amp;source=images&amp;cd=&amp;docid=WKnV2US1qu5iKM&amp;tbnid=YhL5dqxnd3tBeM:&amp;ved=0CAUQjBwwAA&amp;url=http%3A%2F%2Fwww.prachatice.cz%2Fdocs%2Fprilohy%2F09%2F04%2F23040913495223%2F01_Braillovo%2520pismo.jpg&amp;ei=gfpRUcWuKY7KtAaDooGoDQ&amp;psig=AFQjCNEKXs08x5PgtsDoE5AinnWfM6b3yQ&amp;ust=136441344171193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308" name="Picture 20" descr="http://www.apogeum.info/i/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571" y="3651870"/>
            <a:ext cx="3648405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8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133.7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123728" y="627534"/>
            <a:ext cx="1944216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Sense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b="1" dirty="0" err="1" smtClean="0">
                <a:latin typeface="Times New Roman" pitchFamily="18" charset="0"/>
                <a:cs typeface="Times New Roman" pitchFamily="18" charset="0"/>
              </a:rPr>
              <a:t>touch</a:t>
            </a:r>
            <a:endParaRPr lang="cs-CZ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076056" y="4371950"/>
            <a:ext cx="1368152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Position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7236296" y="3435846"/>
            <a:ext cx="1584176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Cold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076056" y="1923678"/>
            <a:ext cx="1728192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smtClean="0">
                <a:latin typeface="Times New Roman" pitchFamily="18" charset="0"/>
                <a:cs typeface="Times New Roman" pitchFamily="18" charset="0"/>
              </a:rPr>
              <a:t>Heat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95536" y="4011910"/>
            <a:ext cx="144016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Touch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339752" y="3507854"/>
            <a:ext cx="2088232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Pain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C:\Users\Tarzan\AppData\Local\Microsoft\Windows\Temporary Internet Files\Content.IE5\8O6GJ183\MP90039935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563638"/>
            <a:ext cx="1475193" cy="2211710"/>
          </a:xfrm>
          <a:prstGeom prst="rect">
            <a:avLst/>
          </a:prstGeom>
          <a:noFill/>
        </p:spPr>
      </p:pic>
      <p:pic>
        <p:nvPicPr>
          <p:cNvPr id="10242" name="Picture 2" descr="C:\Users\Tarzan\AppData\Local\Microsoft\Windows\Temporary Internet Files\Content.IE5\0Z28SY20\MP90042656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563638"/>
            <a:ext cx="1779662" cy="1779662"/>
          </a:xfrm>
          <a:prstGeom prst="rect">
            <a:avLst/>
          </a:prstGeom>
          <a:noFill/>
        </p:spPr>
      </p:pic>
      <p:pic>
        <p:nvPicPr>
          <p:cNvPr id="10243" name="Picture 3" descr="C:\Users\Tarzan\AppData\Local\Microsoft\Windows\Temporary Internet Files\Content.IE5\0Z28SY20\MC900078783[2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699542"/>
            <a:ext cx="1080120" cy="1159992"/>
          </a:xfrm>
          <a:prstGeom prst="rect">
            <a:avLst/>
          </a:prstGeom>
          <a:noFill/>
        </p:spPr>
      </p:pic>
      <p:pic>
        <p:nvPicPr>
          <p:cNvPr id="20" name="Picture 6" descr="C:\Users\Tarzan\AppData\Local\Microsoft\Windows\Temporary Internet Files\Content.IE5\0Z28SY20\MP900430922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1275606"/>
            <a:ext cx="1440160" cy="1963680"/>
          </a:xfrm>
          <a:prstGeom prst="rect">
            <a:avLst/>
          </a:prstGeom>
          <a:noFill/>
        </p:spPr>
      </p:pic>
      <p:pic>
        <p:nvPicPr>
          <p:cNvPr id="10244" name="Picture 4" descr="C:\Users\Tarzan\AppData\Local\Microsoft\Windows\Temporary Internet Files\Content.IE5\8O6GJ183\MP900438812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2787774"/>
            <a:ext cx="2119052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133.8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60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279079"/>
              </p:ext>
            </p:extLst>
          </p:nvPr>
        </p:nvGraphicFramePr>
        <p:xfrm>
          <a:off x="179510" y="1131591"/>
          <a:ext cx="7185180" cy="39014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Člověk vnímá informace z okolního světa prostřednictvím?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sluchových orgánů</a:t>
                      </a:r>
                    </a:p>
                    <a:p>
                      <a:pPr marL="342900" indent="-342900" algn="l">
                        <a:buAutoNum type="alphaLcParenR" startAt="2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lidských orgánů</a:t>
                      </a:r>
                    </a:p>
                    <a:p>
                      <a:pPr marL="342900" indent="-342900" algn="l">
                        <a:buAutoNum type="alphaLcParenR" startAt="3"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smyslových orgánů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d)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zdravých orgánů</a:t>
                      </a:r>
                      <a:endParaRPr lang="cs-CZ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Ústrojím hmatu jsou?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smyslová kožní tělíska</a:t>
                      </a:r>
                    </a:p>
                    <a:p>
                      <a:pPr marL="342900" indent="-342900" algn="l">
                        <a:buAutoNum type="alphaLcParenR" startAt="2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ruce</a:t>
                      </a:r>
                    </a:p>
                    <a:p>
                      <a:pPr marL="342900" indent="-342900" algn="l">
                        <a:buAutoNum type="alphaLcParenR" startAt="2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oči</a:t>
                      </a:r>
                    </a:p>
                    <a:p>
                      <a:pPr marL="342900" indent="-342900" algn="l">
                        <a:buAutoNum type="alphaLcParenR" startAt="2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záda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 člověk hmatem vnímá?</a:t>
                      </a:r>
                    </a:p>
                    <a:p>
                      <a:pPr marL="342900" indent="-342900" algn="l">
                        <a:buAutoNum type="arabicPeriod" startAt="2"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žízeň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teplo, chlad, bolest, vibrace, dotyk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hluk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nudu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endParaRPr lang="cs-CZ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Nejcitlivější místa hmatu jsou?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endParaRPr lang="cs-CZ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konečky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prstů a jazyk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záda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nohy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obličej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endParaRPr lang="cs-CZ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20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4" y="498603"/>
            <a:ext cx="4767870" cy="5940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133.9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491630"/>
            <a:ext cx="8640960" cy="2592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1. Přírodověda pro pátý ročník – Život na zemi, Kholová H., CSc. a kol., Alter, 1997.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2. Obrázky z databáze Klipart. 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capnito.cz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userfiles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/image/%C4%8CapniTo%206/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Masaz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%20oblicej.jpg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(slide 4)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giobio.ic.cz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obrazky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clovek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clovek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kuze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kuze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_stavba.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jpg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(slide 6)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http://www.apogeum.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info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/i/2.png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(slide 6)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Svět kolem nás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2007</TotalTime>
  <Words>856</Words>
  <Application>Microsoft Office PowerPoint</Application>
  <PresentationFormat>Předvádění na obrazovce (16:9)</PresentationFormat>
  <Paragraphs>143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133.1 Hmat</vt:lpstr>
      <vt:lpstr>133.2 Co už víš? </vt:lpstr>
      <vt:lpstr>133.3 Jaké si řekneme nové termíny a názvy?</vt:lpstr>
      <vt:lpstr>133.4 Co si řekneme nového?</vt:lpstr>
      <vt:lpstr>133.5 Procvičení a příklady</vt:lpstr>
      <vt:lpstr>133.6 Něco navíc pro šikovné</vt:lpstr>
      <vt:lpstr>133.7 CLIL</vt:lpstr>
      <vt:lpstr>133.8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224</cp:revision>
  <dcterms:created xsi:type="dcterms:W3CDTF">2010-10-18T18:21:56Z</dcterms:created>
  <dcterms:modified xsi:type="dcterms:W3CDTF">2013-04-27T07:46:43Z</dcterms:modified>
</cp:coreProperties>
</file>