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4758F7"/>
    <a:srgbClr val="00FF00"/>
    <a:srgbClr val="FC8976"/>
    <a:srgbClr val="CCFFCC"/>
    <a:srgbClr val="99FFCC"/>
    <a:srgbClr val="99FF33"/>
    <a:srgbClr val="99CC00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72" autoAdjust="0"/>
  </p:normalViewPr>
  <p:slideViewPr>
    <p:cSldViewPr>
      <p:cViewPr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trumzdravi.net/site/site-gallery/dolphin/dolphin-06.jpg" TargetMode="External"/><Relationship Id="rId3" Type="http://schemas.openxmlformats.org/officeDocument/2006/relationships/hyperlink" Target="http://upload.wikimedia.org/wikipedia/commons/thumb/f/fc/Neus1.jpg/200px-Neus1.jpg" TargetMode="External"/><Relationship Id="rId7" Type="http://schemas.openxmlformats.org/officeDocument/2006/relationships/hyperlink" Target="http://www.esthe-plastika.cz/files/img/pictures/nos6_1275646679.jpg" TargetMode="External"/><Relationship Id="rId2" Type="http://schemas.openxmlformats.org/officeDocument/2006/relationships/hyperlink" Target="http://lidske-smysly.wbs.cz/cich/no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terimar.cz/files/sys_page34/397-Nos_novy.JPG" TargetMode="External"/><Relationship Id="rId5" Type="http://schemas.openxmlformats.org/officeDocument/2006/relationships/hyperlink" Target="http://2.bp.blogspot.com/_lBsBCxs--j0/S_KH2QVISBI/AAAAAAAABWw/xjZz4OjakPY/s1600/danny_big_nose.jpg" TargetMode="External"/><Relationship Id="rId4" Type="http://schemas.openxmlformats.org/officeDocument/2006/relationships/hyperlink" Target="http://2.bp.blogspot.com/_eDWclxKoYjE/TMFgp0unYXI/AAAAAAAANlI/WTlLLa2jAqk/s1600/mitogkas.jpg" TargetMode="External"/><Relationship Id="rId9" Type="http://schemas.openxmlformats.org/officeDocument/2006/relationships/hyperlink" Target="http://www.gymnasion.org/game/cichove-pexes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4744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132.1 Smysly - ČICH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58724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Pavlína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3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87146"/>
            <a:ext cx="1728192" cy="1537692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48" b="29033"/>
          <a:stretch/>
        </p:blipFill>
        <p:spPr>
          <a:xfrm flipH="1">
            <a:off x="395536" y="1101143"/>
            <a:ext cx="2174776" cy="1953039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01142"/>
            <a:ext cx="2174776" cy="1953039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5" t="13618" r="21402" b="23030"/>
          <a:stretch/>
        </p:blipFill>
        <p:spPr>
          <a:xfrm>
            <a:off x="2267744" y="2483810"/>
            <a:ext cx="2174776" cy="1953040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0" r="32990" b="26560"/>
          <a:stretch/>
        </p:blipFill>
        <p:spPr>
          <a:xfrm>
            <a:off x="4716016" y="2483810"/>
            <a:ext cx="2174776" cy="1953040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14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706518"/>
            <a:ext cx="908050" cy="65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34900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–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257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Sirová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 Pavlína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Smysly – čich, nos, vůně, zápach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smysly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čich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Příklady a procvičování.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88901" y="1275606"/>
            <a:ext cx="3031021" cy="14202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Čich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to schopnost vnímat vůni nebo zápach ve vzduchu. Citlivost čichu se u různých lidí liší. Obecně mají ženy citlivější čich než muži.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931790"/>
            <a:ext cx="2762250" cy="1881758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77865" y="709499"/>
            <a:ext cx="1270161" cy="141686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819" y="709499"/>
            <a:ext cx="2836416" cy="2013074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2050" name="Picture 2" descr="C:\Users\Pavlína\AppData\Local\Microsoft\Windows\Temporary Internet Files\Content.IE5\RPD195FX\MP90043048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71750"/>
            <a:ext cx="2592288" cy="1966529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1621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132.3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225261" y="2336302"/>
            <a:ext cx="1187512" cy="4846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zápach</a:t>
            </a:r>
            <a:endParaRPr lang="cs-CZ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225261" y="1563638"/>
            <a:ext cx="1187513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vůně</a:t>
            </a:r>
            <a:endParaRPr lang="cs-CZ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Šipka doprava 19"/>
          <p:cNvSpPr/>
          <p:nvPr/>
        </p:nvSpPr>
        <p:spPr>
          <a:xfrm>
            <a:off x="225261" y="3075806"/>
            <a:ext cx="1601305" cy="4846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ichové buňky</a:t>
            </a:r>
            <a:endParaRPr lang="cs-CZ" sz="1400" dirty="0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35646"/>
            <a:ext cx="2232248" cy="206005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67"/>
          <a:stretch/>
        </p:blipFill>
        <p:spPr>
          <a:xfrm>
            <a:off x="5220072" y="1275607"/>
            <a:ext cx="3600400" cy="2839194"/>
          </a:xfrm>
          <a:prstGeom prst="rect">
            <a:avLst/>
          </a:prstGeom>
        </p:spPr>
      </p:pic>
      <p:pic>
        <p:nvPicPr>
          <p:cNvPr id="21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56" y="4120726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05854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063" y="3714751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489" y="3939902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aoblený obdélník 2"/>
          <p:cNvSpPr/>
          <p:nvPr/>
        </p:nvSpPr>
        <p:spPr>
          <a:xfrm>
            <a:off x="59373" y="1275607"/>
            <a:ext cx="3888432" cy="3467416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Wingdings" pitchFamily="2" charset="2"/>
              <a:buChar char="v"/>
            </a:pPr>
            <a:endParaRPr lang="cs-CZ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Čichem vnímáme</a:t>
            </a:r>
          </a:p>
          <a:p>
            <a:pPr marL="285750" indent="-285750">
              <a:buFont typeface="Wingdings" pitchFamily="2" charset="2"/>
              <a:buChar char="v"/>
            </a:pP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Ústrojím čichu jsou  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286000" y="18682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286000" y="2248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1997646" y="1064565"/>
            <a:ext cx="1944216" cy="75695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VŮNĚ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74297"/>
            <a:ext cx="1872208" cy="893973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16" name="Šipka doprava 15"/>
          <p:cNvSpPr/>
          <p:nvPr/>
        </p:nvSpPr>
        <p:spPr>
          <a:xfrm>
            <a:off x="1997646" y="2224967"/>
            <a:ext cx="1944216" cy="75695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PACHY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24967"/>
            <a:ext cx="1872208" cy="893973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18" name="Šipka doprava 17"/>
          <p:cNvSpPr/>
          <p:nvPr/>
        </p:nvSpPr>
        <p:spPr>
          <a:xfrm>
            <a:off x="2555776" y="3435846"/>
            <a:ext cx="2126729" cy="75695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ČICHOVÉ BUŇKY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0" y="3219821"/>
            <a:ext cx="4000500" cy="178117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22" name="Obrázek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59" b="14603"/>
          <a:stretch/>
        </p:blipFill>
        <p:spPr>
          <a:xfrm>
            <a:off x="6638850" y="1275607"/>
            <a:ext cx="2056284" cy="139634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23088" y="1212762"/>
            <a:ext cx="1939255" cy="3022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ČICHOVÉ HRY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09296" y="2282557"/>
            <a:ext cx="2880320" cy="86177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Poznávání potravin </a:t>
            </a:r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čichu </a:t>
            </a:r>
            <a:r>
              <a:rPr lang="pl-PL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česnek, cibule, pomeranč, jablko, voda, olej,...</a:t>
            </a:r>
            <a:endParaRPr lang="cs-CZ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66728" y="987574"/>
            <a:ext cx="4572000" cy="39549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endParaRPr lang="cs-CZ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Čichové pexeso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Dvě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družstva proti sobě bojují jako dva protivníci v Pexesu. Každé družstvo má své stanoviště umístěné v určité vzdálenosti (stejná vzdálenost pro všechna družstva) od „čichového centra“, kde jsou umístěny očíslované mističky. Hráči si stanoví pevné pořadí a v něm se pravidelně střídají ve výbězích do „čichového centra“. Tam si zavážou oči a řeknou, ke kterým dvěma číslům by chtěli přičichnout. Poté se vracejí a střídá je další hráč z daného družstva. Pokud jsou si jisti, že dvě vybrané vůně v mističkách jsou totožné a ony skutečně jsou, získávají bod. Dále hra pokračuje jako klasické pexeso. </a:t>
            </a:r>
            <a:br>
              <a:rPr lang="cs-CZ" sz="1400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Jde o zajímavou a dobře realizovatelnou hru kladoucí nároky na jiné schopnosti než většinou užíváme (síla, zrak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)...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Materiál: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64 očíslovaných mističek s čichově různorodým obsahem ve stejných dvojicích – jako u klasického pexesa, šátky, tužky, papír,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podložky.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834852" y="3507854"/>
            <a:ext cx="2880320" cy="1046440"/>
          </a:xfrm>
          <a:prstGeom prst="rect">
            <a:avLst/>
          </a:prstGeom>
          <a:solidFill>
            <a:srgbClr val="33CC33"/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Čichová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zkouška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místnosti vytvoříme česnekovou cestu – natřeme česnekem cestičky podél zdí a pod stoly až k cíli, kde je položen klíč. Hráč jde k cíli poslepu, řídí se jen čichem.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66026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7654"/>
            <a:ext cx="72008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Pavlína\AppData\Local\Microsoft\Windows\Temporary Internet Files\Content.IE5\31J9OTU3\MC9004324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87524"/>
            <a:ext cx="648072" cy="7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2051720" y="985500"/>
            <a:ext cx="1944216" cy="1291161"/>
          </a:xfrm>
          <a:prstGeom prst="rightArrow">
            <a:avLst/>
          </a:prstGeom>
          <a:solidFill>
            <a:srgbClr val="00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Lidský nos dokáže rozlišit více než </a:t>
            </a:r>
            <a:r>
              <a:rPr lang="cs-CZ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3000 </a:t>
            </a:r>
            <a:r>
              <a:rPr lang="cs-CZ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chemických látek.</a:t>
            </a:r>
            <a:endParaRPr lang="cs-CZ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905" y="985500"/>
            <a:ext cx="3902224" cy="3268912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9" name="Šipka doprava 8"/>
          <p:cNvSpPr/>
          <p:nvPr/>
        </p:nvSpPr>
        <p:spPr>
          <a:xfrm>
            <a:off x="2411760" y="2276661"/>
            <a:ext cx="1944216" cy="1291161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20 letech </a:t>
            </a:r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člověk ztrácí 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čichových buněk a v 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letech se čich snižuje o 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60%.</a:t>
            </a:r>
            <a:endParaRPr lang="cs-C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287388" y="1784645"/>
            <a:ext cx="1944216" cy="129116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Receptorová (čichová) buňka je opatřena jemnými čichovými řasinkami – </a:t>
            </a:r>
            <a:r>
              <a:rPr lang="cs-CZ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ciliemi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755576" y="3102074"/>
            <a:ext cx="1944216" cy="1291161"/>
          </a:xfrm>
          <a:prstGeom prst="rightArrow">
            <a:avLst/>
          </a:prstGeom>
          <a:solidFill>
            <a:srgbClr val="4758F7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Čich je v mozku úzce spjatý s 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emocemi</a:t>
            </a:r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proto parfém dokáže účinně navodit určité </a:t>
            </a:r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pocity.</a:t>
            </a:r>
            <a:endParaRPr lang="cs-C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2699792" y="3608831"/>
            <a:ext cx="1944216" cy="1291161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Nos rozlišuje </a:t>
            </a:r>
            <a:r>
              <a:rPr lang="cs-CZ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r>
              <a:rPr lang="cs-CZ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pachů a vůní.</a:t>
            </a:r>
            <a:endParaRPr lang="cs-CZ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392940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877107" y="4571968"/>
            <a:ext cx="3389786" cy="4830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čich, nos, smysly, vůně, zápach</a:t>
            </a: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98414" y="3996931"/>
            <a:ext cx="914400" cy="25841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nose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990564" y="2319583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290268" y="4010027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odour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990564" y="2448310"/>
            <a:ext cx="914400" cy="242642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mell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007714" y="2563743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smell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947935" y="4079032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senses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85" b="15464"/>
          <a:stretch/>
        </p:blipFill>
        <p:spPr>
          <a:xfrm>
            <a:off x="1712814" y="1060363"/>
            <a:ext cx="1469900" cy="1387947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9" t="5509"/>
          <a:stretch/>
        </p:blipFill>
        <p:spPr>
          <a:xfrm>
            <a:off x="520664" y="2552978"/>
            <a:ext cx="1469900" cy="1387947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736" y="1688257"/>
            <a:ext cx="1914525" cy="239077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590" y="1033326"/>
            <a:ext cx="1476002" cy="1393999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18" y="2552978"/>
            <a:ext cx="1472978" cy="1387947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24" grpId="0" animBg="1"/>
      <p:bldP spid="26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134702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Čichem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zachycujeme: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endParaRPr lang="cs-CZ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sladkost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bolest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vůně a pachy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lásku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Čichové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buňky se nachází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dutině ústní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dutině nosní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krku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mozku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Ústrojím čichu jsou: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čichové buňky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uši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pachy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Čich mají citlivější: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muži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ženy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oba stejně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nikdo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911890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13177" y="1110493"/>
            <a:ext cx="7272808" cy="24006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cs-CZ" sz="1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lidske-smysly.wbs.cz/cich/nos.jpg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upload.wikimedia.org/wikipedia/commons/thumb/f/fc/Neus1.jpg/200px-Neus1.jpg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č.7)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4"/>
              </a:rPr>
              <a:t>http://2.bp.blogspot.com/_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eDWclxKoYjE/TMFgp0unYXI/AAAAAAAANlI/WTlLLa2jAqk/s1600/mitogkas.jpg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5"/>
              </a:rPr>
              <a:t>http://2.bp.blogspot.com/_lBsBCxs--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j0/S_KH2QVISBI/AAAAAAAABWw/xjZz4OjakPY/s1600/danny_big_nose.jpg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</a:p>
          <a:p>
            <a:pPr marL="171450" indent="-171450">
              <a:buFont typeface="Wingdings" pitchFamily="2" charset="2"/>
              <a:buChar char="v"/>
            </a:pP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Wikipedie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Člověk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a jeho zdraví,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M.Jančová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Grigárková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– učebnice pro 4. a 5. ročník ZŠ,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2008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Život na Zemi – Přírodověda pro 5.ročník ZŠ, Kholová H., CSc., Alter 2009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87624" y="1923678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www.sterimar.cz/files/sys_page34/397-Nos_novy.JPG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č.6)</a:t>
            </a: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www.esthe-plastika.cz/files/img/pictures/nos6_1275646679.jpg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č.3)</a:t>
            </a: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www.centrumzdravi.net/site/site-gallery/dolphin/dolphin-06.jpg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č.4)</a:t>
            </a: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www.gymnasion.org/game/cichove-pexeso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č.5)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854</Words>
  <Application>Microsoft Office PowerPoint</Application>
  <PresentationFormat>Předvádění na obrazovce (16:9)</PresentationFormat>
  <Paragraphs>138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132.1 Smysly - ČICH</vt:lpstr>
      <vt:lpstr>132.2 Co už víš? </vt:lpstr>
      <vt:lpstr>132.3 Jaké si řekneme nové termíny a názvy?</vt:lpstr>
      <vt:lpstr>132.4 Co si řekneme nového?</vt:lpstr>
      <vt:lpstr>132.5 Procvičení a příklady</vt:lpstr>
      <vt:lpstr>132.6 Něco navíc pro šikovné</vt:lpstr>
      <vt:lpstr>132.7 CLIL</vt:lpstr>
      <vt:lpstr>132.8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246</cp:revision>
  <dcterms:created xsi:type="dcterms:W3CDTF">2010-10-18T18:21:56Z</dcterms:created>
  <dcterms:modified xsi:type="dcterms:W3CDTF">2013-04-27T07:45:12Z</dcterms:modified>
</cp:coreProperties>
</file>