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8976"/>
    <a:srgbClr val="CCFFCC"/>
    <a:srgbClr val="99FFCC"/>
    <a:srgbClr val="99FF33"/>
    <a:srgbClr val="33CC33"/>
    <a:srgbClr val="00FF00"/>
    <a:srgbClr val="99CC00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01" autoAdjust="0"/>
  </p:normalViewPr>
  <p:slideViewPr>
    <p:cSldViewPr>
      <p:cViewPr>
        <p:scale>
          <a:sx n="90" d="100"/>
          <a:sy n="90" d="100"/>
        </p:scale>
        <p:origin x="-810" y="-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27.4.2013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image" Target="../media/image7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g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5Pqqe4XqT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youtube.com/watch?v=MMJCrgp0CMQ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w6j4gdswr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image" Target="../media/image14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3" Type="http://schemas.openxmlformats.org/officeDocument/2006/relationships/hyperlink" Target="http://www.youtube.com/watch?v=Q7nQS6jcRos" TargetMode="External"/><Relationship Id="rId7" Type="http://schemas.openxmlformats.org/officeDocument/2006/relationships/image" Target="../media/image1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youtube.com/watch?v=qqfmrmBxYco" TargetMode="External"/><Relationship Id="rId5" Type="http://schemas.openxmlformats.org/officeDocument/2006/relationships/image" Target="../media/image17.jpg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2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g"/><Relationship Id="rId5" Type="http://schemas.openxmlformats.org/officeDocument/2006/relationships/image" Target="../media/image3.jpg"/><Relationship Id="rId4" Type="http://schemas.openxmlformats.org/officeDocument/2006/relationships/image" Target="../media/image20.jpg"/><Relationship Id="rId9" Type="http://schemas.openxmlformats.org/officeDocument/2006/relationships/image" Target="../media/image23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quark.sk/data/mid/article_810_genova_sluch.jpg" TargetMode="External"/><Relationship Id="rId2" Type="http://schemas.openxmlformats.org/officeDocument/2006/relationships/hyperlink" Target="http://upload.wikimedia.org/wikipedia/commons/thumb/b/b8/Ear.jpg/220px-Ear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akota.skautkostelec.cz/skautska_stezka/praxe/seznam_sifer_soubory/image143.gif" TargetMode="External"/><Relationship Id="rId5" Type="http://schemas.openxmlformats.org/officeDocument/2006/relationships/hyperlink" Target="http://zsseifertova.com/archiv/tvorba20072008.ic.cz/9trida/inf9web/lidske-organy/obrazky/ucho.png" TargetMode="External"/><Relationship Id="rId4" Type="http://schemas.openxmlformats.org/officeDocument/2006/relationships/hyperlink" Target="http://t3.gstatic.com/images?q=tbn:ANd9GcR79gRYMdUNQOQzYymwzgjt4E7PNNLpE-yH5_hONmRKTdQ2Zgmzc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44744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131.1 Smysly - SLUCH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58724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Pavlína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Sirová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3"/>
            <a:ext cx="3029719" cy="615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87146"/>
            <a:ext cx="1728192" cy="1537692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31590"/>
            <a:ext cx="2160240" cy="1921005"/>
          </a:xfrm>
          <a:prstGeom prst="rect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387" y="2515846"/>
            <a:ext cx="2174776" cy="1921005"/>
          </a:xfrm>
          <a:prstGeom prst="rect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875"/>
          <a:stretch/>
        </p:blipFill>
        <p:spPr>
          <a:xfrm flipH="1">
            <a:off x="4788024" y="2515845"/>
            <a:ext cx="2174776" cy="1921005"/>
          </a:xfrm>
          <a:prstGeom prst="rect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295" y="1131590"/>
            <a:ext cx="2174776" cy="1921004"/>
          </a:xfrm>
          <a:prstGeom prst="rect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</p:pic>
      <p:pic>
        <p:nvPicPr>
          <p:cNvPr id="1026" name="Picture 2" descr="C:\Users\Pavlína\AppData\Local\Microsoft\Windows\Temporary Internet Files\Content.IE5\RPD195FX\MC90042444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013" y="3268954"/>
            <a:ext cx="1087388" cy="68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Pavlína\AppData\Local\Microsoft\Windows\Temporary Internet Files\Content.IE5\RPD195FX\MC90042444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51631"/>
            <a:ext cx="1087388" cy="68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–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131.10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21084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Sirová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 Pavlína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Smysly – </a:t>
                      </a:r>
                      <a:r>
                        <a:rPr lang="cs-CZ" err="1" smtClean="0">
                          <a:latin typeface="Times New Roman" pitchFamily="18" charset="0"/>
                          <a:cs typeface="Times New Roman" pitchFamily="18" charset="0"/>
                        </a:rPr>
                        <a:t>sluch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, sluchové ústrojí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smysly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sluch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Příklady a procvičování.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131.2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323528" y="1007457"/>
            <a:ext cx="4608512" cy="170830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6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Sluch</a:t>
            </a:r>
          </a:p>
          <a:p>
            <a:r>
              <a:rPr lang="cs-CZ" sz="16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 schopnost vnímat zvuky. Rozeznáváme zabarvení zvuků. Jednotlivé tóny se u lidí různí. Tato schopnost se označuje jako hudební sluch. Díky tomu, že člověk má uši po stranách hlavy, umožňuje sluch orientaci v prostoru.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435846"/>
            <a:ext cx="2023120" cy="1551064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06" y="3081150"/>
            <a:ext cx="2023120" cy="1551064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492" y="843558"/>
            <a:ext cx="1719883" cy="1656184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" r="5806"/>
          <a:stretch/>
        </p:blipFill>
        <p:spPr>
          <a:xfrm>
            <a:off x="5364088" y="2787774"/>
            <a:ext cx="3240360" cy="1844440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16216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131.3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43508" y="4783361"/>
            <a:ext cx="648071" cy="241746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část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283968" y="4760119"/>
            <a:ext cx="648071" cy="241746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část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932039" y="4765734"/>
            <a:ext cx="38884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www.youtube.com/watch?v=D5Pqqe4XqTw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430310" y="2499742"/>
            <a:ext cx="1189360" cy="48463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bubínek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Šipka doprava 15"/>
          <p:cNvSpPr/>
          <p:nvPr/>
        </p:nvSpPr>
        <p:spPr>
          <a:xfrm>
            <a:off x="432158" y="1851670"/>
            <a:ext cx="1187512" cy="48463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zvukovod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Šipka doprava 16"/>
          <p:cNvSpPr/>
          <p:nvPr/>
        </p:nvSpPr>
        <p:spPr>
          <a:xfrm>
            <a:off x="432158" y="1211980"/>
            <a:ext cx="1187513" cy="48463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šní boltec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Šipka doprava 18"/>
          <p:cNvSpPr/>
          <p:nvPr/>
        </p:nvSpPr>
        <p:spPr>
          <a:xfrm>
            <a:off x="430309" y="3147814"/>
            <a:ext cx="1189362" cy="48463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nitřní ucho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Šipka doprava 19"/>
          <p:cNvSpPr/>
          <p:nvPr/>
        </p:nvSpPr>
        <p:spPr>
          <a:xfrm>
            <a:off x="432157" y="3867894"/>
            <a:ext cx="1601305" cy="48463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luchové buňky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563638"/>
            <a:ext cx="2160239" cy="2304256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7" y="1211980"/>
            <a:ext cx="3528392" cy="3140546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sp>
        <p:nvSpPr>
          <p:cNvPr id="7" name="Obdélník 6"/>
          <p:cNvSpPr/>
          <p:nvPr/>
        </p:nvSpPr>
        <p:spPr>
          <a:xfrm>
            <a:off x="798797" y="4783361"/>
            <a:ext cx="34131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www.youtube.com/watch?v=MMJCrgp0CMQ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7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131.4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aoblený obdélník 2"/>
          <p:cNvSpPr/>
          <p:nvPr/>
        </p:nvSpPr>
        <p:spPr>
          <a:xfrm>
            <a:off x="200497" y="1275607"/>
            <a:ext cx="3888432" cy="346741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Wingdings" pitchFamily="2" charset="2"/>
              <a:buChar char="v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Ústrojím sluchu a ústrojím pro vnímání polohy a pohybu jsou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uši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Ušní boltec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zachycuje zvuk.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Zvuk prochází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zvukovodem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bubínk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u, který se rozechvěje. 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Chvěním přechází do středního ucha a odtud do vnitřního ucha, v němž jsou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sluchové buňky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Ty zaznamenávají různou výšku tónů. Mozek tyto vzruchy rozliší jako zvuk.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Ústrojí rovnováhy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pohybu je uloženo ve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vnitřním uchu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Sluchové ústrojí se snadno poškodí nadměrným hlukem. Hlučnost životního prostředí by měla být co nejnižší.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Ztráta sluchu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 velmi těžkým postižením. Dojde-li k ní v dětství, dítě se jen velmi obtížně učí mluvit, nebo se dorozumívá znakovou řečí.</a:t>
            </a:r>
          </a:p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286000" y="2248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2286000" y="2248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5559152" y="4743023"/>
            <a:ext cx="324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www.youtube.com/watch?v=Mw6j4gdswrs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758" y="699542"/>
            <a:ext cx="1905000" cy="2390775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523" y="2617917"/>
            <a:ext cx="2933700" cy="1905000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2050" name="Picture 2" descr="C:\Users\Pavlína\AppData\Local\Microsoft\Windows\Temporary Internet Files\Content.IE5\31J9OTU3\MC90023322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059582"/>
            <a:ext cx="1555687" cy="1857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131.5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000897" y="627534"/>
            <a:ext cx="2586186" cy="3022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Hry na rozvoj sluchového vnímání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07504" y="1040713"/>
            <a:ext cx="3996258" cy="164660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 </a:t>
            </a:r>
          </a:p>
          <a:p>
            <a:r>
              <a:rPr lang="cs-CZ" sz="1100" b="1" u="sng" dirty="0">
                <a:latin typeface="Times New Roman" pitchFamily="18" charset="0"/>
                <a:cs typeface="Times New Roman" pitchFamily="18" charset="0"/>
              </a:rPr>
              <a:t>1. POZNÁVÁNÍ ZDROJE ZVUKU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při pobytech venku poslouchat a určit zdroje zvuku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(štěkot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psa, motor auta, zpěv ptáků, křik dětí,…apod.)</a:t>
            </a: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leh na zemi na zádech se zavřenýma očima, soustřeď se, co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slyšíš</a:t>
            </a:r>
            <a:endParaRPr lang="cs-CZ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jedno z dětí zavře oči, někdo na něj promluví. Kdo to byl?</a:t>
            </a: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urči, kdo nebo co vydává tento zvuk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(mačkání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nebo trhání papíru, tleskání, přelévání vody, cinkání skleničkami, …apod.)</a:t>
            </a: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totéž, ale z MG nahrávky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(vrzání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dveří, pouštění vody z kohoutku, ťukání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podpatků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na chodníku, startování auta, …apod.)</a:t>
            </a:r>
          </a:p>
        </p:txBody>
      </p:sp>
      <p:pic>
        <p:nvPicPr>
          <p:cNvPr id="17" name="Picture 7" descr="C:\Users\Pavlína\AppData\Local\Microsoft\Windows\Temporary Internet Files\Content.IE5\M5IK2NIN\MC90034786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97473"/>
            <a:ext cx="949147" cy="723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7" descr="C:\Users\Pavlína\AppData\Local\Microsoft\Windows\Temporary Internet Files\Content.IE5\M5IK2NIN\MC90034786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841953"/>
            <a:ext cx="949147" cy="723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107504" y="2961189"/>
            <a:ext cx="3996258" cy="15081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sz="1100" b="1" u="sng" dirty="0">
                <a:latin typeface="Times New Roman" pitchFamily="18" charset="0"/>
                <a:cs typeface="Times New Roman" pitchFamily="18" charset="0"/>
              </a:rPr>
              <a:t>2. POZNÁVÁNÍ INTENZITY ZVUKU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hra „Na rádio“, uč. během společného zpěvu písně imaginárním „knoflíkem“ zeslabuje nebo zesiluje zvuk</a:t>
            </a: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hra „Na ptáka – zpěváka“, obdoba hry Na rádio, uč. určuje intenzitu zvuku pažemi nataženými před sebou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(jedna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ruka shora, druhá zespodu ), imituje rozevírání zobáku, maximální rozevření paží = křik, sevření paží = ticho</a:t>
            </a: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poslech hry učitelky na hudební nástroj, určování intenzity hry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(potichu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x nahlas)</a:t>
            </a: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při pobytech venku naslouchání zvukům z okolí, co zní tiše x hlasitě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(blízko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x daleko)</a:t>
            </a: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poslech kroků od nejtišších k silnému dupání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4283968" y="1203598"/>
            <a:ext cx="3996258" cy="1785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sz="1100" b="1" u="sng" dirty="0">
                <a:latin typeface="Times New Roman" pitchFamily="18" charset="0"/>
                <a:cs typeface="Times New Roman" pitchFamily="18" charset="0"/>
              </a:rPr>
              <a:t>3. POZNÁVÁNÍ SMĚRU ZVUKU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čtyři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skupiny dětí v rozích místnosti, jedna skupina vydává domluvený zvuk </a:t>
            </a:r>
            <a:endParaRPr lang="cs-CZ" sz="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(syčení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, brumendo, ťukání prsty do dlaní,…), jedno dítě se zavřenýma očima určuje směr, odkud zvuk přichází</a:t>
            </a: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hra „Pojď za mým hlasem“, dítě se zavřenýma očima následuje kamaráda podle jeho slovních pokynů </a:t>
            </a:r>
          </a:p>
          <a:p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(varianta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– zvonění na zvoneček, tleskání, ťukání na bubínek, …apod.)</a:t>
            </a: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hra „Na kukačku“, děti mají sklopené hlavy, aby jim nebylo vidět do obličeje, jedno dítě, které bylo zatím za dveřmi, po výzvě „Kukačko, zakukej“, určuje, kdo je kukačka</a:t>
            </a: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obdoba hry „Na kukačku“, dítě určuje, odkud vychází zvuk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(zvoneček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, bubínek, hůlky, …apod.)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4283968" y="3291830"/>
            <a:ext cx="4572000" cy="1508105"/>
          </a:xfrm>
          <a:prstGeom prst="rect">
            <a:avLst/>
          </a:prstGeom>
          <a:solidFill>
            <a:srgbClr val="FC8976"/>
          </a:solidFill>
          <a:ln w="12700"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r>
              <a:rPr lang="cs-CZ" sz="1100" b="1" u="sng" dirty="0">
                <a:latin typeface="Times New Roman" pitchFamily="18" charset="0"/>
                <a:cs typeface="Times New Roman" pitchFamily="18" charset="0"/>
              </a:rPr>
              <a:t>4. ROZVOJ SLUCH. VNÍMÁNÍ A RYTMU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hra „Na rádio“, uč. imaginárním knoflíkem během společného zpěvu písně vypne zvuk, děti musejí píseň zpívat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v duchu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s dodržením přesné rytmizace, po zapnutí rádia ve zpěvu pokračují</a:t>
            </a: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rytmické hry „Na řetízek“, postupná plynulá deklamace a rytmizace určených slov nebo slovních spojení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(př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. jarní květiny, zvířata, ovoce, zelenina, …apod.)</a:t>
            </a: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„Na ozvěnu“, učitelka (nebo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dítě)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vytleskává rytmus slov nebo slovních spojení, ostatní opakují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(tleskání 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můžeme nahradit ťukáním na kamínky, knoflíky, střídat s hrou na tělo atd.)</a:t>
            </a: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„Jak se jmenuješ“, hudební obdoba, uč. zazpívá a zároveň vytleská otázku, dítě odpoví stejným způsobem </a:t>
            </a:r>
          </a:p>
          <a:p>
            <a:r>
              <a:rPr lang="cs-CZ" sz="900" dirty="0">
                <a:latin typeface="Times New Roman" pitchFamily="18" charset="0"/>
                <a:cs typeface="Times New Roman" pitchFamily="18" charset="0"/>
              </a:rPr>
              <a:t>- „Na tichou poštu“, předávání šeptaného slova v řetězci dětí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10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131.6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251520" y="1059582"/>
            <a:ext cx="4032448" cy="39604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Poruchy sluchu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Porucha sluchu je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snížená nebo chybějící schopnost vnímat zvukové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informace.</a:t>
            </a:r>
            <a:endParaRPr lang="cs-CZ" sz="1200" b="1" u="sng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Omezená schopnost sluchu se nazývá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nedoslýchavost.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2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Úplná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ztráta sluchu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hluchota.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Poškození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sluchu může být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vrozené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nebo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získan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é v důsledku nemoci, operace, působení nadměrného hluku atd.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poškození sluchu zpravidla dochází, pokud hlasitost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překročí 140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belů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nicméně pokud se člověk trvale pohybuje v prostředí s hlasitostí pouze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85 decibelů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může si rovněž sluch poškodit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Sluchové kompenzační pomůcky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(naslouchátka) a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kochleární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implantáty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mohou zmírnit některé problémy způsobené sluchovou poruchou, ale nemohou sluch plnohodnotně nahradit. Osobám s nedoslýchavostí kromě sluchových rehabilitačních prostředků slouží i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sluchové pomůcky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prostředky k usnadnění komunikace.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5521147" y="4770486"/>
            <a:ext cx="32746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www.youtube.com/watch?v=Q7nQS6jcRos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 descr="C:\Users\Pavlína\AppData\Local\Microsoft\Windows\Temporary Internet Files\Content.IE5\M5IK2NIN\MC90034786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093" y="627534"/>
            <a:ext cx="949147" cy="723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728" y="519137"/>
            <a:ext cx="2279084" cy="2085975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sp>
        <p:nvSpPr>
          <p:cNvPr id="4" name="Obdélník 3"/>
          <p:cNvSpPr/>
          <p:nvPr/>
        </p:nvSpPr>
        <p:spPr>
          <a:xfrm>
            <a:off x="5491381" y="4493487"/>
            <a:ext cx="3510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www.youtube.com/watch?v=qqfmrmBxYco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68"/>
          <a:stretch/>
        </p:blipFill>
        <p:spPr>
          <a:xfrm>
            <a:off x="4925144" y="1200480"/>
            <a:ext cx="1860054" cy="1733550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586" y="2934030"/>
            <a:ext cx="4352925" cy="16262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10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131.7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392940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664248" y="4571968"/>
            <a:ext cx="3908252" cy="48307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sluch, ucho, naslouchátko, neslyšící, slyšet</a:t>
            </a:r>
          </a:p>
          <a:p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27423" y="3996931"/>
            <a:ext cx="914400" cy="258414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ear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990564" y="2319583"/>
            <a:ext cx="914400" cy="257454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7481335" y="4074102"/>
            <a:ext cx="1340878" cy="243603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deaf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1990564" y="2448310"/>
            <a:ext cx="914400" cy="242642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hear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14" y="1058806"/>
            <a:ext cx="1469900" cy="1382658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73" y="2571748"/>
            <a:ext cx="1469900" cy="1387947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476" y="2614060"/>
            <a:ext cx="1469900" cy="1391042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pic>
        <p:nvPicPr>
          <p:cNvPr id="23" name="Obrázek 2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68"/>
          <a:stretch/>
        </p:blipFill>
        <p:spPr>
          <a:xfrm>
            <a:off x="6082833" y="1067190"/>
            <a:ext cx="1469900" cy="1382658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sp>
        <p:nvSpPr>
          <p:cNvPr id="26" name="Obdélník 25"/>
          <p:cNvSpPr/>
          <p:nvPr/>
        </p:nvSpPr>
        <p:spPr>
          <a:xfrm>
            <a:off x="6122598" y="2552978"/>
            <a:ext cx="1340878" cy="243603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earing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aid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Obrázek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199" y="1995685"/>
            <a:ext cx="2101602" cy="2001245"/>
          </a:xfrm>
          <a:prstGeom prst="rect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</p:pic>
      <p:sp>
        <p:nvSpPr>
          <p:cNvPr id="28" name="Obdélník 27"/>
          <p:cNvSpPr/>
          <p:nvPr/>
        </p:nvSpPr>
        <p:spPr>
          <a:xfrm>
            <a:off x="3947935" y="4079032"/>
            <a:ext cx="1340878" cy="243603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earing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810" y="492442"/>
            <a:ext cx="2358380" cy="92717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2" grpId="0" animBg="1"/>
      <p:bldP spid="24" grpId="0" animBg="1"/>
      <p:bldP spid="26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131.8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587486"/>
              </p:ext>
            </p:extLst>
          </p:nvPr>
        </p:nvGraphicFramePr>
        <p:xfrm>
          <a:off x="179510" y="1131590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Zvuk zachycuje:</a:t>
                      </a:r>
                    </a:p>
                    <a:p>
                      <a:pPr marL="342900" indent="-342900" algn="l">
                        <a:buAutoNum type="alphaLcParenR"/>
                      </a:pPr>
                      <a:endParaRPr lang="cs-CZ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oko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hmat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ušní boltec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čich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Hluchý člověk je postižen ztrátou:</a:t>
                      </a:r>
                    </a:p>
                    <a:p>
                      <a:pPr marL="342900" indent="-342900" algn="l">
                        <a:buAutoNum type="alphaLcParenR"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zraku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sluchu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pohybu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mobilního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telefonu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Ústrojím sluchu jsou: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uši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oči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ruce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brýle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Poruchy sluchu se kompenzují: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slepotou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lupou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naslouchátkem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tmou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4983898" cy="59406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131.9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972478" y="1419622"/>
            <a:ext cx="7272808" cy="22467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000" u="sng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upload.wikimedia.org/wikipedia/commons/thumb/b/b8/Ear.jpg/220px-Ear.jpg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u="sng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č.1)</a:t>
            </a: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000" u="sng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www.equark.sk/data/mid/article_810_genova_sluch.jpg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u="sng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č.1)</a:t>
            </a: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000" u="sng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t3.gstatic.com/images?q=tbn:ANd9GcR79gRYMdUNQOQzYymwzgjt4E7PNNLpE-yH5_hONmRKTdQ2Zgmzcw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u="sng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č.1)</a:t>
            </a:r>
          </a:p>
          <a:p>
            <a:r>
              <a:rPr lang="cs-CZ" sz="1000" u="sng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zsseifertova.com/archiv/tvorba20072008.ic.cz/9trida/inf9web/lidske-organy/obrazky/ucho.png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u="sng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č. 3)</a:t>
            </a:r>
          </a:p>
          <a:p>
            <a:r>
              <a:rPr lang="cs-CZ" sz="1000" u="sng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dakota.skautkostelec.cz/skautska_stezka/praxe/seznam_sifer_soubory/image143.gif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u="sng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u="sng" dirty="0" smtClean="0">
                <a:latin typeface="Times New Roman" pitchFamily="18" charset="0"/>
                <a:cs typeface="Times New Roman" pitchFamily="18" charset="0"/>
              </a:rPr>
              <a:t> č.6)</a:t>
            </a: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endParaRPr lang="cs-CZ" sz="10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ikipedie</a:t>
            </a: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Člověk 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a jeho zdraví, 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M.Jančová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, M. 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Grigárková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– učebnice pro 4. a 5. ročník ZŠ,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2008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Život na Zemi – Přírodověda pro 5.ročník ZŠ, Kholová H., CSc., Alter 2009</a:t>
            </a: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v"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  <a:endParaRPr lang="cs-CZ" sz="9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2290</TotalTime>
  <Words>982</Words>
  <Application>Microsoft Office PowerPoint</Application>
  <PresentationFormat>Předvádění na obrazovce (16:9)</PresentationFormat>
  <Paragraphs>156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131.1 Smysly - SLUCH</vt:lpstr>
      <vt:lpstr>131.2 Co už víš? </vt:lpstr>
      <vt:lpstr>131.3 Jaké si řekneme nové termíny a názvy?</vt:lpstr>
      <vt:lpstr>131.4 Co si řekneme nového?</vt:lpstr>
      <vt:lpstr>131.5 Procvičení a příklady</vt:lpstr>
      <vt:lpstr>131.6 Něco navíc pro šikovné</vt:lpstr>
      <vt:lpstr>131.7 CLIL</vt:lpstr>
      <vt:lpstr>131.8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236</cp:revision>
  <dcterms:created xsi:type="dcterms:W3CDTF">2010-10-18T18:21:56Z</dcterms:created>
  <dcterms:modified xsi:type="dcterms:W3CDTF">2013-04-27T07:41:09Z</dcterms:modified>
</cp:coreProperties>
</file>