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99FFCC"/>
    <a:srgbClr val="99FF33"/>
    <a:srgbClr val="33CC33"/>
    <a:srgbClr val="00FF00"/>
    <a:srgbClr val="99CC00"/>
    <a:srgbClr val="FFFF99"/>
    <a:srgbClr val="FFFF00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972" autoAdjust="0"/>
  </p:normalViewPr>
  <p:slideViewPr>
    <p:cSldViewPr>
      <p:cViewPr>
        <p:scale>
          <a:sx n="90" d="100"/>
          <a:sy n="90" d="100"/>
        </p:scale>
        <p:origin x="-810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27.4.2013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27.4.2013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Víte, kdo</a:t>
            </a:r>
            <a:r>
              <a:rPr lang="cs-CZ" baseline="0" dirty="0" smtClean="0"/>
              <a:t> způsobuje angínu, chřipku, nebo neštovice?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27.4.2013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27.4.2013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27.4.2013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27.4.2013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27.4.2013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27.4.2013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27.4.2013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27.4.2013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27.4.2013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27.4.2013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27.4.2013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27.4.2013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wmf"/><Relationship Id="rId9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hyperlink" Target="http://www.youtube.com/watch?v=lF6jtx8O5zk" TargetMode="External"/><Relationship Id="rId4" Type="http://schemas.openxmlformats.org/officeDocument/2006/relationships/hyperlink" Target="http://www.youtube.com/watch?v=WFWdIsgtdr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youtube.com/watch?v=9JHzKv5mufI" TargetMode="Externa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sounohou.cz/puzzle/index.php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wmf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9.jpg"/><Relationship Id="rId7" Type="http://schemas.openxmlformats.org/officeDocument/2006/relationships/image" Target="../media/image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youtube.com/watch?v=h10wwSUnh00" TargetMode="External"/><Relationship Id="rId5" Type="http://schemas.openxmlformats.org/officeDocument/2006/relationships/hyperlink" Target="http://www.youtube.com/watch?v=9sNwLh6kroA" TargetMode="External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hyperlink" Target="http://hubblesite.org/" TargetMode="External"/><Relationship Id="rId7" Type="http://schemas.openxmlformats.org/officeDocument/2006/relationships/image" Target="../media/image25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wmf"/><Relationship Id="rId10" Type="http://schemas.openxmlformats.org/officeDocument/2006/relationships/image" Target="../media/image28.gif"/><Relationship Id="rId4" Type="http://schemas.openxmlformats.org/officeDocument/2006/relationships/image" Target="../media/image22.png"/><Relationship Id="rId9" Type="http://schemas.openxmlformats.org/officeDocument/2006/relationships/image" Target="../media/image2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mg.mf.cz/186/619/howstuffworks.com.jpg-" TargetMode="External"/><Relationship Id="rId2" Type="http://schemas.openxmlformats.org/officeDocument/2006/relationships/hyperlink" Target="http://i.idnes.cz/11/052/cl6/PET3b3548_bryle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508" y="492443"/>
            <a:ext cx="44744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130.1 Smysly - ZRAK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58724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Mgr. Pavlína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Sirová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71" y="4558723"/>
            <a:ext cx="3029719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 descr="C:\Users\Pavlína\AppData\Local\Microsoft\Windows\Temporary Internet Files\Content.IE5\45KRHZHM\MC90035132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512" y="3268954"/>
            <a:ext cx="1008112" cy="116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80721"/>
            <a:ext cx="2065412" cy="2041773"/>
          </a:xfrm>
          <a:prstGeom prst="rect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24" y="1180722"/>
            <a:ext cx="2065412" cy="2088232"/>
          </a:xfrm>
          <a:prstGeom prst="rect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430657"/>
            <a:ext cx="2160240" cy="1898776"/>
          </a:xfrm>
          <a:prstGeom prst="rect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30657"/>
            <a:ext cx="2160240" cy="1921005"/>
          </a:xfrm>
          <a:prstGeom prst="rect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687146"/>
            <a:ext cx="1728192" cy="1537692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17" name="Picture 3" descr="C:\Users\Pavlína\AppData\Local\Microsoft\Windows\Temporary Internet Files\Content.IE5\45KRHZHM\MC90035132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323712"/>
            <a:ext cx="1008112" cy="116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– 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20150" y="498603"/>
            <a:ext cx="3831769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130.10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719788"/>
              </p:ext>
            </p:extLst>
          </p:nvPr>
        </p:nvGraphicFramePr>
        <p:xfrm>
          <a:off x="1043608" y="1275606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</a:t>
                      </a:r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Sirová</a:t>
                      </a:r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 Pavlína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01 – 06/2013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5.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Smysly - zrak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 smysly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- zrak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. Příklady a procvičování.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548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58822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130.2 Co už víš?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323528" y="1007457"/>
            <a:ext cx="4608512" cy="192433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400" b="1" u="sng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Zrak</a:t>
            </a:r>
          </a:p>
          <a:p>
            <a:r>
              <a:rPr lang="cs-CZ" sz="1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Zrak je smysl, který umožňuje</a:t>
            </a:r>
          </a:p>
          <a:p>
            <a:r>
              <a:rPr lang="cs-CZ" sz="1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vnímat světlo, tmu, různé barvy, tvary. Pro člověka je to smysl nejdůležitější, asi 80 % všech informací vnímáme zrakem. Zrak je zaměřen hlavně na vnímání kontrastu, </a:t>
            </a:r>
            <a:r>
              <a:rPr lang="cs-CZ" sz="1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vzdálenosti </a:t>
            </a:r>
            <a:r>
              <a:rPr lang="cs-CZ" sz="1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 významně se podílí na orientaci v prostoru. Oči si musíme chránit před slunečním zářením brýlemi.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2" t="9836" r="4702" b="19444"/>
          <a:stretch/>
        </p:blipFill>
        <p:spPr>
          <a:xfrm>
            <a:off x="5688124" y="771550"/>
            <a:ext cx="2232248" cy="1911127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4" t="9509" r="9317" b="28889"/>
          <a:stretch/>
        </p:blipFill>
        <p:spPr>
          <a:xfrm>
            <a:off x="5076056" y="2903959"/>
            <a:ext cx="3456384" cy="1728255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1" r="20122" b="44462"/>
          <a:stretch/>
        </p:blipFill>
        <p:spPr>
          <a:xfrm>
            <a:off x="899592" y="3133914"/>
            <a:ext cx="2011686" cy="1268344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220" y="3435846"/>
            <a:ext cx="2023120" cy="1551064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516216" cy="594066"/>
          </a:xfrm>
        </p:spPr>
        <p:txBody>
          <a:bodyPr>
            <a:normAutofit fontScale="90000"/>
          </a:bodyPr>
          <a:lstStyle/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130.3 Jaké si řekneme nové termíny a názvy?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31590"/>
            <a:ext cx="3888432" cy="3456384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sp>
        <p:nvSpPr>
          <p:cNvPr id="9" name="Obdélník 8"/>
          <p:cNvSpPr/>
          <p:nvPr/>
        </p:nvSpPr>
        <p:spPr>
          <a:xfrm>
            <a:off x="791579" y="477763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200" dirty="0"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4"/>
              </a:rPr>
              <a:t>www.youtube.com/watch?v=WFWdIsgtdrg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143508" y="4783361"/>
            <a:ext cx="648071" cy="241746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část</a:t>
            </a:r>
            <a:endParaRPr lang="cs-CZ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4283968" y="4760119"/>
            <a:ext cx="648071" cy="241746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část</a:t>
            </a:r>
            <a:endParaRPr lang="cs-CZ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4932039" y="4765734"/>
            <a:ext cx="3888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5"/>
              </a:rPr>
              <a:t>www.youtube.com/watch?v=lF6jtx8O5zk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Šipka doprava 4"/>
          <p:cNvSpPr/>
          <p:nvPr/>
        </p:nvSpPr>
        <p:spPr>
          <a:xfrm>
            <a:off x="430310" y="2499742"/>
            <a:ext cx="978408" cy="48463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čočka</a:t>
            </a:r>
            <a:endParaRPr lang="cs-CZ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Šipka doprava 15"/>
          <p:cNvSpPr/>
          <p:nvPr/>
        </p:nvSpPr>
        <p:spPr>
          <a:xfrm>
            <a:off x="432159" y="1851670"/>
            <a:ext cx="978408" cy="48463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zornice</a:t>
            </a:r>
            <a:endParaRPr lang="cs-CZ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Šipka doprava 16"/>
          <p:cNvSpPr/>
          <p:nvPr/>
        </p:nvSpPr>
        <p:spPr>
          <a:xfrm>
            <a:off x="432159" y="1211980"/>
            <a:ext cx="978408" cy="48463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duhovka</a:t>
            </a:r>
            <a:endParaRPr lang="cs-CZ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Šipka doprava 18"/>
          <p:cNvSpPr/>
          <p:nvPr/>
        </p:nvSpPr>
        <p:spPr>
          <a:xfrm>
            <a:off x="430310" y="3147814"/>
            <a:ext cx="978408" cy="48463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sítnice</a:t>
            </a:r>
            <a:endParaRPr lang="cs-CZ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Šipka doprava 19"/>
          <p:cNvSpPr/>
          <p:nvPr/>
        </p:nvSpPr>
        <p:spPr>
          <a:xfrm>
            <a:off x="432158" y="3867894"/>
            <a:ext cx="1331529" cy="48463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rakový nerv</a:t>
            </a:r>
            <a:endParaRPr lang="cs-CZ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Pavlína\AppData\Local\Microsoft\Windows\Temporary Internet Files\Content.IE5\31J9OTU3\MP900442473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463" y="1851670"/>
            <a:ext cx="2088232" cy="2091109"/>
          </a:xfrm>
          <a:prstGeom prst="rect">
            <a:avLst/>
          </a:prstGeom>
          <a:noFill/>
          <a:ln w="12700"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17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130.4 Co si řekneme nového?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aoblený obdélník 2"/>
          <p:cNvSpPr/>
          <p:nvPr/>
        </p:nvSpPr>
        <p:spPr>
          <a:xfrm>
            <a:off x="179512" y="1157431"/>
            <a:ext cx="3888432" cy="381642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buFont typeface="Wingdings" pitchFamily="2" charset="2"/>
              <a:buChar char="v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Ú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strojím zraku jsou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oči.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Zrakem vnímáme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světlo, barvy, tvar i pohyb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Světlo prochází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rohovkou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 otvorem v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duhovce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který se nazývá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zornice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Podle množství dopadajícího světla se zornice zvětšuje nebo zmenšuje.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Dále prochází světlo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čočkou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 dopadá na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sítnici,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kde se vytváří převrácený obraz.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Zrakový nerv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vede vzruchy ze sítnice do mozku.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Mozek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umožní vidět pozorovaný objekt v nepřevrácené podobě.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Zrakové ústrojí vyžaduje rovněž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péči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- oči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chráníme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před úrazem, nedíváme se do slunce nebo  jiných silných světelných zdrojů.</a:t>
            </a:r>
          </a:p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- při čtení a psaní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dodržujeme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dostatečnou vzdálenost očí od textu a dbáme na přiměřené osvětlení. Nosíme-li brýle, udržujeme je v čistotě.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Ztráta zraku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je postižením, které výrazně ztěžuje kontakt nevidomého člověka s okolním světem</a:t>
            </a:r>
            <a:endParaRPr lang="cs-CZ" sz="1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762" y="699542"/>
            <a:ext cx="1809750" cy="2524125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281" y="731540"/>
            <a:ext cx="1737742" cy="1645344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859781"/>
            <a:ext cx="2628900" cy="1743075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sp>
        <p:nvSpPr>
          <p:cNvPr id="10" name="Obdélník 9"/>
          <p:cNvSpPr/>
          <p:nvPr/>
        </p:nvSpPr>
        <p:spPr>
          <a:xfrm>
            <a:off x="2286000" y="224858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2286000" y="224858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  <p:sp>
        <p:nvSpPr>
          <p:cNvPr id="12" name="Obdélník 11"/>
          <p:cNvSpPr/>
          <p:nvPr/>
        </p:nvSpPr>
        <p:spPr>
          <a:xfrm>
            <a:off x="5559152" y="4743023"/>
            <a:ext cx="324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latin typeface="Times New Roman" pitchFamily="18" charset="0"/>
                <a:cs typeface="Times New Roman" pitchFamily="18" charset="0"/>
                <a:hlinkClick r:id="rId6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6"/>
              </a:rPr>
              <a:t>www.youtube.com/watch?v=9JHzKv5mufI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099" y="494335"/>
            <a:ext cx="399695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130.5 Procvičení a příklady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414711" y="1469963"/>
            <a:ext cx="2586186" cy="3022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Hry na rozvoj zrakového vnímání</a:t>
            </a:r>
            <a:endParaRPr lang="cs-CZ" sz="1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51521" y="1059583"/>
            <a:ext cx="2454373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Jak si člověk může poškodit zrak?</a:t>
            </a:r>
            <a:endParaRPr lang="cs-CZ" sz="1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933564" y="1061890"/>
            <a:ext cx="3276872" cy="2880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Který smysl využívají nevidomí lidé při čtení?</a:t>
            </a:r>
          </a:p>
          <a:p>
            <a:endParaRPr lang="cs-CZ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16893" y="1861235"/>
            <a:ext cx="4248472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cs-CZ" sz="1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b="1" dirty="0">
                <a:latin typeface="Times New Roman" pitchFamily="18" charset="0"/>
                <a:cs typeface="Times New Roman" pitchFamily="18" charset="0"/>
              </a:rPr>
              <a:t>KOUZELNÍK</a:t>
            </a:r>
            <a:r>
              <a:rPr lang="cs-CZ" sz="1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1000" dirty="0">
                <a:latin typeface="Times New Roman" pitchFamily="18" charset="0"/>
                <a:cs typeface="Times New Roman" pitchFamily="18" charset="0"/>
              </a:rPr>
            </a:br>
            <a:r>
              <a:rPr lang="cs-CZ" sz="1000" dirty="0">
                <a:latin typeface="Times New Roman" pitchFamily="18" charset="0"/>
                <a:cs typeface="Times New Roman" pitchFamily="18" charset="0"/>
              </a:rPr>
              <a:t>Učitelka má několik různých předmětů 3 - 6. Ukáže je dětem, potom si děti zakryjí oči, nebo učitelka předměty zakryje a jeden z nich přiklopí pod misku. </a:t>
            </a:r>
            <a:br>
              <a:rPr lang="cs-CZ" sz="1000" dirty="0">
                <a:latin typeface="Times New Roman" pitchFamily="18" charset="0"/>
                <a:cs typeface="Times New Roman" pitchFamily="18" charset="0"/>
              </a:rPr>
            </a:br>
            <a:r>
              <a:rPr lang="cs-CZ" sz="1000" dirty="0">
                <a:latin typeface="Times New Roman" pitchFamily="18" charset="0"/>
                <a:cs typeface="Times New Roman" pitchFamily="18" charset="0"/>
              </a:rPr>
              <a:t>Po odkrytí mají děti za úkol poznat, který předmět se schovává pod miskou.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4330663" y="1861235"/>
            <a:ext cx="4572000" cy="86177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txBody>
          <a:bodyPr>
            <a:spAutoFit/>
          </a:bodyPr>
          <a:lstStyle/>
          <a:p>
            <a:r>
              <a:rPr lang="cs-CZ" sz="1000" b="1" dirty="0" smtClean="0">
                <a:latin typeface="Times New Roman" pitchFamily="18" charset="0"/>
                <a:cs typeface="Times New Roman" pitchFamily="18" charset="0"/>
              </a:rPr>
              <a:t>CO </a:t>
            </a:r>
            <a:r>
              <a:rPr lang="cs-CZ" sz="1000" b="1" dirty="0">
                <a:latin typeface="Times New Roman" pitchFamily="18" charset="0"/>
                <a:cs typeface="Times New Roman" pitchFamily="18" charset="0"/>
              </a:rPr>
              <a:t>SE ZMĚNILO?</a:t>
            </a:r>
            <a:r>
              <a:rPr lang="cs-CZ" sz="1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1000" dirty="0">
                <a:latin typeface="Times New Roman" pitchFamily="18" charset="0"/>
                <a:cs typeface="Times New Roman" pitchFamily="18" charset="0"/>
              </a:rPr>
            </a:br>
            <a:r>
              <a:rPr lang="cs-CZ" sz="1000" dirty="0">
                <a:latin typeface="Times New Roman" pitchFamily="18" charset="0"/>
                <a:cs typeface="Times New Roman" pitchFamily="18" charset="0"/>
              </a:rPr>
              <a:t>Učitelka vybere jedno dítě, které jde za dveře. Mezi tím učitelka něco změní. Např. : Schová jedno dítě pod deku, děti si přesednou, děti si vymění bačkůrky, atd. Pak zavolá dítě za dveřmi a to má za úkol poznat, co se změnilo. Dítě ovšem musí předem 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vědět, </a:t>
            </a:r>
            <a:r>
              <a:rPr lang="cs-CZ" sz="1000" dirty="0">
                <a:latin typeface="Times New Roman" pitchFamily="18" charset="0"/>
                <a:cs typeface="Times New Roman" pitchFamily="18" charset="0"/>
              </a:rPr>
              <a:t>na jakou změnu se má zaměřit.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107504" y="4731990"/>
            <a:ext cx="30490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>
                <a:hlinkClick r:id="rId3"/>
              </a:rPr>
              <a:t>http://</a:t>
            </a:r>
            <a:r>
              <a:rPr lang="cs-CZ" sz="1200" dirty="0" smtClean="0">
                <a:hlinkClick r:id="rId3"/>
              </a:rPr>
              <a:t>www.bosounohou.cz/puzzle/index.php</a:t>
            </a:r>
            <a:endParaRPr lang="cs-CZ" sz="1200" dirty="0" smtClean="0"/>
          </a:p>
          <a:p>
            <a:endParaRPr lang="cs-CZ" sz="12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" t="1296" r="43971" b="61103"/>
          <a:stretch/>
        </p:blipFill>
        <p:spPr>
          <a:xfrm rot="16200000">
            <a:off x="931391" y="2403178"/>
            <a:ext cx="1952626" cy="2592288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24488" y="1544507"/>
            <a:ext cx="2199364" cy="4680522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13" name="Picture 3" descr="C:\Users\Pavlína\AppData\Local\Microsoft\Windows\Temporary Internet Files\Content.IE5\45KRHZHM\MC900351329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1185" flipH="1">
            <a:off x="6866069" y="623638"/>
            <a:ext cx="1008112" cy="116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bdélník 13"/>
          <p:cNvSpPr/>
          <p:nvPr/>
        </p:nvSpPr>
        <p:spPr>
          <a:xfrm rot="21084425">
            <a:off x="2710369" y="4404351"/>
            <a:ext cx="1125680" cy="2514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KIMOVA HRA</a:t>
            </a:r>
            <a:endParaRPr lang="cs-CZ" sz="1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6" grpId="0" animBg="1"/>
      <p:bldP spid="11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130.6 Něco navíc pro šikovné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251520" y="1059582"/>
            <a:ext cx="4032448" cy="396044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400" b="1" u="sng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Poruchy zraku</a:t>
            </a: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 zraku dochází především k poruchám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ostrosti,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poruchám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vnímání barev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celkovému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oslabení zraku.</a:t>
            </a: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Poruchy ostrosti jsou způsobeny špatnou akomodací oční čočky.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rátkozrakost (myopie)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myopické oko vidí špatně na dálku a dobře do blízka, napravuje se brýlemi s čočkou rozptylkou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alekozrakost (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hypermetropia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špatná viditelnost postiženého na blízko, napravuje se brýlemi se spojnou čočkou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stigmatismus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nepřesné zaostření světla na sítnici</a:t>
            </a:r>
          </a:p>
          <a:p>
            <a:endParaRPr lang="cs-CZ" sz="1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Slepota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je úplná a trvalá ztráta zraku.</a:t>
            </a:r>
          </a:p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Brýle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slouží pro korekci vidění.</a:t>
            </a:r>
          </a:p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Kontaktní čočka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je pomůcka určená k nasazení přímo na oční rohovku a slouží, obdobně jako brýle, ke korekci vad zraku.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747638"/>
            <a:ext cx="2114178" cy="1835150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714" y="1576758"/>
            <a:ext cx="2228850" cy="1952625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sp>
        <p:nvSpPr>
          <p:cNvPr id="14" name="Obdélník 13"/>
          <p:cNvSpPr/>
          <p:nvPr/>
        </p:nvSpPr>
        <p:spPr>
          <a:xfrm>
            <a:off x="5511899" y="4558357"/>
            <a:ext cx="32746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5"/>
              </a:rPr>
              <a:t>www.youtube.com/watch?v=9sNwLh6kroA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5508104" y="4838273"/>
            <a:ext cx="3456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latin typeface="Times New Roman" pitchFamily="18" charset="0"/>
                <a:cs typeface="Times New Roman" pitchFamily="18" charset="0"/>
                <a:hlinkClick r:id="rId6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6"/>
              </a:rPr>
              <a:t>www.youtube.com/watch?v=h10wwSUnh00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 descr="C:\Users\Pavlína\AppData\Local\Microsoft\Windows\Temporary Internet Files\Content.IE5\45KRHZHM\MC900351329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09023" flipH="1">
            <a:off x="3779912" y="673646"/>
            <a:ext cx="1008112" cy="116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avlína\AppData\Local\Microsoft\Windows\Temporary Internet Files\Content.IE5\M5IK2NIN\MP900438802[1]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89" b="18720"/>
          <a:stretch/>
        </p:blipFill>
        <p:spPr bwMode="auto">
          <a:xfrm>
            <a:off x="4572000" y="2931790"/>
            <a:ext cx="1584176" cy="1440160"/>
          </a:xfrm>
          <a:prstGeom prst="rect">
            <a:avLst/>
          </a:prstGeom>
          <a:noFill/>
          <a:ln w="12700"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354" y="492443"/>
            <a:ext cx="1787341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130.7 CLIL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3"/>
          </p:cNvPr>
          <p:cNvSpPr txBox="1"/>
          <p:nvPr/>
        </p:nvSpPr>
        <p:spPr>
          <a:xfrm>
            <a:off x="6392940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2770274" y="4320920"/>
            <a:ext cx="3908252" cy="5000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zrak, oko, brýle, </a:t>
            </a:r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kontaktní 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čočky</a:t>
            </a:r>
            <a:r>
              <a:rPr lang="cs-CZ" sz="140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 nevidomý, 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vidět</a:t>
            </a:r>
            <a:endParaRPr lang="cs-CZ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63536"/>
            <a:ext cx="1512168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délník 7"/>
          <p:cNvSpPr/>
          <p:nvPr/>
        </p:nvSpPr>
        <p:spPr>
          <a:xfrm>
            <a:off x="905173" y="4079033"/>
            <a:ext cx="914400" cy="258414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vision</a:t>
            </a:r>
            <a:endParaRPr lang="cs-CZ" sz="16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990564" y="2319583"/>
            <a:ext cx="914400" cy="257454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eye</a:t>
            </a:r>
            <a:endParaRPr lang="cs-CZ" sz="16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4114800" y="2333718"/>
            <a:ext cx="914400" cy="242642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glasses</a:t>
            </a:r>
            <a:endParaRPr lang="cs-CZ" sz="16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7551602" y="3996931"/>
            <a:ext cx="914400" cy="243603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blind</a:t>
            </a:r>
            <a:endParaRPr lang="cs-CZ" sz="16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6032900" y="2334508"/>
            <a:ext cx="1512168" cy="250528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cs-CZ" sz="16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ontact</a:t>
            </a:r>
            <a:r>
              <a:rPr lang="cs-CZ" sz="1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lenses</a:t>
            </a:r>
            <a:endParaRPr lang="cs-CZ" sz="16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Pavlína\AppData\Local\Microsoft\Windows\Temporary Internet Files\Content.IE5\45KRHZHM\MC900024519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14126"/>
            <a:ext cx="1738274" cy="168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Pavlína\AppData\Local\Microsoft\Windows\Temporary Internet Files\Content.IE5\M5IK2NIN\MP900408854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555" y="1163536"/>
            <a:ext cx="1512168" cy="1152128"/>
          </a:xfrm>
          <a:prstGeom prst="rect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Pavlína\AppData\Local\Microsoft\Windows\Temporary Internet Files\Content.IE5\RPD195FX\MC900089086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851" y="2068745"/>
            <a:ext cx="1047902" cy="179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C:\Users\Pavlína\AppData\Local\Microsoft\Windows\Temporary Internet Files\Content.IE5\31J9OTU3\MP900448376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900" y="1163536"/>
            <a:ext cx="1512168" cy="1150590"/>
          </a:xfrm>
          <a:prstGeom prst="rect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Obdélník 23"/>
          <p:cNvSpPr/>
          <p:nvPr/>
        </p:nvSpPr>
        <p:spPr>
          <a:xfrm>
            <a:off x="4267200" y="3876090"/>
            <a:ext cx="914400" cy="242642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see</a:t>
            </a:r>
            <a:endParaRPr lang="cs-CZ" sz="16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646115"/>
            <a:ext cx="2829052" cy="1170182"/>
          </a:xfrm>
          <a:prstGeom prst="rect">
            <a:avLst/>
          </a:prstGeom>
        </p:spPr>
      </p:pic>
      <p:pic>
        <p:nvPicPr>
          <p:cNvPr id="2050" name="Picture 2" descr="C:\Users\Pavlína\AppData\Local\Microsoft\Windows\Temporary Internet Files\Content.IE5\RPD195FX\MM900395755[1]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92443"/>
            <a:ext cx="2448272" cy="567139"/>
          </a:xfrm>
          <a:prstGeom prst="rect">
            <a:avLst/>
          </a:prstGeom>
          <a:noFill/>
          <a:ln w="12700"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151" y="498603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130.8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364691" y="12035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192095"/>
              </p:ext>
            </p:extLst>
          </p:nvPr>
        </p:nvGraphicFramePr>
        <p:xfrm>
          <a:off x="179510" y="1131590"/>
          <a:ext cx="7185180" cy="3552244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592590"/>
                <a:gridCol w="3592590"/>
              </a:tblGrid>
              <a:tr h="1776122"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cs-CZ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Světlo, barvy, tvar a pohyb vnímáme: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sluchem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hmatem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zrakem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čichem</a:t>
                      </a:r>
                      <a:endParaRPr lang="cs-CZ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AutoNum type="arabicPeriod" startAt="3"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Nevidomý člověk je postižen ztrátou: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zraku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sluchu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pohybu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mobilního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telefonu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776122"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 Ústrojím zraku jsou:</a:t>
                      </a:r>
                    </a:p>
                    <a:p>
                      <a:pPr marL="342900" indent="-342900" algn="l">
                        <a:buNone/>
                      </a:pPr>
                      <a:endParaRPr lang="cs-CZ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uši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oči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ruce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brýle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4"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Poruchy zraku se kompenzují: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slepotou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lupou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brýlemi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tmou</a:t>
                      </a:r>
                      <a:endParaRPr lang="cs-CZ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976759" y="1511375"/>
            <a:ext cx="504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400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20150" y="498603"/>
            <a:ext cx="4551850" cy="59406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130.9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935596" y="1347614"/>
            <a:ext cx="7272808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>
              <a:buFont typeface="Wingdings" pitchFamily="2" charset="2"/>
              <a:buChar char="v"/>
            </a:pPr>
            <a:r>
              <a:rPr lang="cs-CZ" sz="1050" u="sng" dirty="0">
                <a:latin typeface="Times New Roman" pitchFamily="18" charset="0"/>
                <a:cs typeface="Times New Roman" pitchFamily="18" charset="0"/>
                <a:hlinkClick r:id="rId2"/>
              </a:rPr>
              <a:t>http://</a:t>
            </a:r>
            <a:r>
              <a:rPr lang="cs-CZ" sz="105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i.idnes.cz/11/052/cl6/PET3b3548_bryle.jpg</a:t>
            </a:r>
            <a:r>
              <a:rPr lang="cs-CZ" sz="1050" u="sng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sz="1050" u="sng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050" u="sng" dirty="0" smtClean="0">
                <a:latin typeface="Times New Roman" pitchFamily="18" charset="0"/>
                <a:cs typeface="Times New Roman" pitchFamily="18" charset="0"/>
              </a:rPr>
              <a:t> č. 7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050" dirty="0"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cs-CZ" sz="1050" dirty="0" smtClean="0">
                <a:latin typeface="Times New Roman" pitchFamily="18" charset="0"/>
                <a:cs typeface="Times New Roman" pitchFamily="18" charset="0"/>
                <a:hlinkClick r:id="rId3"/>
              </a:rPr>
              <a:t>img.mf.cz/186/619/howstuffworks.com.jpg-</a:t>
            </a:r>
            <a:r>
              <a:rPr lang="cs-CZ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5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050" dirty="0" smtClean="0">
                <a:latin typeface="Times New Roman" pitchFamily="18" charset="0"/>
                <a:cs typeface="Times New Roman" pitchFamily="18" charset="0"/>
              </a:rPr>
              <a:t> č. 1</a:t>
            </a:r>
            <a:endParaRPr lang="cs-CZ" sz="105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endParaRPr lang="cs-CZ" sz="105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1050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cs-CZ" sz="1050" dirty="0" smtClean="0">
                <a:latin typeface="Times New Roman" pitchFamily="18" charset="0"/>
                <a:cs typeface="Times New Roman" pitchFamily="18" charset="0"/>
              </a:rPr>
              <a:t>ikipedie</a:t>
            </a:r>
            <a:endParaRPr lang="cs-CZ" sz="105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1050" dirty="0" smtClean="0">
                <a:latin typeface="Times New Roman" pitchFamily="18" charset="0"/>
                <a:cs typeface="Times New Roman" pitchFamily="18" charset="0"/>
              </a:rPr>
              <a:t>Člověk </a:t>
            </a:r>
            <a:r>
              <a:rPr lang="cs-CZ" sz="1050" dirty="0">
                <a:latin typeface="Times New Roman" pitchFamily="18" charset="0"/>
                <a:cs typeface="Times New Roman" pitchFamily="18" charset="0"/>
              </a:rPr>
              <a:t>a jeho zdraví, </a:t>
            </a:r>
            <a:r>
              <a:rPr lang="cs-CZ" sz="1050" dirty="0" err="1">
                <a:latin typeface="Times New Roman" pitchFamily="18" charset="0"/>
                <a:cs typeface="Times New Roman" pitchFamily="18" charset="0"/>
              </a:rPr>
              <a:t>M.Jančová</a:t>
            </a:r>
            <a:r>
              <a:rPr lang="cs-CZ" sz="1050" dirty="0">
                <a:latin typeface="Times New Roman" pitchFamily="18" charset="0"/>
                <a:cs typeface="Times New Roman" pitchFamily="18" charset="0"/>
              </a:rPr>
              <a:t>, M. </a:t>
            </a:r>
            <a:r>
              <a:rPr lang="cs-CZ" sz="1050" dirty="0" err="1">
                <a:latin typeface="Times New Roman" pitchFamily="18" charset="0"/>
                <a:cs typeface="Times New Roman" pitchFamily="18" charset="0"/>
              </a:rPr>
              <a:t>Grigárková</a:t>
            </a:r>
            <a:r>
              <a:rPr lang="cs-CZ" sz="1050" dirty="0">
                <a:latin typeface="Times New Roman" pitchFamily="18" charset="0"/>
                <a:cs typeface="Times New Roman" pitchFamily="18" charset="0"/>
              </a:rPr>
              <a:t> – učebnice pro 4. a 5. ročník ZŠ, </a:t>
            </a:r>
            <a:r>
              <a:rPr lang="cs-CZ" sz="1050" dirty="0" smtClean="0">
                <a:latin typeface="Times New Roman" pitchFamily="18" charset="0"/>
                <a:cs typeface="Times New Roman" pitchFamily="18" charset="0"/>
              </a:rPr>
              <a:t>2008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050" dirty="0" smtClean="0">
                <a:latin typeface="Times New Roman" pitchFamily="18" charset="0"/>
                <a:cs typeface="Times New Roman" pitchFamily="18" charset="0"/>
              </a:rPr>
              <a:t>Život na Zemi – Přírodověda pro 5.ročník ZŠ, Kholová H</a:t>
            </a:r>
            <a:r>
              <a:rPr lang="cs-CZ" sz="1050" smtClean="0">
                <a:latin typeface="Times New Roman" pitchFamily="18" charset="0"/>
                <a:cs typeface="Times New Roman" pitchFamily="18" charset="0"/>
              </a:rPr>
              <a:t>., CSc., Alter 2009</a:t>
            </a:r>
            <a:endParaRPr lang="cs-CZ" sz="105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endParaRPr lang="cs-CZ" sz="105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1050" dirty="0" smtClean="0">
                <a:latin typeface="Times New Roman" pitchFamily="18" charset="0"/>
                <a:cs typeface="Times New Roman" pitchFamily="18" charset="0"/>
              </a:rPr>
              <a:t>Obrázky z databáze klipart</a:t>
            </a:r>
            <a:endParaRPr lang="cs-CZ" sz="1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68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2122</TotalTime>
  <Words>896</Words>
  <Application>Microsoft Office PowerPoint</Application>
  <PresentationFormat>Předvádění na obrazovce (16:9)</PresentationFormat>
  <Paragraphs>136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130.1 Smysly - ZRAK</vt:lpstr>
      <vt:lpstr>130.2 Co už víš? </vt:lpstr>
      <vt:lpstr>130.3 Jaké si řekneme nové termíny a názvy?</vt:lpstr>
      <vt:lpstr>130.4 Co si řekneme nového?</vt:lpstr>
      <vt:lpstr>130.5 Procvičení a příklady</vt:lpstr>
      <vt:lpstr>130.6 Něco navíc pro šikovné</vt:lpstr>
      <vt:lpstr>130.7 CLIL</vt:lpstr>
      <vt:lpstr>130.8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krivankova</cp:lastModifiedBy>
  <cp:revision>221</cp:revision>
  <dcterms:created xsi:type="dcterms:W3CDTF">2010-10-18T18:21:56Z</dcterms:created>
  <dcterms:modified xsi:type="dcterms:W3CDTF">2013-04-27T07:39:28Z</dcterms:modified>
</cp:coreProperties>
</file>