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66FF"/>
    <a:srgbClr val="FF00FF"/>
    <a:srgbClr val="008000"/>
    <a:srgbClr val="FF99FF"/>
    <a:srgbClr val="FFFF99"/>
    <a:srgbClr val="FF9999"/>
    <a:srgbClr val="CCFFCC"/>
    <a:srgbClr val="99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hyperlink" Target="http://skolakov3a.sweb.cz/PRVOUKA/rostliny2/stonky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://hubblesite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civo.webnode.cz/album/kapradorosty-pteridophyta/preslicky-preslicka-rolni-letni-lodyha-i-jpg/" TargetMode="External"/><Relationship Id="rId13" Type="http://schemas.openxmlformats.org/officeDocument/2006/relationships/hyperlink" Target="http://www.obec-pavlov.cz/index.php?sec=foto&amp;sec2=prir&amp;sec3=more_f&amp;id=25&amp;kat=2&amp;lang=cz" TargetMode="External"/><Relationship Id="rId3" Type="http://schemas.openxmlformats.org/officeDocument/2006/relationships/hyperlink" Target="http://biolearn-learn.blogspot.com/2011/05/life-cycle-of-plants.html" TargetMode="External"/><Relationship Id="rId7" Type="http://schemas.openxmlformats.org/officeDocument/2006/relationships/hyperlink" Target="http://www.lfl.bayern.de/iem/obst_gemuese/25606/" TargetMode="External"/><Relationship Id="rId12" Type="http://schemas.openxmlformats.org/officeDocument/2006/relationships/hyperlink" Target="http://www.dumazahrada.cz/specialy/encyklopedie-rostlin/2010/3/26/clanky/encyklopedie-rostlin-koniklec-velkokvety/" TargetMode="External"/><Relationship Id="rId2" Type="http://schemas.openxmlformats.org/officeDocument/2006/relationships/hyperlink" Target="http://kreadel.blogspot.com/2012/04/plant-organ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ovinky.cz/bydleni/tipy-a-trendy/133540-hyacinty-vonavy-zazrak.html" TargetMode="External"/><Relationship Id="rId11" Type="http://schemas.openxmlformats.org/officeDocument/2006/relationships/hyperlink" Target="http://papousci.chovzvirat.com/clanky/zelene-krmeni-pro-papousky---i--dil.html" TargetMode="External"/><Relationship Id="rId5" Type="http://schemas.openxmlformats.org/officeDocument/2006/relationships/hyperlink" Target="http://helene23.webovastranka.cz/image/3005/21777" TargetMode="External"/><Relationship Id="rId15" Type="http://schemas.openxmlformats.org/officeDocument/2006/relationships/hyperlink" Target="http://www.evokace.cz/index.php?a=745" TargetMode="External"/><Relationship Id="rId10" Type="http://schemas.openxmlformats.org/officeDocument/2006/relationships/hyperlink" Target="http://martincinherbar.ic.cz/r.html" TargetMode="External"/><Relationship Id="rId4" Type="http://schemas.openxmlformats.org/officeDocument/2006/relationships/hyperlink" Target="http://skolakov3a.sweb.cz/PRVOUKA/rostliny2/stonky.htm" TargetMode="External"/><Relationship Id="rId9" Type="http://schemas.openxmlformats.org/officeDocument/2006/relationships/hyperlink" Target="http://botany.cz/cs/tilia-cordata/" TargetMode="External"/><Relationship Id="rId14" Type="http://schemas.openxmlformats.org/officeDocument/2006/relationships/hyperlink" Target="http://vetrani.tzb-info.cz/vnitrni-prostredi/6697-co-ocekavame-od-vetrani-koupeln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9151590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 Rozmanitost přírody – ROSTLINY, ČÁSTI A FUNKCE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212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56082"/>
            <a:ext cx="1368152" cy="206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56083"/>
            <a:ext cx="1512168" cy="20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56083"/>
            <a:ext cx="1368152" cy="206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5806"/>
            <a:ext cx="2232248" cy="134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574"/>
            <a:ext cx="1944216" cy="202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2123728" y="1131590"/>
            <a:ext cx="2232248" cy="1116704"/>
          </a:xfrm>
          <a:prstGeom prst="wedgeRoundRectCallout">
            <a:avLst>
              <a:gd name="adj1" fmla="val -65587"/>
              <a:gd name="adj2" fmla="val 179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Poznáš nějaké rostliny na obrázku? Víš, jak se o ně starat?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72" y="987574"/>
            <a:ext cx="1671423" cy="189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71" y="2738550"/>
            <a:ext cx="1671423" cy="16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uzivatel\Local Settings\Temporary Internet Files\Content.IE5\30LFGZKW\MP900185187[1]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7574"/>
            <a:ext cx="2664295" cy="12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70782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 3.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Rostliny, jejich části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funkce.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</a:t>
                      </a:r>
                      <a:r>
                        <a:rPr kumimoji="0" lang="cs-C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rostliny, jejich části a funkce.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13.2 Zopakuj si!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kolakov3a.sweb.cz/PRVOUKA/rostliny2/keř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30" y="3363838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kolakov3a.sweb.cz/PRVOUKA/rostliny2/strom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19" y="2726357"/>
            <a:ext cx="1872208" cy="22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kolakov3a.sweb.cz/PRVOUKA/rostliny2/rostlin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14228"/>
            <a:ext cx="2160240" cy="22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estiúhelník 6"/>
          <p:cNvSpPr/>
          <p:nvPr/>
        </p:nvSpPr>
        <p:spPr>
          <a:xfrm>
            <a:off x="179512" y="1059582"/>
            <a:ext cx="2160240" cy="1456700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Kvetoucí rostliny mají kořen, listy, stonek a květy. Z květů se vyvíjejí plody.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Šestiúhelník 7"/>
          <p:cNvSpPr/>
          <p:nvPr/>
        </p:nvSpPr>
        <p:spPr>
          <a:xfrm>
            <a:off x="2483768" y="1855634"/>
            <a:ext cx="1800200" cy="13212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4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Keře jsou </a:t>
            </a:r>
            <a:r>
              <a:rPr lang="cs-CZ" sz="1400" b="1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dřeviny, jejichž stonek se rozvětvuje hned u </a:t>
            </a:r>
            <a:r>
              <a:rPr lang="cs-CZ" sz="14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země.</a:t>
            </a:r>
            <a:r>
              <a:rPr lang="cs-CZ" sz="1200" dirty="0">
                <a:solidFill>
                  <a:srgbClr val="FF99FF"/>
                </a:solidFill>
                <a:latin typeface="Arial"/>
              </a:rPr>
              <a:t> </a:t>
            </a:r>
          </a:p>
        </p:txBody>
      </p:sp>
      <p:sp>
        <p:nvSpPr>
          <p:cNvPr id="10" name="Šestiúhelník 9"/>
          <p:cNvSpPr/>
          <p:nvPr/>
        </p:nvSpPr>
        <p:spPr>
          <a:xfrm>
            <a:off x="6660232" y="668634"/>
            <a:ext cx="2177988" cy="1836204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Strom má kořen, kmen a větve. V produkčním období také listy, květy, plody. Větve vytváří korunu.</a:t>
            </a:r>
            <a:endParaRPr lang="cs-C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Šestiúhelník 10"/>
          <p:cNvSpPr/>
          <p:nvPr/>
        </p:nvSpPr>
        <p:spPr>
          <a:xfrm>
            <a:off x="4311030" y="680078"/>
            <a:ext cx="1872208" cy="150131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Stromy jsou </a:t>
            </a:r>
            <a:r>
              <a:rPr lang="cs-C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dřeviny, jejichž stonek se rozvětvuje z kmene nad zemí.</a:t>
            </a:r>
          </a:p>
        </p:txBody>
      </p:sp>
      <p:sp>
        <p:nvSpPr>
          <p:cNvPr id="12" name="Šestiúhelník 11"/>
          <p:cNvSpPr/>
          <p:nvPr/>
        </p:nvSpPr>
        <p:spPr>
          <a:xfrm>
            <a:off x="6444208" y="2656334"/>
            <a:ext cx="2699792" cy="2363688"/>
          </a:xfrm>
          <a:prstGeom prst="hex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jaře vyraší pupeny, z nich vyrostou květy a listy. Na květy usedají včely, čmeláci a motýli, kteří opylují květy. Po opylení květy opadnou a začnou vytvářet plod. Plody dozrávají v létě a na podzim.</a:t>
            </a:r>
            <a:endParaRPr lang="cs-CZ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16361"/>
            <a:ext cx="1368152" cy="91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8762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13.3 Společné znaky rostlin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1267" y="975023"/>
            <a:ext cx="3710653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Vyživují se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Rostliny se vyživují jinak než živočichové. Svoji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potravu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si připravují samy, a to v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zelených částech těla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zejména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 listech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Potřebují k tomu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oxid uhličitý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(ze vzduchu),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vodu s rozpuštěnými živinami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(z půdy) a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světlo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(ze slunce). Vodu  a oxid uhličitý rostliny za přítomnosti světla přeměňují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na látky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které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potřebují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pro život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a na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kyslík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Rostliny se vyživují pouze ve dne.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1267" y="2545328"/>
            <a:ext cx="3710653" cy="123110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Dýchají a vylučují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Rostliny jsou živé, stejně jako živočichové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dýchají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Rostliny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dýchají všemi částmi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svého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těla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a to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na světle i ve tmě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Při dýchání rostliny spotřebovávají kyslík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avšak v malém množství. Do ovzduší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vylučují oxid uhličitý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(v malém množství).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41266" y="3780666"/>
            <a:ext cx="3710653" cy="123110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Reagují na změny v přírodě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Rostliny reagují na změny v přírodě, např. na změnu teploty vzduchu.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Květy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rostlin se působením tepla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otevírají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a působením chladu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zavírají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Listnaté stromy před zimou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shazují listí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protože v zimě je méně vody a světla. Při nedostatku vody rostliny usychají a vadnou.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860032" y="975023"/>
            <a:ext cx="403244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Pohybují se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Rostliny se nemohou pohybovat z místa na místo,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ale mohou se pohybovat částmi svého těla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např. květ otáčet za sluncem. Pohybovat se také mohou semena rostlin. Poletují ve větru, jsou odnášena vodou nebo na tělech živočichů (při opylování).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2163545"/>
            <a:ext cx="4032448" cy="286232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Rostou, vyvíjejí se a rozmnožují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Během svého života rostliny mění svoji velikost i vzhled – rostou, vyvíjejí se a rozmnožují se.</a:t>
            </a:r>
          </a:p>
          <a:p>
            <a:r>
              <a:rPr lang="cs-CZ" sz="1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Rozmnožování kvetoucích rostlin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Rozmnožují se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semeny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nebo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částmi svého těla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(cibule, hlízy).</a:t>
            </a: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Rozmnožování nekvetoucích rostlin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Rozmnožují se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výtrusy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Patří mezi ně mechy, kapradiny, přesličky.</a:t>
            </a:r>
          </a:p>
        </p:txBody>
      </p:sp>
      <p:pic>
        <p:nvPicPr>
          <p:cNvPr id="2050" name="Picture 2" descr="C:\Documents and Settings\uzivatel\Dokumenty\Obrázky\rostlin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t="63439" r="10000" b="4847"/>
          <a:stretch/>
        </p:blipFill>
        <p:spPr bwMode="auto">
          <a:xfrm>
            <a:off x="3779911" y="2643757"/>
            <a:ext cx="1008113" cy="108012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zivatel\Dokumenty\Obrázky\rostliny 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14527" r="10368" b="17268"/>
          <a:stretch/>
        </p:blipFill>
        <p:spPr bwMode="auto">
          <a:xfrm>
            <a:off x="3779912" y="1203598"/>
            <a:ext cx="1008113" cy="11521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zivatel\Local Settings\Temporary Internet Files\Content.IE5\MW28D2VN\MP90043330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0" y="3894053"/>
            <a:ext cx="1008113" cy="9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307456" y="4225539"/>
            <a:ext cx="1324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pampeliška - semena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1" r="26411"/>
          <a:stretch/>
        </p:blipFill>
        <p:spPr bwMode="auto">
          <a:xfrm>
            <a:off x="6751943" y="3145421"/>
            <a:ext cx="792088" cy="110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C:\Documents and Settings\uzivatel\Local Settings\Temporary Internet Files\Content.IE5\MCKHNTNU\MP90042307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97" y="3135433"/>
            <a:ext cx="1080120" cy="112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635667" y="4231387"/>
            <a:ext cx="10246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yacint - cibule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18" y="3150782"/>
            <a:ext cx="963845" cy="111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742999" y="4242895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rambor - hlíza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13.4 Druhy rostlin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239807" y="923905"/>
            <a:ext cx="2482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Kvetoucí rostliny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▪ největší rostlinná skupina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▪ patří k nim listnaté keře a stromy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9807" y="3197674"/>
            <a:ext cx="3489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Nekvetoucí rostliny</a:t>
            </a:r>
          </a:p>
          <a:p>
            <a:r>
              <a:rPr lang="cs-CZ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cs-CZ" sz="1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patří sem přesličky, mechy, kapradiny a plavuně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951821" y="487895"/>
            <a:ext cx="2827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Léčivé rostliny</a:t>
            </a:r>
          </a:p>
          <a:p>
            <a:r>
              <a:rPr lang="cs-CZ" sz="1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▪ některé části rostlin jsou léčivé</a:t>
            </a:r>
          </a:p>
          <a:p>
            <a:r>
              <a:rPr lang="cs-CZ" sz="1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▪ vyrábějí se z nich léky, čaj nebo masti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965368" y="2215298"/>
            <a:ext cx="3320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Jedovaté rostliny</a:t>
            </a:r>
          </a:p>
          <a:p>
            <a:r>
              <a:rPr lang="cs-CZ" sz="1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▪ některé rostliny nebo jejich části jsou jedovaté</a:t>
            </a:r>
          </a:p>
          <a:p>
            <a:r>
              <a:rPr lang="cs-CZ" sz="1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▪ Nedotýkejte se jich!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35795" y="3861507"/>
            <a:ext cx="37714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Zákonem chráněné rostliny</a:t>
            </a:r>
          </a:p>
          <a:p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▪ některé rostliny jsou vzácné, proto je musíme chránit</a:t>
            </a:r>
          </a:p>
        </p:txBody>
      </p:sp>
      <p:pic>
        <p:nvPicPr>
          <p:cNvPr id="3074" name="Picture 2" descr="C:\Documents and Settings\uzivatel\Local Settings\Temporary Internet Files\Content.IE5\8AUBLD28\MP90022768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7" y="1690668"/>
            <a:ext cx="803801" cy="10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89262" y="2777973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tulipán</a:t>
            </a:r>
          </a:p>
        </p:txBody>
      </p:sp>
      <p:pic>
        <p:nvPicPr>
          <p:cNvPr id="3077" name="Picture 5" descr="C:\Documents and Settings\uzivatel\Local Settings\Temporary Internet Files\Content.IE5\ODHA4YPU\MP90042209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2" y="1690668"/>
            <a:ext cx="1015068" cy="10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406070" y="2786613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třešeň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35" y="1675996"/>
            <a:ext cx="1159353" cy="108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729173" y="2786612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šeřík</a:t>
            </a:r>
          </a:p>
        </p:txBody>
      </p:sp>
      <p:pic>
        <p:nvPicPr>
          <p:cNvPr id="3079" name="Picture 7" descr="C:\Documents and Settings\uzivatel\Local Settings\Temporary Internet Files\Content.IE5\0KSF22JC\MP900431781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/>
          <a:stretch/>
        </p:blipFill>
        <p:spPr bwMode="auto">
          <a:xfrm>
            <a:off x="239807" y="3836249"/>
            <a:ext cx="1262261" cy="10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92" y="3811426"/>
            <a:ext cx="864096" cy="101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49374" y="4857638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mech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745371" y="4845871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přeslička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889325" y="4845871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kapradí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69" y="1228720"/>
            <a:ext cx="974784" cy="69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257836" y="1929194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lípa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02" y="944770"/>
            <a:ext cx="936103" cy="102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7688397" y="1944583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ůže šípková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02" y="1217687"/>
            <a:ext cx="976720" cy="71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532032" y="1923678"/>
            <a:ext cx="579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jitrocel</a:t>
            </a:r>
          </a:p>
        </p:txBody>
      </p:sp>
      <p:pic>
        <p:nvPicPr>
          <p:cNvPr id="3085" name="Picture 13" descr="C:\Documents and Settings\uzivatel\Local Settings\Temporary Internet Files\Content.IE5\EOE1JHI6\MP900427835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68" y="2909722"/>
            <a:ext cx="734663" cy="74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4935795" y="3650258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konvalinka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070206" y="3643947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osatec žlutý</a:t>
            </a: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36" y="2909723"/>
            <a:ext cx="756615" cy="74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16" y="3836248"/>
            <a:ext cx="1163696" cy="100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7279450" y="3643948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durman</a:t>
            </a:r>
          </a:p>
        </p:txBody>
      </p:sp>
      <p:pic>
        <p:nvPicPr>
          <p:cNvPr id="1030" name="Picture 6" descr="C:\Documents and Settings\uzivatel\Local Settings\Temporary Internet Files\Content.IE5\ILRJV32Z\MP900145120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83" y="4353950"/>
            <a:ext cx="1114286" cy="5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5246713" y="4893383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leknín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2"/>
          <a:stretch/>
        </p:blipFill>
        <p:spPr bwMode="auto">
          <a:xfrm>
            <a:off x="6323666" y="4347482"/>
            <a:ext cx="814875" cy="54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6407937" y="4878065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koniklec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779" y="4365049"/>
            <a:ext cx="797155" cy="54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7488802" y="4857637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hlaváček</a:t>
            </a:r>
          </a:p>
        </p:txBody>
      </p:sp>
      <p:pic>
        <p:nvPicPr>
          <p:cNvPr id="1026" name="Picture 2" descr="C:\Users\kopcanova\AppData\Local\Microsoft\Windows\Temporary Internet Files\Content.IE5\FAPRPUS8\MC900358685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80" y="2862478"/>
            <a:ext cx="842168" cy="7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3508" y="992516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1. Jaký má význam stonek pro rostlinu? Zkontroluj si své domněnky!</a:t>
            </a:r>
          </a:p>
          <a:p>
            <a:r>
              <a:rPr lang="cs-CZ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</a:t>
            </a:r>
            <a:endParaRPr lang="cs-CZ" sz="1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Jděte se třídou nebo s rodiči na přírodovědnou vycházku, sbírejte cestou rostliny, které</a:t>
            </a:r>
          </a:p>
          <a:p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uvidíte. Doma si je vylisujte v knize a vytvořte si herbář.</a:t>
            </a:r>
          </a:p>
          <a:p>
            <a:pPr marL="342900" indent="-342900">
              <a:buAutoNum type="arabicPeriod"/>
            </a:pPr>
            <a:endParaRPr lang="cs-CZ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Které léčivé bylinkové čaje máte doma? Podívejte se, z </a:t>
            </a:r>
          </a:p>
          <a:p>
            <a:r>
              <a:rPr lang="cs-CZ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které rostliny jsou vyrobeny. </a:t>
            </a:r>
          </a:p>
          <a:p>
            <a:pPr marL="342900" indent="-342900">
              <a:buAutoNum type="arabicPeriod"/>
            </a:pPr>
            <a:endParaRPr lang="cs-CZ" sz="1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4. Kdo opylovává květy? Proč?</a:t>
            </a:r>
          </a:p>
          <a:p>
            <a:endParaRPr lang="cs-CZ" sz="1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Vyjmenuj části těla a/ stromu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b/ keře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c/ květiny</a:t>
            </a:r>
          </a:p>
          <a:p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Jaké máte ve třídě a doma pokojové rostliny? Umíte o ně pečovat?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52163" y="986990"/>
            <a:ext cx="1986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výživa stonku - str. 2</a:t>
            </a:r>
            <a:endParaRPr lang="cs-CZ" sz="16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6375324" y="1088762"/>
            <a:ext cx="785570" cy="16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b="6667"/>
          <a:stretch/>
        </p:blipFill>
        <p:spPr bwMode="auto">
          <a:xfrm>
            <a:off x="5724128" y="1995686"/>
            <a:ext cx="3157989" cy="225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Documents and Settings\uzivatel\Local Settings\Temporary Internet Files\Content.IE5\S8XW4YD8\MP90040145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78" y="2715766"/>
            <a:ext cx="1692002" cy="16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13.6 Pokojové rostliny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06" b="1"/>
          <a:stretch/>
        </p:blipFill>
        <p:spPr bwMode="auto">
          <a:xfrm>
            <a:off x="4716016" y="1076697"/>
            <a:ext cx="4319314" cy="38446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vetrani.tzb-info.cz/docu/clanky/0066/006697o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7504" y="1073274"/>
            <a:ext cx="4536504" cy="38481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13.7 Plant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4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7396"/>
            <a:ext cx="2857500" cy="380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332709" y="4599384"/>
            <a:ext cx="3643946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Plants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sun, </a:t>
            </a:r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51574"/>
            <a:ext cx="4326689" cy="330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875877"/>
              </p:ext>
            </p:extLst>
          </p:nvPr>
        </p:nvGraphicFramePr>
        <p:xfrm>
          <a:off x="179510" y="1131590"/>
          <a:ext cx="7185180" cy="36271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Proč hmyz opylovává květy?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aby se napil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aby se mohl vytvářet plod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aby se najedl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pro zábavu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Proč nazýváme některé rostliny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léčivé?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doktoři si je trhají do vázy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sypeme na ně léky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části rostlin bývají léčivé, vyrábí se z     nich léky, čaje nebo masti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jsou státem chráněné</a:t>
                      </a:r>
                      <a:endParaRPr lang="cs-CZ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 se rozmnožují kvetoucí rostliny?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květy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semeny, cibulemi, hlízami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listy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kořenem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Mohou se rostliny pohybovat?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ano, samy se přesunou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přesouvají se pomocí kořenů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pohybují se, jak potřebují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pohybují se pouze částmi svého těla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( např. květy za sluncem)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1447" y="49244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0287" y="987574"/>
            <a:ext cx="7592073" cy="3384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kreadel.blogspot.com/2012/04/plant-organs.html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3"/>
              </a:rPr>
              <a:t>biolearn-learn.blogspot.com/2011/05/life-cycle-of-plants.html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skolakov3a.sweb.cz/PRVOUKA/rostliny2/stonky.htm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2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skolakov3a.sweb.cz/PRVOUKA/rostliny2/stonky.htm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2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4"/>
              </a:rPr>
              <a:t>http://skolakov3a.sweb.cz/PRVOUKA/rostliny2/stonky.htm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#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5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helene23.webovastranka.cz/image/3005/21777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www.novinky.cz/bydleni/tipy-a-trendy/133540-hyacinty-vonavy-zazrak.html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3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7"/>
              </a:rPr>
              <a:t>http://www.lfl.bayern.de/iem/obst_gemuese/25606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3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8"/>
              </a:rPr>
              <a:t>http://ucivo.webnode.cz/album/kapradorosty-pteridophyta/preslicky-preslicka-rolni-letni-lodyha-i-jpg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342900" indent="-342900">
              <a:buAutoNum type="arabicPeriod"/>
            </a:pP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Kliparty z databáze.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Já a můj svět, prvouka pro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ročník – učebnice: Věra Štiková , nakladatelství Nová škola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2008, str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38 - 41 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0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 č.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9"/>
              </a:rPr>
              <a:t>http://botany.cz/cs/tilia-cordata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0"/>
              </a:rPr>
              <a:t>martincinherbar.ic.cz/r.html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11"/>
              </a:rPr>
              <a:t>http://papousci.chovzvirat.com/clanky/zelene-krmeni-pro-papousky---i--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1"/>
              </a:rPr>
              <a:t>dil.html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12"/>
              </a:rPr>
              <a:t>http://www.dumazahrada.cz/specialy/encyklopedie-rostlin/2010/3/26/clanky/encyklopedie-rostlin-koniklec-velkokvety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www.obec-pavlov.cz/index.php?sec=foto&amp;sec2=prir&amp;sec3=more_f&amp;id=25&amp;kat=2&amp;lang=cz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4"/>
              </a:rPr>
              <a:t>vetrani.tzb-info.cz/vnitrni-prostredi/6697-co-ocekavame-od-vetrani-koupelny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www.evokace.cz/index.php?a=745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č. 5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1336</Words>
  <Application>Microsoft Office PowerPoint</Application>
  <PresentationFormat>Předvádění na obrazovce (16:9)</PresentationFormat>
  <Paragraphs>175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13.1 Rozmanitost přírody – ROSTLINY, ČÁSTI A FUNKCE</vt:lpstr>
      <vt:lpstr>13.2 Zopakuj si! </vt:lpstr>
      <vt:lpstr>13.3 Společné znaky rostlin</vt:lpstr>
      <vt:lpstr>13.4 Druhy rostlin</vt:lpstr>
      <vt:lpstr>13.5 Procvičení a příklady</vt:lpstr>
      <vt:lpstr>13.6 Pokojové rostliny</vt:lpstr>
      <vt:lpstr>13.7 Plant</vt:lpstr>
      <vt:lpstr>13.8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Jitka Šolcová</cp:lastModifiedBy>
  <cp:revision>210</cp:revision>
  <dcterms:created xsi:type="dcterms:W3CDTF">2010-10-18T18:21:56Z</dcterms:created>
  <dcterms:modified xsi:type="dcterms:W3CDTF">2012-08-14T09:38:14Z</dcterms:modified>
</cp:coreProperties>
</file>