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71" r:id="rId3"/>
    <p:sldId id="272" r:id="rId4"/>
    <p:sldId id="267" r:id="rId5"/>
    <p:sldId id="270" r:id="rId6"/>
    <p:sldId id="261" r:id="rId7"/>
    <p:sldId id="262" r:id="rId8"/>
    <p:sldId id="268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CCFFCC"/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0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12.5.2013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12.5.2013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7.jpg"/><Relationship Id="rId4" Type="http://schemas.openxmlformats.org/officeDocument/2006/relationships/image" Target="../media/image22.jpg"/><Relationship Id="rId9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mg10.rajce.idnes.cz/d1001/4/4560/4560067_107207d48bc0d384756a4666366fcd1a/images/UNESCO_012.jpg?ver=0" TargetMode="External"/><Relationship Id="rId13" Type="http://schemas.openxmlformats.org/officeDocument/2006/relationships/hyperlink" Target="http://archiweb.cz/Image/zpravy/2007-05/zelena.jpg" TargetMode="External"/><Relationship Id="rId18" Type="http://schemas.openxmlformats.org/officeDocument/2006/relationships/hyperlink" Target="http://www.ckrumlov.info/img/10012901_image_1.jpg" TargetMode="External"/><Relationship Id="rId3" Type="http://schemas.openxmlformats.org/officeDocument/2006/relationships/hyperlink" Target="http://img10.rajce.idnes.cz/d1001/4/4560/4560067_107207d48bc0d384756a4666366fcd1a/images/UNESCO_006.jpg" TargetMode="External"/><Relationship Id="rId7" Type="http://schemas.openxmlformats.org/officeDocument/2006/relationships/hyperlink" Target="http://img10.rajce.idnes.cz/d1001/4/4560/4560067_107207d48bc0d384756a4666366fcd1a/images/UNESCO_003.jpg?ver=0" TargetMode="External"/><Relationship Id="rId12" Type="http://schemas.openxmlformats.org/officeDocument/2006/relationships/hyperlink" Target="http://i3.cn.cz/1215005038_2-unesco-pamatky.jpg" TargetMode="External"/><Relationship Id="rId17" Type="http://schemas.openxmlformats.org/officeDocument/2006/relationships/hyperlink" Target="http://www.zamek-sychrov.cz/data/editor/43cs_1.jpg?gcm_date=1242218933" TargetMode="External"/><Relationship Id="rId2" Type="http://schemas.openxmlformats.org/officeDocument/2006/relationships/hyperlink" Target="http://www.studentpoint.cz/data/resized/files/dasa/620x1000-3530-perex-2.jpg" TargetMode="External"/><Relationship Id="rId16" Type="http://schemas.openxmlformats.org/officeDocument/2006/relationships/hyperlink" Target="http://www.jizni-morava.cz/doc/img/130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10.rajce.idnes.cz/d1001/4/4560/4560067_107207d48bc0d384756a4666366fcd1a/images/UNESSCO_001.jpg?ver=0" TargetMode="External"/><Relationship Id="rId11" Type="http://schemas.openxmlformats.org/officeDocument/2006/relationships/hyperlink" Target="http://vivariumnovum.net/unesco/UNESCO.jpg" TargetMode="External"/><Relationship Id="rId5" Type="http://schemas.openxmlformats.org/officeDocument/2006/relationships/hyperlink" Target="http://img10.rajce.idnes.cz/d1001/4/4560/4560067_107207d48bc0d384756a4666366fcd1a/images/UNESCO_020.jpg?ver=0" TargetMode="External"/><Relationship Id="rId15" Type="http://schemas.openxmlformats.org/officeDocument/2006/relationships/hyperlink" Target="http://i.idnes.cz/08/101/gal/TOM1d3757_VilaTugendhat_radekMica.jpg" TargetMode="External"/><Relationship Id="rId10" Type="http://schemas.openxmlformats.org/officeDocument/2006/relationships/hyperlink" Target="http://img10.rajce.idnes.cz/d1001/4/4560/4560067_107207d48bc0d384756a4666366fcd1a/images/UNESCO_018.jpg?ver=0" TargetMode="External"/><Relationship Id="rId19" Type="http://schemas.openxmlformats.org/officeDocument/2006/relationships/hyperlink" Target="http://img.blesk.cz/img/1/article/248150_tugendhat-vila-unesco-cestovani-brno.jpg" TargetMode="External"/><Relationship Id="rId4" Type="http://schemas.openxmlformats.org/officeDocument/2006/relationships/hyperlink" Target="http://img10.rajce.idnes.cz/d1001/4/4560/4560067_107207d48bc0d384756a4666366fcd1a/images/UNESCO_013.jpg?ver=0" TargetMode="External"/><Relationship Id="rId9" Type="http://schemas.openxmlformats.org/officeDocument/2006/relationships/hyperlink" Target="http://img10.rajce.idnes.cz/d1001/4/4560/4560067_107207d48bc0d384756a4666366fcd1a/images/UNESCO_019.jpg?ver=0" TargetMode="External"/><Relationship Id="rId14" Type="http://schemas.openxmlformats.org/officeDocument/2006/relationships/hyperlink" Target="http://www.visittrebic.eu/img/prolinacka/unesco16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4411785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129.1 Památky UNESCO v ČR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Alena Horová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15966"/>
            <a:ext cx="3029719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952" y="987574"/>
            <a:ext cx="1656000" cy="1098982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4328" y="3435846"/>
            <a:ext cx="1440160" cy="958361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987574"/>
            <a:ext cx="1656000" cy="1101995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987574"/>
            <a:ext cx="1620000" cy="1079999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6296" y="2283718"/>
            <a:ext cx="1440160" cy="958361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8211" y="2355726"/>
            <a:ext cx="4092061" cy="198000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2187830"/>
            <a:ext cx="1656000" cy="110400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940471"/>
            <a:ext cx="1871995" cy="1127223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2480" y="699542"/>
            <a:ext cx="1080000" cy="1436728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4" y="3399958"/>
            <a:ext cx="1685054" cy="104400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129.10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482909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Alena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Horová</a:t>
                      </a:r>
                      <a:endParaRPr lang="cs-CZ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5.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Památka,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UNESCO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seznamující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památkami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UNESCO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v ČR.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2393604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129.2 Co už víš?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Svět </a:t>
            </a:r>
            <a:r>
              <a:rPr lang="cs-CZ" sz="16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773415"/>
            <a:ext cx="3078000" cy="2048269"/>
          </a:xfrm>
          <a:prstGeom prst="rect">
            <a:avLst/>
          </a:prstGeom>
          <a:noFill/>
          <a:ln w="3175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ovéPole 23"/>
          <p:cNvSpPr txBox="1"/>
          <p:nvPr/>
        </p:nvSpPr>
        <p:spPr>
          <a:xfrm>
            <a:off x="323528" y="987574"/>
            <a:ext cx="4752528" cy="992579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PAMÁTKY UNESCO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České republice se nachází několik architektonických památek, které jsou zákonem chráněny před zničením</a:t>
            </a:r>
          </a:p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→ mají se zachovat pro další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generace.</a:t>
            </a:r>
            <a:endParaRPr lang="cs-CZ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355726"/>
            <a:ext cx="2160000" cy="1440000"/>
          </a:xfrm>
          <a:prstGeom prst="rect">
            <a:avLst/>
          </a:prstGeom>
          <a:noFill/>
          <a:ln w="3175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3851920" y="3651870"/>
            <a:ext cx="2787943" cy="523220"/>
          </a:xfrm>
          <a:prstGeom prst="rect">
            <a:avLst/>
          </a:prstGeom>
          <a:solidFill>
            <a:srgbClr val="CCFFCC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Vzpomeneš si, co znamená pojem </a:t>
            </a:r>
          </a:p>
          <a:p>
            <a:pPr algn="ctr"/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architektonická památka?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076056" y="4299942"/>
            <a:ext cx="3675942" cy="523220"/>
          </a:xfrm>
          <a:prstGeom prst="rect">
            <a:avLst/>
          </a:prstGeom>
          <a:solidFill>
            <a:srgbClr val="CCFFCC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Navštívil/a jsi některou z památek UNESCO?</a:t>
            </a:r>
          </a:p>
          <a:p>
            <a:pPr algn="ctr"/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Vyprávěj.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840" y="2139702"/>
            <a:ext cx="2052000" cy="1365521"/>
          </a:xfrm>
          <a:prstGeom prst="rect">
            <a:avLst/>
          </a:prstGeom>
          <a:noFill/>
          <a:ln w="3175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2240" y="2571750"/>
            <a:ext cx="2232000" cy="1485303"/>
          </a:xfrm>
          <a:prstGeom prst="rect">
            <a:avLst/>
          </a:prstGeom>
          <a:noFill/>
          <a:ln w="3175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3651870"/>
            <a:ext cx="2152282" cy="1296000"/>
          </a:xfrm>
          <a:prstGeom prst="rect">
            <a:avLst/>
          </a:prstGeom>
          <a:noFill/>
          <a:ln w="3175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9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ovéPole 23"/>
          <p:cNvSpPr txBox="1"/>
          <p:nvPr/>
        </p:nvSpPr>
        <p:spPr>
          <a:xfrm>
            <a:off x="179512" y="3651870"/>
            <a:ext cx="4752528" cy="1361911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3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UNESCO</a:t>
            </a:r>
            <a:endParaRPr lang="cs-CZ" sz="11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=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organizace spojených národů pro výchovu, vědu a  kulturu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podporuje vzdělávání, vědeckou činnost a kulturní instituce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ytváří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Seznam světového kulturního a přírodního dědictví</a:t>
            </a:r>
          </a:p>
          <a:p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→  jsou zde zapsány architektonické památky s mimořádným                 	významem a hodnotou</a:t>
            </a:r>
          </a:p>
          <a:p>
            <a:pPr algn="ctr"/>
            <a:r>
              <a:rPr lang="cs-CZ" sz="11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ČR se na seznamu UNESCO nachází celkem 12 míst (</a:t>
            </a:r>
            <a:r>
              <a:rPr lang="cs-CZ" sz="11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viz  </a:t>
            </a:r>
            <a:r>
              <a:rPr lang="cs-CZ" sz="11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mapa).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6529352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129.3 Jaké si řekneme nové termíny a názvy?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Svět </a:t>
            </a:r>
            <a:r>
              <a:rPr lang="cs-CZ" sz="16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987574"/>
            <a:ext cx="4454804" cy="2828215"/>
          </a:xfrm>
          <a:prstGeom prst="rect">
            <a:avLst/>
          </a:prstGeom>
          <a:noFill/>
          <a:ln w="3175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4011910"/>
            <a:ext cx="1078932" cy="864000"/>
          </a:xfrm>
          <a:prstGeom prst="rect">
            <a:avLst/>
          </a:prstGeom>
          <a:noFill/>
          <a:ln w="3175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467544" y="1779662"/>
            <a:ext cx="1643848" cy="1392689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300"/>
              </a:spcAft>
              <a:buAutoNum type="arabicPeriod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Krumlov</a:t>
            </a:r>
          </a:p>
          <a:p>
            <a:pPr marL="228600" indent="-228600">
              <a:spcAft>
                <a:spcPts val="300"/>
              </a:spcAft>
              <a:buAutoNum type="arabicPeriod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Telč</a:t>
            </a:r>
          </a:p>
          <a:p>
            <a:pPr marL="228600" indent="-228600">
              <a:spcAft>
                <a:spcPts val="300"/>
              </a:spcAft>
              <a:buAutoNum type="arabicPeriod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Žďár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nad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Sázavou</a:t>
            </a:r>
          </a:p>
          <a:p>
            <a:pPr marL="228600" indent="-228600">
              <a:spcAft>
                <a:spcPts val="300"/>
              </a:spcAft>
              <a:buAutoNum type="arabicPeriod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Kutná Hora</a:t>
            </a:r>
          </a:p>
          <a:p>
            <a:pPr marL="228600" indent="-228600">
              <a:spcAft>
                <a:spcPts val="300"/>
              </a:spcAft>
              <a:buAutoNum type="arabicPeriod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Lednice</a:t>
            </a:r>
          </a:p>
          <a:p>
            <a:pPr marL="228600" indent="-228600">
              <a:spcAft>
                <a:spcPts val="300"/>
              </a:spcAft>
              <a:buAutoNum type="arabicPeriod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Kroměříž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411760" y="1779662"/>
            <a:ext cx="1643848" cy="1392689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 Holašovice</a:t>
            </a:r>
          </a:p>
          <a:p>
            <a:pPr marL="228600" indent="-228600">
              <a:spcAft>
                <a:spcPts val="300"/>
              </a:spcAft>
              <a:buAutoNum type="arabicPeriod" startAt="8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Litomyšl</a:t>
            </a:r>
          </a:p>
          <a:p>
            <a:pPr marL="228600" indent="-228600">
              <a:spcAft>
                <a:spcPts val="300"/>
              </a:spcAft>
              <a:buAutoNum type="arabicPeriod" startAt="8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Olomouc</a:t>
            </a:r>
          </a:p>
          <a:p>
            <a:pPr>
              <a:spcAft>
                <a:spcPts val="300"/>
              </a:spcAft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Vila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Tugendhat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300"/>
              </a:spcAft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11.  Třebíč</a:t>
            </a:r>
          </a:p>
          <a:p>
            <a:pPr>
              <a:spcAft>
                <a:spcPts val="300"/>
              </a:spcAft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12.  Praha</a:t>
            </a: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67544" y="1203598"/>
            <a:ext cx="2978316" cy="369332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PAMÁTKY UNESCO V ČR</a:t>
            </a:r>
            <a:endParaRPr lang="cs-CZ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94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129.4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Svět </a:t>
            </a:r>
            <a:r>
              <a:rPr lang="cs-CZ" sz="16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627534"/>
            <a:ext cx="2358312" cy="158400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00" y="3147814"/>
            <a:ext cx="2538001" cy="169200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67544" y="1203598"/>
            <a:ext cx="4395434" cy="369332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NEHMOTNÉ DĚDICTVÍ UNESCO V ČR</a:t>
            </a:r>
            <a:endParaRPr lang="cs-CZ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67544" y="1707654"/>
            <a:ext cx="4752528" cy="1177245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3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SLOVÁCKÝ VERBUŇK </a:t>
            </a:r>
            <a:r>
              <a:rPr lang="cs-CZ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(zapsán na seznam r. 2005)</a:t>
            </a:r>
            <a:endParaRPr lang="cs-CZ" sz="11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patří </a:t>
            </a: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mezi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mužský tanec </a:t>
            </a: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skočného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charakteru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mprovizovaný tanec,  </a:t>
            </a: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který není vázán přesnými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pravidly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neodmyslitelnou </a:t>
            </a: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součástí je předzpěv taneční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písně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tančí </a:t>
            </a: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 v jihovýchodní části Moravy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bývá </a:t>
            </a: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součástí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zábav, existuje </a:t>
            </a: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také v pódiové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formě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67544" y="3003798"/>
            <a:ext cx="4752528" cy="838691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3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SOKOLNICTVÍ</a:t>
            </a:r>
            <a:r>
              <a:rPr lang="cs-CZ" sz="1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zapsáno </a:t>
            </a:r>
            <a:r>
              <a:rPr lang="pl-PL" sz="13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 seznam r. </a:t>
            </a:r>
            <a:r>
              <a:rPr lang="pl-PL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2010)</a:t>
            </a:r>
            <a:endParaRPr lang="cs-CZ" sz="11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sokolnictví </a:t>
            </a: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 jedním z nejstarších vztahů mezi člověkem a dravcem,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který </a:t>
            </a: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trvá více než 4000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let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tradiční </a:t>
            </a: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aktivita lovu pomocí cvičených dravých ptáků v přirozeném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prostředí</a:t>
            </a:r>
            <a:endParaRPr lang="cs-CZ" sz="1100" b="1" u="sng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84312" y="3956670"/>
            <a:ext cx="4752528" cy="1007968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3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MASOPUST</a:t>
            </a:r>
            <a:r>
              <a:rPr lang="cs-CZ" sz="1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(zapsán </a:t>
            </a:r>
            <a:r>
              <a:rPr lang="pl-PL" sz="13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 seznam r. 2010</a:t>
            </a:r>
            <a:r>
              <a:rPr lang="pl-PL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cs-CZ" sz="11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karnevalové období (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minulosti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obdobím </a:t>
            </a: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od Tří králů do Popeleční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středy)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yly doloženy </a:t>
            </a: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popisy masopustních obchůzek a masek z konce 19.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století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některých vesnicích se konají spontánně po několik generací v téměř nezměněné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podobě až do </a:t>
            </a: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dnešních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dnů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8" y="1995686"/>
            <a:ext cx="1872000" cy="1404878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5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3464410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129.5 Co si pamatujete?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821833"/>
            <a:ext cx="1764000" cy="1173853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 useBgFill="1">
        <p:nvSpPr>
          <p:cNvPr id="11" name="TextovéPole 10"/>
          <p:cNvSpPr txBox="1"/>
          <p:nvPr/>
        </p:nvSpPr>
        <p:spPr>
          <a:xfrm>
            <a:off x="7628535" y="3003798"/>
            <a:ext cx="184731" cy="184666"/>
          </a:xfrm>
          <a:prstGeom prst="rect">
            <a:avLst/>
          </a:prstGeom>
        </p:spPr>
        <p:txBody>
          <a:bodyPr wrap="none" tIns="0" rtlCol="0">
            <a:spAutoFit/>
          </a:bodyPr>
          <a:lstStyle/>
          <a:p>
            <a:pPr algn="ctr"/>
            <a:endParaRPr lang="cs-CZ" sz="9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72" y="835869"/>
            <a:ext cx="1872000" cy="1159817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863" y="2896022"/>
            <a:ext cx="4389601" cy="2124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280" y="924457"/>
            <a:ext cx="1764000" cy="1071229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25" name="TextovéPole 24"/>
          <p:cNvSpPr txBox="1"/>
          <p:nvPr/>
        </p:nvSpPr>
        <p:spPr>
          <a:xfrm>
            <a:off x="4116878" y="2067694"/>
            <a:ext cx="4775602" cy="738664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Zkus </a:t>
            </a:r>
            <a:r>
              <a:rPr lang="cs-CZ" sz="1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doplnit názvy architektonických památek </a:t>
            </a:r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UNESCO.</a:t>
            </a:r>
          </a:p>
          <a:p>
            <a:pPr algn="ctr"/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Které památky zde chybí?</a:t>
            </a:r>
          </a:p>
          <a:p>
            <a:pPr algn="ctr"/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Ukaž </a:t>
            </a:r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je na mapě ČR.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163930" y="2787774"/>
            <a:ext cx="4030270" cy="738664"/>
          </a:xfrm>
          <a:prstGeom prst="rect">
            <a:avLst/>
          </a:prstGeom>
          <a:solidFill>
            <a:schemeClr val="bg1"/>
          </a:solidFill>
          <a:ln w="317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Podle obrázků </a:t>
            </a:r>
            <a:r>
              <a:rPr lang="cs-C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vyjmenuj </a:t>
            </a:r>
            <a:r>
              <a:rPr lang="cs-C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názvy zvyků a činností, </a:t>
            </a:r>
          </a:p>
          <a:p>
            <a:pPr algn="ctr"/>
            <a:r>
              <a:rPr lang="cs-C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které byly zařazeny do </a:t>
            </a:r>
          </a:p>
          <a:p>
            <a:pPr algn="ctr"/>
            <a:r>
              <a:rPr lang="cs-CZ" sz="1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nehmotného dědictví UNESCO.</a:t>
            </a:r>
          </a:p>
        </p:txBody>
      </p:sp>
      <p:pic>
        <p:nvPicPr>
          <p:cNvPr id="28" name="Obrázek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016" y="3651870"/>
            <a:ext cx="1545456" cy="1159817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57" y="3651870"/>
            <a:ext cx="1739725" cy="1159817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31590"/>
            <a:ext cx="2088000" cy="1402440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8753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129.6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1419622"/>
            <a:ext cx="6313368" cy="1587715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lIns="108000" tIns="108000" rIns="108000" bIns="108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VILA TUGENDHAT</a:t>
            </a:r>
          </a:p>
          <a:p>
            <a:pPr marL="171450" indent="-171450">
              <a:buFontTx/>
              <a:buChar char="-"/>
            </a:pP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ila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Tugendhat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Brně 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 ojedinělým funkcionalistickým dílem </a:t>
            </a:r>
            <a:endParaRPr lang="cs-CZ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ilu navrhl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německý architekt Ludwig </a:t>
            </a:r>
            <a:r>
              <a:rPr lang="cs-CZ" sz="1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Miese</a:t>
            </a: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van der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Rohe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1928</a:t>
            </a:r>
            <a:endParaRPr lang="cs-CZ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ostavena pro rodinu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Tugendhatových</a:t>
            </a:r>
            <a:endParaRPr lang="cs-CZ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r. </a:t>
            </a: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2001 byla vila </a:t>
            </a:r>
            <a:r>
              <a:rPr lang="cs-CZ" sz="1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Tugendhat</a:t>
            </a: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zapsána do seznamu světového dědictví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UNESCO</a:t>
            </a:r>
          </a:p>
          <a:p>
            <a:pPr marL="171450" indent="-171450">
              <a:spcAft>
                <a:spcPts val="300"/>
              </a:spcAft>
              <a:buFontTx/>
              <a:buChar char="-"/>
            </a:pP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vila určila nová pravidla moderního bydlení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51520" y="3291830"/>
            <a:ext cx="5982508" cy="1687742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lIns="108000" tIns="108000" rIns="108000" bIns="108000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Dům </a:t>
            </a:r>
            <a:r>
              <a:rPr lang="cs-CZ" sz="14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byl ve své době převratný z několika důvodů:</a:t>
            </a:r>
          </a:p>
          <a:p>
            <a:pPr marL="285750" indent="-285750">
              <a:buFontTx/>
              <a:buChar char="-"/>
            </a:pP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3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obyvatelný nepřerušovaný prostor</a:t>
            </a:r>
          </a:p>
          <a:p>
            <a:pPr marL="285750" indent="-285750">
              <a:buFontTx/>
              <a:buChar char="-"/>
            </a:pPr>
            <a:r>
              <a:rPr lang="cs-CZ" sz="13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okna hlavního obytného prostoru bylo možné zcela spustit do podlahy </a:t>
            </a:r>
            <a:endParaRPr lang="cs-CZ" sz="13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3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a </a:t>
            </a:r>
            <a:r>
              <a:rPr lang="cs-CZ" sz="13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splynutí interiéru s přírodou v zahradě bylo velmi působivé</a:t>
            </a:r>
          </a:p>
          <a:p>
            <a:pPr marL="285750" indent="-285750">
              <a:buFontTx/>
              <a:buChar char="-"/>
            </a:pPr>
            <a:r>
              <a:rPr lang="cs-CZ" sz="13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nosný systém budovy tvoří ocelový skelet, stropy tudíž nenesou zdi, </a:t>
            </a:r>
            <a:endParaRPr lang="cs-CZ" sz="13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3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ale </a:t>
            </a:r>
            <a:r>
              <a:rPr lang="cs-CZ" sz="13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jen </a:t>
            </a:r>
            <a:r>
              <a:rPr lang="cs-CZ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ocelové </a:t>
            </a:r>
            <a:r>
              <a:rPr lang="cs-CZ" sz="13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sloupy </a:t>
            </a:r>
            <a:r>
              <a:rPr lang="cs-CZ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13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interiér </a:t>
            </a:r>
            <a:r>
              <a:rPr lang="cs-CZ" sz="13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budovy byl taktéž vybaven elegantním </a:t>
            </a:r>
            <a:r>
              <a:rPr lang="cs-CZ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nábytkem </a:t>
            </a:r>
            <a:r>
              <a:rPr lang="cs-CZ" sz="13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od samotného </a:t>
            </a:r>
            <a:r>
              <a:rPr lang="cs-CZ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architekta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27534"/>
            <a:ext cx="2789053" cy="1728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075806"/>
            <a:ext cx="2475523" cy="1656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129.7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059582"/>
            <a:ext cx="4496711" cy="2736000"/>
          </a:xfrm>
          <a:prstGeom prst="rect">
            <a:avLst/>
          </a:prstGeom>
          <a:ln w="25400">
            <a:noFill/>
          </a:ln>
        </p:spPr>
      </p:pic>
      <p:sp>
        <p:nvSpPr>
          <p:cNvPr id="12" name="TextovéPole 11"/>
          <p:cNvSpPr txBox="1"/>
          <p:nvPr/>
        </p:nvSpPr>
        <p:spPr>
          <a:xfrm>
            <a:off x="251520" y="2427734"/>
            <a:ext cx="107433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United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683568" y="3723878"/>
            <a:ext cx="119455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Nations</a:t>
            </a:r>
            <a:endParaRPr lang="cs-CZ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383072" y="4299942"/>
            <a:ext cx="185179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Educational</a:t>
            </a: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4689821" y="4299942"/>
            <a:ext cx="197041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Scientific</a:t>
            </a: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and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7092280" y="3651870"/>
            <a:ext cx="131318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Cultural</a:t>
            </a:r>
            <a:endParaRPr lang="cs-CZ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7020272" y="2470125"/>
            <a:ext cx="192713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Organization</a:t>
            </a:r>
            <a:endParaRPr lang="cs-CZ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Přímá spojnice se šipkou 23"/>
          <p:cNvCxnSpPr/>
          <p:nvPr/>
        </p:nvCxnSpPr>
        <p:spPr>
          <a:xfrm flipV="1">
            <a:off x="1403648" y="2499742"/>
            <a:ext cx="1440160" cy="216024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V="1">
            <a:off x="2051720" y="3003798"/>
            <a:ext cx="1368152" cy="936104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 flipV="1">
            <a:off x="3779912" y="3075806"/>
            <a:ext cx="432048" cy="115212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H="1" flipV="1">
            <a:off x="4860032" y="3147814"/>
            <a:ext cx="432048" cy="108012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H="1" flipV="1">
            <a:off x="5508104" y="3147815"/>
            <a:ext cx="1440160" cy="648071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 flipV="1">
            <a:off x="6228184" y="2643758"/>
            <a:ext cx="720080" cy="7200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129.8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65696"/>
              </p:ext>
            </p:extLst>
          </p:nvPr>
        </p:nvGraphicFramePr>
        <p:xfrm>
          <a:off x="179510" y="1131590"/>
          <a:ext cx="7185180" cy="372684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Která z těchto památek nepatří mezi nehmotné dědictví UNESCO?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Český Krumlov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Slovácký verbuňk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Masopust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Sokolnictví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 je SOKOLNICTVÍ?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architektonická památka v Olomouci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karnevalové období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improvizovaný tanec původem z Moravy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lov pomocí cvičených dravých ptáků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Kolik českých architektonických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památek   je v UNESCO zapsáno?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2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Která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z těchto památek není na seznamu UNESCO?</a:t>
                      </a: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Pražský hrad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Kroměříž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Holašovice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Litoměřice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Svět </a:t>
            </a:r>
            <a:r>
              <a:rPr lang="cs-CZ" sz="16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11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3896259" cy="477054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129.9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1131590"/>
            <a:ext cx="8640960" cy="35283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www.studentpoint.cz/data/resized/files/dasa/620x1000-3530-perex-2.jpg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1,5)</a:t>
            </a:r>
          </a:p>
          <a:p>
            <a:pPr marL="342900"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3"/>
              </a:rPr>
              <a:t>img10.rajce.idnes.cz/d1001/4/4560/4560067_107207d48bc0d384756a4666366fcd1a/images/UNESCO_006.jpg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1,2,5)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4"/>
              </a:rPr>
              <a:t>img10.rajce.idnes.cz/d1001/4/4560/4560067_107207d48bc0d384756a4666366fcd1a/images/UNESCO_013.jpg?ver=0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1,5)</a:t>
            </a:r>
          </a:p>
          <a:p>
            <a:pPr marL="342900"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5"/>
              </a:rPr>
              <a:t>img10.rajce.idnes.cz/d1001/4/4560/4560067_107207d48bc0d384756a4666366fcd1a/images/UNESCO_020.jpg?ver=0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1,2)</a:t>
            </a:r>
          </a:p>
          <a:p>
            <a:pPr marL="342900"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6"/>
              </a:rPr>
              <a:t>img10.rajce.idnes.cz/d1001/4/4560/4560067_107207d48bc0d384756a4666366fcd1a/images/UNESSCO_001.jpg?ver=0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1,2)</a:t>
            </a:r>
          </a:p>
          <a:p>
            <a:pPr marL="342900"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7"/>
              </a:rPr>
              <a:t>img10.rajce.idnes.cz/d1001/4/4560/4560067_107207d48bc0d384756a4666366fcd1a/images/UNESCO_003.jpg?ver=0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1,2)</a:t>
            </a:r>
          </a:p>
          <a:p>
            <a:pPr marL="342900"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8"/>
              </a:rPr>
              <a:t>img10.rajce.idnes.cz/d1001/4/4560/4560067_107207d48bc0d384756a4666366fcd1a/images/UNESCO_012.jpg?ver=0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marL="342900"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9"/>
              </a:rPr>
              <a:t>img10.rajce.idnes.cz/d1001/4/4560/4560067_107207d48bc0d384756a4666366fcd1a/images/UNESCO_019.jpg?ver=0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1,2)</a:t>
            </a:r>
          </a:p>
          <a:p>
            <a:pPr marL="342900"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0"/>
              </a:rPr>
              <a:t>img10.rajce.idnes.cz/d1001/4/4560/4560067_107207d48bc0d384756a4666366fcd1a/images/UNESCO_018.jpg?ver=0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marL="342900"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1"/>
              </a:rPr>
              <a:t>vivariumnovum.net/unesco/UNESCO.jpg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3,7)</a:t>
            </a:r>
          </a:p>
          <a:p>
            <a:pPr marL="342900"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2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2"/>
              </a:rPr>
              <a:t>i3.cn.cz/1215005038_2-unesco-pamatky.jpg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3)</a:t>
            </a:r>
          </a:p>
          <a:p>
            <a:pPr marL="342900"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3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3"/>
              </a:rPr>
              <a:t>archiweb.cz/Image/zpravy/2007-05/zelena.jpg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1,2)</a:t>
            </a:r>
          </a:p>
          <a:p>
            <a:pPr marL="342900"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4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4"/>
              </a:rPr>
              <a:t>www.visittrebic.eu/img/prolinacka/unesco16.jpg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marL="342900"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5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5"/>
              </a:rPr>
              <a:t>i.idnes.cz/08/101/gal/TOM1d3757_VilaTugendhat_radekMica.jpg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1,5,6)</a:t>
            </a:r>
          </a:p>
          <a:p>
            <a:pPr marL="342900"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6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6"/>
              </a:rPr>
              <a:t>www.jizni-morava.cz/doc/img/1304.jpg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4,5)</a:t>
            </a:r>
          </a:p>
          <a:p>
            <a:pPr marL="342900"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7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7"/>
              </a:rPr>
              <a:t>www.zamek-sychrov.cz/data/editor/43cs_1.jpg?gcm_date=1242218933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4,5)</a:t>
            </a:r>
          </a:p>
          <a:p>
            <a:pPr marL="342900"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8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8"/>
              </a:rPr>
              <a:t>www.ckrumlov.info/img/10012901_image_1.jpg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4,5)</a:t>
            </a:r>
          </a:p>
          <a:p>
            <a:pPr marL="342900" indent="-342900"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9"/>
              </a:rPr>
              <a:t>http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19"/>
              </a:rPr>
              <a:t>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9"/>
              </a:rPr>
              <a:t>img.blesk.cz/img/1/article/248150_tugendhat-vila-unesco-cestovani-brno.jpg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pPr marL="342900" indent="-342900">
              <a:buAutoNum type="arabicPeriod"/>
            </a:pPr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1000</Words>
  <Application>Microsoft Office PowerPoint</Application>
  <PresentationFormat>Předvádění na obrazovce (16:9)</PresentationFormat>
  <Paragraphs>189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129.1 Památky UNESCO v ČR</vt:lpstr>
      <vt:lpstr>129.2 Co už víš?</vt:lpstr>
      <vt:lpstr>129.3 Jaké si řekneme nové termíny a názvy?</vt:lpstr>
      <vt:lpstr>129.4 Co si řekneme nového?</vt:lpstr>
      <vt:lpstr>129.5 Co si pamatujete?</vt:lpstr>
      <vt:lpstr>129.6 Něco navíc pro šikovné</vt:lpstr>
      <vt:lpstr>129.7 CLIL</vt:lpstr>
      <vt:lpstr>129.8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309</cp:revision>
  <dcterms:created xsi:type="dcterms:W3CDTF">2010-10-18T18:21:56Z</dcterms:created>
  <dcterms:modified xsi:type="dcterms:W3CDTF">2013-05-12T17:19:29Z</dcterms:modified>
</cp:coreProperties>
</file>