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1" r:id="rId2"/>
    <p:sldId id="269" r:id="rId3"/>
    <p:sldId id="259" r:id="rId4"/>
    <p:sldId id="267" r:id="rId5"/>
    <p:sldId id="273" r:id="rId6"/>
    <p:sldId id="261" r:id="rId7"/>
    <p:sldId id="272" r:id="rId8"/>
    <p:sldId id="268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B050"/>
    <a:srgbClr val="CCFFCC"/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12.5.2013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12.5.2013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9.jp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.idnes.cz/12/031/cl6/SOU41a41c_153012_1977741.jpg" TargetMode="External"/><Relationship Id="rId3" Type="http://schemas.openxmlformats.org/officeDocument/2006/relationships/hyperlink" Target="http://i.lidovky.cz/09/093/lnc460/GLU2e064d_student.jpg" TargetMode="External"/><Relationship Id="rId7" Type="http://schemas.openxmlformats.org/officeDocument/2006/relationships/hyperlink" Target="http://nasepenize.cz.imag3box.com/images/image/00/jine/pastelky-kresleni.jpg" TargetMode="External"/><Relationship Id="rId2" Type="http://schemas.openxmlformats.org/officeDocument/2006/relationships/hyperlink" Target="http://www.zsnastrani.cz/img/stra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ranajazyku.cz/UserFiles/image/10-11/logo%20M%C5%A0MT.jpg" TargetMode="External"/><Relationship Id="rId11" Type="http://schemas.openxmlformats.org/officeDocument/2006/relationships/hyperlink" Target="http://www.kr-vysocina.cz/VismoOnline_ActionScripts/Image.ashx?id_org=450008&amp;id_obrazky=23843&amp;datum=10.12.2010+11:25:28" TargetMode="External"/><Relationship Id="rId5" Type="http://schemas.openxmlformats.org/officeDocument/2006/relationships/hyperlink" Target="http://www.msmt.cz/album_popup/prof-phdr-petr-fiala-ph-d-ll-m?id_photo=1313" TargetMode="External"/><Relationship Id="rId10" Type="http://schemas.openxmlformats.org/officeDocument/2006/relationships/hyperlink" Target="http://planetarium.vsb.cz/miranda2/export/sites-root/planetarium/cs/okruhy/pro-skoly/astronomicka-olympiada/foto/600-DSC_0047.jpg" TargetMode="External"/><Relationship Id="rId4" Type="http://schemas.openxmlformats.org/officeDocument/2006/relationships/hyperlink" Target="http://i.idnes.cz/13/012/cl6/JB2fd7f8_glik.jpg?v=7" TargetMode="External"/><Relationship Id="rId9" Type="http://schemas.openxmlformats.org/officeDocument/2006/relationships/hyperlink" Target="http://g.denik.cz/33/1e/300311_hb__kola_denik-38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2981907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128.1 Člověk a škola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Alena Horová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15966"/>
            <a:ext cx="3029719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horova\AppData\Local\Microsoft\Windows\Temporary Internet Files\Content.IE5\VN1WV965\MP90044237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71750"/>
            <a:ext cx="2754000" cy="1836000"/>
          </a:xfrm>
          <a:prstGeom prst="rect">
            <a:avLst/>
          </a:prstGeom>
          <a:noFill/>
          <a:ln w="317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horova\AppData\Local\Microsoft\Windows\Temporary Internet Files\Content.IE5\WGE9RIO3\MP90043875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67694"/>
            <a:ext cx="1548000" cy="2299017"/>
          </a:xfrm>
          <a:prstGeom prst="rect">
            <a:avLst/>
          </a:prstGeom>
          <a:noFill/>
          <a:ln w="317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orova\AppData\Local\Microsoft\Windows\Temporary Internet Files\Content.IE5\WGE9RIO3\MP900341487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87574"/>
            <a:ext cx="1980000" cy="1412400"/>
          </a:xfrm>
          <a:prstGeom prst="rect">
            <a:avLst/>
          </a:prstGeom>
          <a:noFill/>
          <a:ln w="317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horova\AppData\Local\Microsoft\Windows\Temporary Internet Files\Content.IE5\MWUA3URX\MP900422589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7574"/>
            <a:ext cx="2088000" cy="1391449"/>
          </a:xfrm>
          <a:prstGeom prst="rect">
            <a:avLst/>
          </a:prstGeom>
          <a:noFill/>
          <a:ln w="317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horova\AppData\Local\Microsoft\Windows\Temporary Internet Files\Content.IE5\WGE9RIO3\MP900399892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27534"/>
            <a:ext cx="2016000" cy="1343468"/>
          </a:xfrm>
          <a:prstGeom prst="rect">
            <a:avLst/>
          </a:prstGeom>
          <a:noFill/>
          <a:ln w="317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horova\AppData\Local\Microsoft\Windows\Temporary Internet Files\Content.IE5\MWUA3URX\MP900427810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71750"/>
            <a:ext cx="2448000" cy="1820700"/>
          </a:xfrm>
          <a:prstGeom prst="rect">
            <a:avLst/>
          </a:prstGeom>
          <a:noFill/>
          <a:ln w="317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7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2250873" cy="477054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128.10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70682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Alena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Horová</a:t>
                      </a:r>
                      <a:endParaRPr lang="cs-CZ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4. 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5.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Škola,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vzdělávací systém, žák, učitel, ministerstvo školství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vzdělávací systém v České republice.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2393604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128.2 Co už víš?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8" y="699542"/>
            <a:ext cx="4932000" cy="2110896"/>
          </a:xfrm>
          <a:prstGeom prst="rect">
            <a:avLst/>
          </a:prstGeom>
          <a:noFill/>
          <a:ln w="317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467544" y="2643758"/>
            <a:ext cx="4392488" cy="2239074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ŠKOLA</a:t>
            </a:r>
          </a:p>
          <a:p>
            <a:pPr>
              <a:spcAft>
                <a:spcPts val="300"/>
              </a:spcAft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instituce poskytující vzdělání občanům státu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zdělávání v ČR je realizováno ve 3 základních úrovních 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(základní škola, střední škola, vysoká škola)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ovinnou školní docházku zavedla od r. 1774 Marie Terezie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rvá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 let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(od 6. roku života)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ákladní vzdělávání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 rozděleno do dvou etap</a:t>
            </a:r>
          </a:p>
          <a:p>
            <a:pPr>
              <a:spcAft>
                <a:spcPts val="300"/>
              </a:spcAft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→ 1. stupeň (1. – 5. ročník), 2. stupeň (6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- 9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ročník)</a:t>
            </a:r>
          </a:p>
          <a:p>
            <a:pPr algn="ctr"/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Další vzdělávaní povinné není. Většina mladých však studuje dál na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odborných učilištích nebo středních školách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Po složení maturitní zkoušky mohou pokračovat na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vysoké škole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16" name="Picture 4" descr="C:\Users\horova\AppData\Local\Microsoft\Windows\Temporary Internet Files\Content.IE5\WGE9RIO3\MP90034148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9582"/>
            <a:ext cx="1980000" cy="1412400"/>
          </a:xfrm>
          <a:prstGeom prst="rect">
            <a:avLst/>
          </a:prstGeom>
          <a:noFill/>
          <a:ln w="317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horova\AppData\Local\Microsoft\Windows\Temporary Internet Files\Content.IE5\VN1WV965\MP90044237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03798"/>
            <a:ext cx="2754000" cy="1836000"/>
          </a:xfrm>
          <a:prstGeom prst="rect">
            <a:avLst/>
          </a:prstGeom>
          <a:noFill/>
          <a:ln w="317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0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716428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128.3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936399" y="3600796"/>
            <a:ext cx="4100097" cy="1419226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tIns="72000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TERCIÁRNÍ VZDĚLÁNÍ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věk 19 let a více) 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300"/>
              </a:spcAft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docházka na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vyšší odborné nebo vysoké škole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umožňuje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absolventům maturitních oborů dále zvyšovat 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300"/>
              </a:spcAft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svou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kvalifikaci v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nejrůznějších specializacích studiem </a:t>
            </a:r>
          </a:p>
          <a:p>
            <a:pPr>
              <a:spcAft>
                <a:spcPts val="300"/>
              </a:spcAft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na vysokých školách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nebo vyšších odborných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školách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Ø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odmínkou pro přijetí na VŠ je střední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vzděl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s maturitou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480" y="2052202"/>
            <a:ext cx="2232000" cy="1455652"/>
          </a:xfrm>
          <a:prstGeom prst="rect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67544" y="1122298"/>
            <a:ext cx="257634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Oblasti vzdělávání v ČR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67544" y="2931790"/>
            <a:ext cx="4354077" cy="1865502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tIns="72000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SEKUNDÁRNÍ VZDĚLÁNÍ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věk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15 -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let) 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300"/>
              </a:spcAft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nepovinná docházka na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střední škole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navazuje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primární vzdělání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bývá zpravidla tři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nebo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čtyři roky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existují však i jednoleté a dvouleté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obory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300"/>
              </a:spcAft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Dělení:  střední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vzdělání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(délka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1 -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roky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spcAft>
                <a:spcPts val="300"/>
              </a:spcAft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střední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vzdělání s výučním listem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(délka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2 -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roky)</a:t>
            </a:r>
          </a:p>
          <a:p>
            <a:pPr>
              <a:spcAft>
                <a:spcPts val="300"/>
              </a:spcAft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střední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vzdělání s maturitní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zkouškou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(zpravidla 4 roky)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67544" y="1670751"/>
            <a:ext cx="3695242" cy="1080671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tIns="72000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PRIMÁRNÍ VZDĚLÁNÍ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věk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6 -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 let) 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povinná školní docházka na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škole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rvá 9 let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může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ji předcházet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předškolní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vzdělání (věk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3 - 6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let) 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→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mateřská školka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 descr="C:\Users\horova\AppData\Local\Microsoft\Windows\Temporary Internet Files\Content.IE5\MWUA3URX\MP90042258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75606"/>
            <a:ext cx="2088000" cy="1391449"/>
          </a:xfrm>
          <a:prstGeom prst="rect">
            <a:avLst/>
          </a:prstGeom>
          <a:noFill/>
          <a:ln w="317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horova\AppData\Local\Microsoft\Windows\Temporary Internet Files\Content.IE5\MWUA3URX\MP90042781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27534"/>
            <a:ext cx="1742526" cy="1296000"/>
          </a:xfrm>
          <a:prstGeom prst="rect">
            <a:avLst/>
          </a:prstGeom>
          <a:noFill/>
          <a:ln w="317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128.4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3291830"/>
            <a:ext cx="2886209" cy="1518867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323528" y="1131590"/>
            <a:ext cx="5447710" cy="2154436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MŠMT</a:t>
            </a:r>
          </a:p>
          <a:p>
            <a:pPr>
              <a:spcAft>
                <a:spcPts val="300"/>
              </a:spcAft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MINISTERSTVO ŠKOLSTVÍ, MLÁDEŽE A TĚLOVÝCHOVY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Ø"/>
            </a:pPr>
            <a:r>
              <a:rPr lang="cs-CZ" sz="1200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 ústředním orgánem státní </a:t>
            </a:r>
            <a:r>
              <a:rPr lang="cs-CZ" sz="1200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správy = řídí vše, co se týká škol a vzdělávání v ČR </a:t>
            </a:r>
          </a:p>
          <a:p>
            <a:pPr>
              <a:spcAft>
                <a:spcPts val="300"/>
              </a:spcAft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→ předškolní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zařízení, školská zařízení, základní školy, 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300"/>
              </a:spcAft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střední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školy a vysoké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školy, vědu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výzkum a vývoj, 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300"/>
              </a:spcAft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státní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péči o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děti a mládež (domovy dětí),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tělesnou výchovu, 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300"/>
              </a:spcAft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sport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turistiku a sportovní reprezentaci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státu 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bývá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zkráceně označováno jen jako Ministerstvo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školství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oučasným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ministrem školství (r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2013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je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prof. PhDr. Petr Fiala, Ph.D., LL.M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699542"/>
            <a:ext cx="1548000" cy="23220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3435846"/>
            <a:ext cx="4326369" cy="1464019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5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3464410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128.5 Co si pamatujete?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1" name="TextovéPole 10"/>
          <p:cNvSpPr txBox="1"/>
          <p:nvPr/>
        </p:nvSpPr>
        <p:spPr>
          <a:xfrm>
            <a:off x="7628535" y="3003798"/>
            <a:ext cx="184731" cy="184666"/>
          </a:xfrm>
          <a:prstGeom prst="rect">
            <a:avLst/>
          </a:prstGeom>
        </p:spPr>
        <p:txBody>
          <a:bodyPr wrap="none" tIns="0" rtlCol="0">
            <a:spAutoFit/>
          </a:bodyPr>
          <a:lstStyle/>
          <a:p>
            <a:pPr algn="ctr"/>
            <a:endParaRPr lang="cs-CZ" sz="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1225084"/>
            <a:ext cx="4072333" cy="33855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Vytvoř dvojice: oblast vzdělávání + 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obrázek.</a:t>
            </a:r>
            <a:endParaRPr lang="cs-CZ" sz="1600" b="1" dirty="0" smtClean="0">
              <a:solidFill>
                <a:srgbClr val="C00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52000" y="1851670"/>
            <a:ext cx="1655704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rimární </a:t>
            </a:r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vzdělání</a:t>
            </a:r>
            <a:endParaRPr lang="cs-CZ" sz="1200" b="1" dirty="0" smtClean="0">
              <a:solidFill>
                <a:schemeClr val="bg1"/>
              </a:solidFill>
            </a:endParaRPr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7614"/>
            <a:ext cx="1632000" cy="1084977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23678"/>
            <a:ext cx="1531942" cy="1014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139702"/>
            <a:ext cx="1554800" cy="1014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21" name="TextovéPole 20"/>
          <p:cNvSpPr txBox="1"/>
          <p:nvPr/>
        </p:nvSpPr>
        <p:spPr>
          <a:xfrm>
            <a:off x="251520" y="2211710"/>
            <a:ext cx="1656184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ekundární </a:t>
            </a:r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vzdělání</a:t>
            </a:r>
            <a:endParaRPr lang="cs-CZ" sz="1200" b="1" dirty="0" smtClean="0">
              <a:solidFill>
                <a:schemeClr val="bg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51520" y="2571750"/>
            <a:ext cx="1656184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erciární </a:t>
            </a:r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vzdělání</a:t>
            </a:r>
            <a:endParaRPr lang="cs-CZ" sz="1200" b="1" dirty="0" smtClean="0">
              <a:solidFill>
                <a:schemeClr val="bg1"/>
              </a:solidFill>
            </a:endParaRPr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915566"/>
            <a:ext cx="1513432" cy="1014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35" name="TextovéPole 34"/>
          <p:cNvSpPr txBox="1"/>
          <p:nvPr/>
        </p:nvSpPr>
        <p:spPr>
          <a:xfrm>
            <a:off x="4860032" y="3363838"/>
            <a:ext cx="2460866" cy="307777"/>
          </a:xfrm>
          <a:prstGeom prst="rect">
            <a:avLst/>
          </a:prstGeom>
          <a:solidFill>
            <a:srgbClr val="CCFFCC"/>
          </a:solidFill>
          <a:ln w="317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Jaké úrovně vzdělávání znáš?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3995936" y="3939902"/>
            <a:ext cx="3866764" cy="307777"/>
          </a:xfrm>
          <a:prstGeom prst="rect">
            <a:avLst/>
          </a:prstGeom>
          <a:solidFill>
            <a:srgbClr val="CCFFCC"/>
          </a:solidFill>
          <a:ln w="317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Jak dlouho trvá v ČR povinná školní docházka?</a:t>
            </a:r>
            <a:endParaRPr lang="cs-CZ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539552" y="3291830"/>
            <a:ext cx="3632726" cy="523220"/>
          </a:xfrm>
          <a:prstGeom prst="rect">
            <a:avLst/>
          </a:prstGeom>
          <a:solidFill>
            <a:srgbClr val="CCFFCC"/>
          </a:solidFill>
          <a:ln w="317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Kdo u nás zavedl povinnou školní docházku?</a:t>
            </a:r>
          </a:p>
          <a:p>
            <a:pPr algn="ctr"/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kterém roce to bylo?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1115616" y="4515966"/>
            <a:ext cx="2712602" cy="307777"/>
          </a:xfrm>
          <a:prstGeom prst="rect">
            <a:avLst/>
          </a:prstGeom>
          <a:solidFill>
            <a:srgbClr val="CCFFCC"/>
          </a:solidFill>
          <a:ln w="317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Co je školní řád a k čemu slouží</a:t>
            </a:r>
            <a:r>
              <a:rPr lang="cs-CZ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5076056" y="4587974"/>
            <a:ext cx="3377784" cy="307777"/>
          </a:xfrm>
          <a:prstGeom prst="rect">
            <a:avLst/>
          </a:prstGeom>
          <a:solidFill>
            <a:srgbClr val="CCFFCC"/>
          </a:solidFill>
          <a:ln w="317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Jak se jmenuje současný ministr školství?</a:t>
            </a:r>
            <a:endParaRPr lang="cs-CZ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102.6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907704" y="1419622"/>
            <a:ext cx="4992778" cy="561692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cs-CZ" sz="1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ZAHRAJ SI NA UČITELE:</a:t>
            </a:r>
          </a:p>
          <a:p>
            <a:pPr algn="ctr">
              <a:spcAft>
                <a:spcPts val="300"/>
              </a:spcAft>
            </a:pPr>
            <a:r>
              <a:rPr lang="cs-CZ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PŘIPRAV SI 20 MINUT VYUČOVÁNÍ PRO SVÉ </a:t>
            </a:r>
            <a:r>
              <a:rPr lang="cs-CZ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SPOLUŽÁKY.</a:t>
            </a:r>
            <a:endParaRPr lang="cs-CZ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11710"/>
            <a:ext cx="3504000" cy="2628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83718"/>
            <a:ext cx="3992556" cy="2592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128.7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89467"/>
            <a:ext cx="3505625" cy="2320389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12" name="TextovéPole 11"/>
          <p:cNvSpPr txBox="1"/>
          <p:nvPr/>
        </p:nvSpPr>
        <p:spPr>
          <a:xfrm>
            <a:off x="409003" y="4299942"/>
            <a:ext cx="134363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CLASS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020272" y="3363838"/>
            <a:ext cx="118494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workbook</a:t>
            </a:r>
            <a:endParaRPr lang="cs-CZ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236296" y="1059582"/>
            <a:ext cx="72008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pupil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4820592" y="943665"/>
            <a:ext cx="91563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  <a:endParaRPr lang="cs-CZ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899592" y="1491630"/>
            <a:ext cx="77457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pencil</a:t>
            </a:r>
            <a:endParaRPr lang="cs-CZ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804248" y="4443958"/>
            <a:ext cx="130676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chool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desk</a:t>
            </a:r>
            <a:endParaRPr lang="cs-CZ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910448" y="2922498"/>
            <a:ext cx="124264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encil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case</a:t>
            </a:r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1763688" y="1707654"/>
            <a:ext cx="2736304" cy="158417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3275856" y="1203598"/>
            <a:ext cx="288032" cy="648072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H="1">
            <a:off x="5148064" y="1491630"/>
            <a:ext cx="1944216" cy="1368152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H="1">
            <a:off x="4932040" y="3579862"/>
            <a:ext cx="2016224" cy="21602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H="1" flipV="1">
            <a:off x="5580112" y="3939902"/>
            <a:ext cx="1080120" cy="72008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>
            <a:off x="2195736" y="3219822"/>
            <a:ext cx="1084813" cy="10336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7164288" y="2139702"/>
            <a:ext cx="72008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chair</a:t>
            </a:r>
            <a:endParaRPr lang="cs-CZ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Přímá spojnice se šipkou 32"/>
          <p:cNvCxnSpPr/>
          <p:nvPr/>
        </p:nvCxnSpPr>
        <p:spPr>
          <a:xfrm flipH="1">
            <a:off x="5580112" y="2427734"/>
            <a:ext cx="1440160" cy="79208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2848745" y="771550"/>
            <a:ext cx="76174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books</a:t>
            </a:r>
            <a:endParaRPr lang="cs-CZ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Přímá spojnice se šipkou 22"/>
          <p:cNvCxnSpPr/>
          <p:nvPr/>
        </p:nvCxnSpPr>
        <p:spPr>
          <a:xfrm>
            <a:off x="5134394" y="1360726"/>
            <a:ext cx="288032" cy="648072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87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128.8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884235"/>
              </p:ext>
            </p:extLst>
          </p:nvPr>
        </p:nvGraphicFramePr>
        <p:xfrm>
          <a:off x="179510" y="1131590"/>
          <a:ext cx="7185180" cy="366588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 jakém roce byla Marií Terezií zavedena povinná školní docházka?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1774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1505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2005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1905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endParaRPr kumimoji="0" lang="cs-CZ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Středoškolské studium zakončené maturitní zkouškou trvá 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zpravidla?</a:t>
                      </a: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roky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roky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let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let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Povinná školní docházka 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trvá?</a:t>
                      </a: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let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let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let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let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Podmínkou pro přijetí na vysokou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školu 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je?</a:t>
                      </a: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výuční list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vysvědčení z deváté třídy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maturitní vysvědčení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žádné podmínky zde nejsou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11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96259" cy="477054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128.9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1131590"/>
            <a:ext cx="8640960" cy="35283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indent="-342900"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Obrázky z databáze klipart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indent="-342900"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www.zsnastrani.cz/img/stran.jpg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i.lidovky.cz/09/093/lnc460/GLU2e064d_student.jpg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3,5)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4"/>
              </a:rPr>
              <a:t>i.idnes.cz/13/012/cl6/JB2fd7f8_glik.jpg?v=7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5,7)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www.msmt.cz/album_popup/prof-phdr-petr-fiala-ph-d-ll-m?id_photo=1313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www.branajazyku.cz/UserFiles/image/10-11/logo%20M%C5%A0MT.jpg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7"/>
              </a:rPr>
              <a:t>nasepenize.cz.imag3box.com/images/image/00/jine/pastelky-kresleni.jpg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8"/>
              </a:rPr>
              <a:t>i.idnes.cz/12/031/cl6/SOU41a41c_153012_1977741.jpg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9"/>
              </a:rPr>
              <a:t>http://g.denik.cz/33/1e/300311_hb__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9"/>
              </a:rPr>
              <a:t>kola_denik-380.jpg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indent="-342900"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0"/>
              </a:rPr>
              <a:t>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0"/>
              </a:rPr>
              <a:t>planetarium.vsb.cz/miranda2/export/sites-root/planetarium/cs/okruhy/pro-skoly/astronomicka-olympiada/foto/600-DSC_0047.jpg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5)</a:t>
            </a:r>
          </a:p>
          <a:p>
            <a:pPr indent="-342900">
              <a:buAutoNum type="arabicPeriod"/>
            </a:pPr>
            <a:r>
              <a:rPr lang="cs-CZ" sz="10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1"/>
              </a:rPr>
              <a:t>www.kr-vysocina.cz/VismoOnline_ActionScripts/Image.ashx?id_org=450008&amp;id_obrazky=23843&amp;datum=10%2E12%2E2010+11%3A25%3A28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   	(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5)</a:t>
            </a:r>
          </a:p>
          <a:p>
            <a:pPr indent="-342900">
              <a:buAutoNum type="arabicPeriod"/>
            </a:pP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1005</Words>
  <Application>Microsoft Office PowerPoint</Application>
  <PresentationFormat>Předvádění na obrazovce (16:9)</PresentationFormat>
  <Paragraphs>173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128.1 Člověk a škola</vt:lpstr>
      <vt:lpstr>128.2 Co už víš?</vt:lpstr>
      <vt:lpstr>128.3 Jaké si řekneme nové termíny a názvy?</vt:lpstr>
      <vt:lpstr>128.4 Co si řekneme nového?</vt:lpstr>
      <vt:lpstr>128.5 Co si pamatujete?</vt:lpstr>
      <vt:lpstr>102.6 Něco navíc pro šikovné</vt:lpstr>
      <vt:lpstr>128.7 CLIL</vt:lpstr>
      <vt:lpstr>128.8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357</cp:revision>
  <dcterms:created xsi:type="dcterms:W3CDTF">2010-10-18T18:21:56Z</dcterms:created>
  <dcterms:modified xsi:type="dcterms:W3CDTF">2013-05-12T17:14:14Z</dcterms:modified>
</cp:coreProperties>
</file>