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2" r:id="rId3"/>
    <p:sldId id="259" r:id="rId4"/>
    <p:sldId id="267" r:id="rId5"/>
    <p:sldId id="270" r:id="rId6"/>
    <p:sldId id="261" r:id="rId7"/>
    <p:sldId id="273" r:id="rId8"/>
    <p:sldId id="268" r:id="rId9"/>
    <p:sldId id="265" r:id="rId10"/>
    <p:sldId id="271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8" autoAdjust="0"/>
    <p:restoredTop sz="94660"/>
  </p:normalViewPr>
  <p:slideViewPr>
    <p:cSldViewPr>
      <p:cViewPr>
        <p:scale>
          <a:sx n="100" d="100"/>
          <a:sy n="100" d="100"/>
        </p:scale>
        <p:origin x="-51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g.mediacentrum.sk/gallery/200/487846.jpg" TargetMode="External"/><Relationship Id="rId3" Type="http://schemas.openxmlformats.org/officeDocument/2006/relationships/hyperlink" Target="http://files.nova-armada.cz/200000142-cffcad0f70/PF%20-%20sos-vesni%C4%8Dky.jpg" TargetMode="External"/><Relationship Id="rId7" Type="http://schemas.openxmlformats.org/officeDocument/2006/relationships/hyperlink" Target="http://old.pixmac.com/4/royalty-free-stock-pictures-extended-family-relaxing-in-garden-pixmac-69984049.jpg" TargetMode="External"/><Relationship Id="rId2" Type="http://schemas.openxmlformats.org/officeDocument/2006/relationships/hyperlink" Target="http://www.benesovsko.info/obr/babybox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.aktualne.centrum.cz/510/11/5101183-smutne-dite.jpg" TargetMode="External"/><Relationship Id="rId5" Type="http://schemas.openxmlformats.org/officeDocument/2006/relationships/hyperlink" Target="http://www.jarodic.cz/users/moje_1/paul_moore240_240.jpg" TargetMode="External"/><Relationship Id="rId4" Type="http://schemas.openxmlformats.org/officeDocument/2006/relationships/hyperlink" Target="http://files.kojeneckyustav-svitavy.cz/200000082-1db2c1fa69/50000000.jpg" TargetMode="External"/><Relationship Id="rId9" Type="http://schemas.openxmlformats.org/officeDocument/2006/relationships/hyperlink" Target="http://i.idnes.cz/08/103/gal/VES269940_42ONA14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15113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127.1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Náhradní rodinná péče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859782"/>
            <a:ext cx="5405102" cy="154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948187"/>
            <a:ext cx="3708000" cy="169557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859950"/>
            <a:ext cx="2012559" cy="1512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5008"/>
            <a:ext cx="2700000" cy="151875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25008"/>
            <a:ext cx="1609317" cy="151875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678619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a 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Adopce, pěstounská péče, dětský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domov, SOS dětská vesnička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formy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náhradní rodinné péče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České republice.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435846"/>
            <a:ext cx="2319108" cy="154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3936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531" y="2211878"/>
            <a:ext cx="2033685" cy="1512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3635896" y="3889380"/>
            <a:ext cx="2938112" cy="33855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Přiřaď typy rodin k obrázkům.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067694"/>
            <a:ext cx="1463999" cy="219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179512" y="2859782"/>
            <a:ext cx="4095608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ROZŠÍŘENÁ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kromě rodičů a dětí sem patří také prarodiče, tety, strýcové…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38526" y="4445119"/>
            <a:ext cx="5141151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GENERACE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lidé, kteří se narodili přibližně ve stejné době a mají podobné názory a zážitky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79512" y="2254101"/>
            <a:ext cx="372409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NEÚPLNÁ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rodina, ve které chybí jeden z rodičů (otec nebo matka)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1131590"/>
            <a:ext cx="1467453" cy="338554"/>
          </a:xfrm>
          <a:prstGeom prst="rect">
            <a:avLst/>
          </a:prstGeom>
          <a:solidFill>
            <a:schemeClr val="bg1">
              <a:lumMod val="95000"/>
              <a:alpha val="99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TYPY RODIN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355976" y="555526"/>
            <a:ext cx="4752528" cy="134652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odina tvoří základ společnosti lidí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=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společné domácnosti žijí rodiče a jejich děti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lavním cílem rodiny je výchova dětí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úkolem rodičů je vybudovat pro rodinu místo, kde se cítí bezpečně 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	→ domov = místo, kde žijeme se svými nejbližšími,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cítíme se bezpečně a vždy najdeme podporu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1678037"/>
            <a:ext cx="5214889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ÚPLNÁ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rodina, ve které ve společné domácnosti žije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matka, otec a nejméně jedno dítě</a:t>
            </a:r>
          </a:p>
        </p:txBody>
      </p:sp>
    </p:spTree>
    <p:extLst>
      <p:ext uri="{BB962C8B-B14F-4D97-AF65-F5344CB8AC3E}">
        <p14:creationId xmlns:p14="http://schemas.microsoft.com/office/powerpoint/2010/main" val="155075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164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715766"/>
            <a:ext cx="1869192" cy="176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915566"/>
            <a:ext cx="2304000" cy="129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395536" y="1419622"/>
            <a:ext cx="5772029" cy="138499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ODPOVĚDNOST RODIČŮ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povinnosti rodičů vůči dětem stanovuje tzv.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Zákon o rodině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např.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rodiče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mají dítěti zajistit přístřeší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lékařskou péči,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fyzickou bezpečnost, potravu, lásku a společenskou výchovu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stanovuje i povinnosti dětí vůči rodičům (mají rodiče ctít a respektovat)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Pokud rodiče svou rodičovskou povinnost nesplňují, soud je zbaví rodičovských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práv.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→  Nesmí se o dítě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starat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ani se s ním stýkat.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50628" y="3116163"/>
            <a:ext cx="5809604" cy="161582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NÁHRADNÍ PÉČE O DĚTI</a:t>
            </a:r>
            <a:endParaRPr lang="cs-CZ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je pro výchovu a budoucnost dětí velmi důležitá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některé děti rodiče ztratily, o některé se rodiče nejsou schopni správně starat</a:t>
            </a:r>
          </a:p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takové děti se musí postarat stát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dostanou se do </a:t>
            </a:r>
            <a:r>
              <a:rPr lang="cs-CZ" sz="105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NÁHRADNÍ RODINNÉ PÉČE</a:t>
            </a:r>
          </a:p>
          <a:p>
            <a:r>
              <a:rPr lang="cs-CZ" sz="105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ormy péče o opuštěné děti:	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05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OSVOJENÍ (ADOPCE)</a:t>
            </a:r>
          </a:p>
          <a:p>
            <a:r>
              <a:rPr lang="cs-CZ" sz="105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PĚSTOUNSKÁ PÉČE</a:t>
            </a:r>
          </a:p>
          <a:p>
            <a:r>
              <a:rPr lang="cs-CZ" sz="105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VÝCHOVNÉ ZAŘÍZENÍ (DĚTSKÝ DOMOV)</a:t>
            </a:r>
          </a:p>
          <a:p>
            <a:r>
              <a:rPr lang="cs-CZ" sz="105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SOS DĚTSKÉ VESNIČKY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2211846"/>
            <a:ext cx="2176001" cy="122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0192" y="3651870"/>
            <a:ext cx="2672401" cy="122201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62802" y="3603669"/>
            <a:ext cx="5849358" cy="120032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SOS DĚTSKÉ VESNIČKY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SDRUŽENÍ LIDÍ, KTEŘÍ ZŘIZUJÍ DOMOVY PRO „PROFESIONÁLNÍ“ MATKY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JEDNA MAMINKA SE STARÁ O NĚKOLIK DĚTÍ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bvykle přibližně pět dětí žije s náhradní maminkou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ěti mohou být ve styku se svou biologickou rodinou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lízko města bývá obvykle 10 – 12 domů, které tvoří SOS dětskou vesničku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2460833"/>
            <a:ext cx="5521063" cy="83099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VÝCHOVNÉ ZAŘÍZENÍ </a:t>
            </a:r>
            <a:r>
              <a:rPr lang="cs-CZ" sz="105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(DĚTSKÝ DOMOV A KOJENECKÝ ÚSTAV)</a:t>
            </a:r>
            <a:endParaRPr lang="cs-CZ" sz="105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DOMOV PRO DĚTI BEZ RODIČŮ, O DĚTI SE STARAJÍ VYCHOVATELÉ (TETY)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děti bydlí v jednom domě ve smíšených skupinách (chlapci, dívky různého věku)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ěti zde smí pobývat pouze do osmnácti let věku (do dospělosti)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355976" y="818441"/>
            <a:ext cx="4544834" cy="117724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PĚSTOUNSKÁ PÉČE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05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NÁHRADNÍ RODIČE (PĚSTOUNI) SE O DÍTĚ STARAJÍ AŽ </a:t>
            </a:r>
          </a:p>
          <a:p>
            <a:r>
              <a:rPr lang="cs-CZ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DO DOSPĚLOSTI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ítěti se nemění příjmení ani rodný list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emění se ani příbuzenské vztahy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vazba na pěstounskou rodinu zaniká po dosažení plnoletosti (18 let)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49270" y="1347614"/>
            <a:ext cx="3818674" cy="83099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OSVOJENÍ (ADOPCE)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PŘIJETÍ DÍTĚTE CIZÍMI RODIČI ZA VLASTNÍ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ítě dostane nové příjmení a rodný list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anikají tak jeho příbuzenské vztahy s původními rodiči</a:t>
            </a:r>
          </a:p>
        </p:txBody>
      </p:sp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4644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059582"/>
            <a:ext cx="2208040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Vytvoř správné dvojice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9792" y="1358647"/>
            <a:ext cx="1672702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PĚSTOUNSKÁ PÉČE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139702"/>
            <a:ext cx="3020635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DĚTSKÝ DOMOV, KOJENECKÝ ÚSTAV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07504" y="4486349"/>
            <a:ext cx="504056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Sdružení lidí, kteří zřizují domovy pro „profesionální“ </a:t>
            </a:r>
          </a:p>
          <a:p>
            <a:pPr algn="ctr"/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matky → jedna maminka se stará o několik dětí.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96479" y="2552005"/>
            <a:ext cx="2951385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Přijetí dítěte cizími rodiči za vlastní.</a:t>
            </a:r>
            <a:endParaRPr lang="cs-CZ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267744" y="1779662"/>
            <a:ext cx="1982081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SOS DĚTSKÉ VESNIČKY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05144" y="3776722"/>
            <a:ext cx="351878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omov pro děti bez rodičů, o děti se starají </a:t>
            </a:r>
            <a:endParaRPr lang="cs-CZ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ychovate</a:t>
            </a:r>
            <a:r>
              <a:rPr lang="cs-CZ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lky</a:t>
            </a:r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(tety</a:t>
            </a:r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it-IT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94379" y="1635646"/>
            <a:ext cx="1757341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OSVOJENÍ (ADOPCE)</a:t>
            </a: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784" y="1851670"/>
            <a:ext cx="1781424" cy="133835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27534"/>
            <a:ext cx="3852000" cy="1103177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5" name="TextovéPole 24"/>
          <p:cNvSpPr txBox="1"/>
          <p:nvPr/>
        </p:nvSpPr>
        <p:spPr>
          <a:xfrm>
            <a:off x="6529078" y="2283718"/>
            <a:ext cx="2507417" cy="64633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vše můžeš říct o obrázcích?</a:t>
            </a:r>
          </a:p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Jakých institucí či situací se týkají?</a:t>
            </a:r>
          </a:p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Vysvětli princip.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291830"/>
            <a:ext cx="3708000" cy="169557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9" name="TextovéPole 28"/>
          <p:cNvSpPr txBox="1"/>
          <p:nvPr/>
        </p:nvSpPr>
        <p:spPr>
          <a:xfrm>
            <a:off x="175342" y="3056642"/>
            <a:ext cx="403661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áhradní rodiče  se o dítě starají až do dospělosti, </a:t>
            </a:r>
          </a:p>
          <a:p>
            <a:pPr algn="ctr"/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náhradní rodiče ho nemohou přijmout za vlastní.</a:t>
            </a:r>
            <a:endParaRPr lang="cs-CZ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131590"/>
            <a:ext cx="5211912" cy="195704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PĚSTOUNSKÁ PÉČE (PP)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dítě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svěřované do pěstounské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péče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není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právně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volné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(biologičtí rodiče se ho nevzdali)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pěstoun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není zákonným zástupcem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dítěte a k dítěti nemá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vyživovací povinnost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stát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výživu dítěte v pěstounské péči přispívá 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ročně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bývá v ČR do pěstounské a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poručenské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péče svěřováno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asi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700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dětí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asi polovina jsou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děti přecházející od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rodičů do péče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příbuzných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druhá polovina dětí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bývá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pěstounské péče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umisťována z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péče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ústavní</a:t>
            </a:r>
          </a:p>
          <a:p>
            <a:pPr algn="ctr">
              <a:spcBef>
                <a:spcPts val="300"/>
              </a:spcBef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Pěstounská péče zaniká dosažením zletilosti dítěte, tj. v jeho 18 letech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643758"/>
            <a:ext cx="2520280" cy="18002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5213664" y="735865"/>
            <a:ext cx="3822832" cy="140383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72000" tIns="36000" rIns="36000" bIns="36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KDY LZE DÍTĚ SVĚŘIT DO PĚSTOUNSKÉ PÉČE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soud svěří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dítě do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PP,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jestliže to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v  zájmu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dítěte, pěstoun poskytuje řádnou výchovu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ítě může být svěřeno do PP manželům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dávky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náleží jen jednomu z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manželů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řed svěřením dítěte do  PP musí pěstouni projít šetřením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( zda jsou vhodní pro PP)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254755"/>
            <a:ext cx="5538477" cy="1549243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PRÁVA A POVINNOSTI PĚSTOUNA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pěstoun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povinen o dítě osobně pečovat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pěstoun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 péči o dítě vykonává přiměřeně práva a povinnosti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rodičů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emá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vyživovací povinnost k dítěti a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právo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dítě zastupovat jen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běžných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věcech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záležitostech nikoli běžných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mají právo rozhodovat rodiče (zákonný zástupce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domnívá-li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pěstoun, že rozhodnutí zákonného zástupce dítěte není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v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souladu se zájmem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dítěte, může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domáhat rozhodnutí soudu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635646"/>
            <a:ext cx="2479541" cy="234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251520" y="4371950"/>
            <a:ext cx="370646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FOSTER FAMILY CARE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12160" y="987574"/>
            <a:ext cx="105670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adoption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967070" y="1203598"/>
            <a:ext cx="180915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children's</a:t>
            </a:r>
            <a:r>
              <a:rPr lang="cs-C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cs-C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39552" y="2931790"/>
            <a:ext cx="122148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oster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care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2627784" y="1707654"/>
            <a:ext cx="792088" cy="86409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5148064" y="1131590"/>
            <a:ext cx="792088" cy="86409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5364088" y="2859782"/>
            <a:ext cx="1368152" cy="7200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1835696" y="3075806"/>
            <a:ext cx="1656184" cy="43204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647509" y="2571750"/>
            <a:ext cx="236058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SOS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children´s</a:t>
            </a:r>
            <a:r>
              <a:rPr lang="cs-CZ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village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504000"/>
            <a:ext cx="267259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879870"/>
              </p:ext>
            </p:extLst>
          </p:nvPr>
        </p:nvGraphicFramePr>
        <p:xfrm>
          <a:off x="179510" y="1131590"/>
          <a:ext cx="7185180" cy="36271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Člověk se stává v ČR plnoletým ve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věku?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let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let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let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let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 je pěstounská péče?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domov pro děti bez rodičů, o děti se starají vychovatelé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přijetí dítěte cizími rodiči za vlastní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náhradní rodiče se o dítě starají až do dospělosti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maminka vychovává několik dětí v domě, který leží v malé vesničce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Přijetí dítěte cizími rodiči za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vlastní  je označováno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jako?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pěstounská péče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adopce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dětský domov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SOS dětská vesnička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 je dětský domov?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domov pro děti bez rodičů, o děti se starají vychovatelé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přijetí dítěte cizími rodiči za vlastní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náhradní rodiče se o dítě starají až do dospělosti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maminka vychovává několik dětí v domě, který leží v malé vesničce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96259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www.benesovsko.info/obr/babybox.jpg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http://files.nova-armada.cz/200000142-cffcad0f70/PF%20-%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20sos-vesni%C4%8Dky.jpg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1,4,5) 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files.kojeneckyustav-svitavy.cz/200000082-1db2c1fa69/50000000.jpg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www.jarodic.cz/users/moje_1/paul_moore240_240.jpg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1,3,4,6)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img.aktualne.centrum.cz/510/11/5101183-smutne-dite.jpg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1,3,7)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old.pixmac.com/4/royalty-free-stock-pictures-extended-family-relaxing-in-garden-pixmac-69984049.jpg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img.mediacentrum.sk/gallery/200/487846.jpg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i.idnes.cz/08/103/gal/VES269940_42ONA14a.jpg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1345</Words>
  <Application>Microsoft Office PowerPoint</Application>
  <PresentationFormat>Předvádění na obrazovce (16:9)</PresentationFormat>
  <Paragraphs>207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127.1 Náhradní rodinná péče</vt:lpstr>
      <vt:lpstr>127.2 Co už víš?</vt:lpstr>
      <vt:lpstr>127.3 Jaké si řekneme nové termíny a názvy?</vt:lpstr>
      <vt:lpstr>127.4 Co si řekneme nového?</vt:lpstr>
      <vt:lpstr>127.5 Co si pamatujete?</vt:lpstr>
      <vt:lpstr>127.6 Něco navíc pro šikovné</vt:lpstr>
      <vt:lpstr>127.7 CLIL</vt:lpstr>
      <vt:lpstr>127.8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311</cp:revision>
  <dcterms:created xsi:type="dcterms:W3CDTF">2010-10-18T18:21:56Z</dcterms:created>
  <dcterms:modified xsi:type="dcterms:W3CDTF">2013-05-12T17:09:53Z</dcterms:modified>
</cp:coreProperties>
</file>