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763BAA2-279E-40E5-8F9E-12A6EC3F4F44}">
          <p14:sldIdLst>
            <p14:sldId id="257"/>
            <p14:sldId id="258"/>
            <p14:sldId id="259"/>
            <p14:sldId id="264"/>
            <p14:sldId id="260"/>
          </p14:sldIdLst>
        </p14:section>
        <p14:section name="Oddíl bez názvu" id="{52D875CD-4531-4A6C-B809-AAFE86642DA2}">
          <p14:sldIdLst>
            <p14:sldId id="261"/>
            <p14:sldId id="262"/>
            <p14:sldId id="263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9FFCC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16.1.2012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16.1.2012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0.jpe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17.jpe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4.jpe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19.png"/><Relationship Id="rId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08" y="492443"/>
            <a:ext cx="8362916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126.1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Jednoduché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křižovatky, pravidlo pravé ruky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</a:t>
            </a:r>
            <a:r>
              <a:rPr lang="cs-CZ" sz="1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Dana </a:t>
            </a:r>
            <a:r>
              <a:rPr lang="cs-CZ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Krenková</a:t>
            </a:r>
            <a:endParaRPr lang="cs-CZ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4527948"/>
            <a:ext cx="3131840" cy="61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" t="2035" r="55645" b="59932"/>
          <a:stretch/>
        </p:blipFill>
        <p:spPr>
          <a:xfrm>
            <a:off x="611560" y="2283875"/>
            <a:ext cx="3575036" cy="2160083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52" t="1851" r="5017" b="59523"/>
          <a:stretch/>
        </p:blipFill>
        <p:spPr>
          <a:xfrm>
            <a:off x="4932040" y="2283875"/>
            <a:ext cx="3519814" cy="2160083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7" name="Ovál 6"/>
          <p:cNvSpPr/>
          <p:nvPr/>
        </p:nvSpPr>
        <p:spPr>
          <a:xfrm>
            <a:off x="611560" y="1096169"/>
            <a:ext cx="357503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Proč má motorové vozidlo přednost?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4932040" y="1106488"/>
            <a:ext cx="3519813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Proč mají nyní přednost cyklisté?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86593"/>
              </p:ext>
            </p:extLst>
          </p:nvPr>
        </p:nvGraphicFramePr>
        <p:xfrm>
          <a:off x="1043608" y="1275606"/>
          <a:ext cx="7272808" cy="31630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Dana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Krenková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5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Křižovatka, pravidlo pravé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ruky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popisuje pojem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křižovatka a vysvětluje pravidlo pravé ruky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 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58822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126.2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3" t="2133" r="9856" b="62793"/>
          <a:stretch/>
        </p:blipFill>
        <p:spPr>
          <a:xfrm>
            <a:off x="107504" y="1060386"/>
            <a:ext cx="3138289" cy="185497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7504" y="3280698"/>
            <a:ext cx="4572000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Víš,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že: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světelné signály mají přednost před dopravními značkami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sou-li 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signály ve tvaru šipek, platí vždy jen pro směr nebo směry, kterými ukazují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27" t="51400" r="12038" b="33229"/>
          <a:stretch/>
        </p:blipFill>
        <p:spPr>
          <a:xfrm>
            <a:off x="3419872" y="1763232"/>
            <a:ext cx="1162928" cy="11521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2743" r="2318" b="70335"/>
          <a:stretch/>
        </p:blipFill>
        <p:spPr>
          <a:xfrm>
            <a:off x="4932040" y="1580407"/>
            <a:ext cx="3875220" cy="1003979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4932040" y="603186"/>
            <a:ext cx="387522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Které značky označují hlavní silnici a  které vedlejší silnici?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41154" y="2584386"/>
            <a:ext cx="3102131" cy="338554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Jaký je rozdíl mezi značkou </a:t>
            </a:r>
            <a:r>
              <a:rPr lang="cs-C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932040" y="3075805"/>
            <a:ext cx="3875220" cy="192744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- Hlavní silnice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 - Křižovatka s </a:t>
            </a: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edlejší silnicí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První (A) </a:t>
            </a: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umisťuje v obci těsně před křižovatkou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druhá (B) </a:t>
            </a: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umisťuje zpravidla  mimo obec ve větší vzdálenosti od 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křižovatky.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Význam mají obě stejný. 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120680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126.3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Pravidlo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pravé ruky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2743" r="2318" b="70335"/>
          <a:stretch/>
        </p:blipFill>
        <p:spPr>
          <a:xfrm>
            <a:off x="384158" y="1264100"/>
            <a:ext cx="3875220" cy="10039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" t="311" r="54755" b="57820"/>
          <a:stretch/>
        </p:blipFill>
        <p:spPr>
          <a:xfrm>
            <a:off x="5148064" y="489745"/>
            <a:ext cx="3849216" cy="241944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5768" y="257175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Podle kterého pravidla se řídí přednost v jízdě na křižovatkách silnic nerozlišených dopravními značkami na hlavní a vedlejší?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Jak se zachováš, přijíždíš-li ke křižovatce po vedlejší silnici?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Kde jsi povinen zastavit na příkaz značky „Stůj, dej přednost v jízdě“?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" t="54979" r="54755" b="6467"/>
          <a:stretch/>
        </p:blipFill>
        <p:spPr>
          <a:xfrm>
            <a:off x="5139536" y="2909188"/>
            <a:ext cx="3860373" cy="223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369" y="428395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126.4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Jednoduché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křižovatky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t="51127" r="5261" b="18697"/>
          <a:stretch/>
        </p:blipFill>
        <p:spPr>
          <a:xfrm>
            <a:off x="179512" y="3291830"/>
            <a:ext cx="3371850" cy="17240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52" t="1851" r="5017" b="59523"/>
          <a:stretch/>
        </p:blipFill>
        <p:spPr>
          <a:xfrm>
            <a:off x="152801" y="999160"/>
            <a:ext cx="3370151" cy="2148654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26"/>
          <a:stretch/>
        </p:blipFill>
        <p:spPr>
          <a:xfrm>
            <a:off x="5979327" y="480501"/>
            <a:ext cx="3143291" cy="466299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35896" y="1203598"/>
            <a:ext cx="2232248" cy="3600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Nezapomeň</a:t>
            </a: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Nikdy si nevynucuj přednost v jízdě.</a:t>
            </a:r>
          </a:p>
          <a:p>
            <a:pPr algn="ctr"/>
            <a:endParaRPr lang="cs-CZ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Řidič automobilu může cyklistu snadno přehlédnout.</a:t>
            </a:r>
          </a:p>
          <a:p>
            <a:pPr algn="ctr"/>
            <a:endParaRPr lang="cs-CZ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tím musíš stále počítat.</a:t>
            </a:r>
            <a:endParaRPr lang="cs-C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99" y="494335"/>
            <a:ext cx="399695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126.5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Procvičení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aplikace.mvcr.cz/archiv2008/rs_atlantic/data/pictures/42529_p42200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60" y="3238220"/>
            <a:ext cx="2414736" cy="17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olicie.cz/SCRIPT/ViewImage.aspx?physid=3343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28" y="77040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0.gstatic.com/images?q=tbn:ANd9GcQ9_CBvDc6S6pRuuOA29eI8QzO8O-kN9xgYjKso7cmIlUlAjlbhNQ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3708"/>
            <a:ext cx="2087756" cy="20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3.gstatic.com/images?q=tbn:ANd9GcSjXSR9Zkx-Lqee5Z-8GVSkSFai6QAldqFeZaO8-bn4w8xB0yAzy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34" y="3228388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539552" y="1322462"/>
            <a:ext cx="4464496" cy="1249288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jakém pořadí projedou řidiči křižovatkou?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126.6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Něco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14718" r="-4162" b="2843"/>
          <a:stretch/>
        </p:blipFill>
        <p:spPr>
          <a:xfrm>
            <a:off x="107504" y="1059582"/>
            <a:ext cx="3384376" cy="3912111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4278212" y="1213432"/>
            <a:ext cx="3312369" cy="92717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Který z cyklistů dává správně znamení o změně směru jízdy?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Šipka doleva 4"/>
          <p:cNvSpPr/>
          <p:nvPr/>
        </p:nvSpPr>
        <p:spPr>
          <a:xfrm>
            <a:off x="3203848" y="1434706"/>
            <a:ext cx="978408" cy="484632"/>
          </a:xfrm>
          <a:prstGeom prst="left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866772" y="2355726"/>
            <a:ext cx="4824536" cy="243840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Odbočování vlevo je velmi těžké: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usíš se ohlédnutím přesvědčit, zda tě nepředjíždí jiné vozidlo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át zřetelně znamení o změně směru jízdy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ařadit se ke středu vozovky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át přednost v jízdě proti jedoucím vozidlům a tramvajím jedoucím v obou směrech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dbočit vlevo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cs-CZ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ařadit se opět k pravému okraji vozovky</a:t>
            </a:r>
            <a:endParaRPr lang="cs-CZ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mppraha.cz/prevence/doprava/dopravni-testy/4-6.otazk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25189"/>
            <a:ext cx="14192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54" y="492443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126.7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 CLIL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aplikace.mvcr.cz/archiv2008/rs_atlantic/data/pictures/42529_p42200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7574"/>
            <a:ext cx="5050432" cy="36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1727906" y="3820574"/>
            <a:ext cx="2196021" cy="62338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899592" y="3075806"/>
            <a:ext cx="2196021" cy="62338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pavement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395536" y="1131590"/>
            <a:ext cx="2196021" cy="62338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tree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3923927" y="642386"/>
            <a:ext cx="1116124" cy="978408"/>
          </a:xfrm>
          <a:prstGeom prst="down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Šipka doleva 6"/>
          <p:cNvSpPr/>
          <p:nvPr/>
        </p:nvSpPr>
        <p:spPr>
          <a:xfrm>
            <a:off x="5596805" y="3365973"/>
            <a:ext cx="1872208" cy="653337"/>
          </a:xfrm>
          <a:prstGeom prst="leftArrow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cyclist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://t0.gstatic.com/images?q=tbn:ANd9GcQ9_CBvDc6S6pRuuOA29eI8QzO8O-kN9xgYjKso7cmIlUlAjlbhNQ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35" y="1693074"/>
            <a:ext cx="115212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7706064" y="2972630"/>
            <a:ext cx="1229824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mtClean="0">
                <a:latin typeface="Times New Roman" pitchFamily="18" charset="0"/>
                <a:cs typeface="Times New Roman" pitchFamily="18" charset="0"/>
              </a:rPr>
              <a:t>crossroad</a:t>
            </a:r>
            <a:endParaRPr lang="cs-CZ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14" y="339502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126.8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 Test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  Správné odpovědi: 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46300"/>
              </p:ext>
            </p:extLst>
          </p:nvPr>
        </p:nvGraphicFramePr>
        <p:xfrm>
          <a:off x="19102" y="879137"/>
          <a:ext cx="7504580" cy="423977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303984"/>
                <a:gridCol w="4200596"/>
              </a:tblGrid>
              <a:tr h="1925959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Tato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dopravní značka se nazývá: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hlavní silnice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dej přednost v jízdě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křižovatka s vedlejší silnicí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pozor křižovatka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Podle 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kterého pravidla se řídí přednost v jízdě 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křižovatkách silnic nerozlišených dopravními značkami na hlavní a vedlejší?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podle pravidla levé ruky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podle pravidla pravé ruky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kdo je větší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kdo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troubí</a:t>
                      </a:r>
                      <a:endParaRPr lang="cs-CZ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endParaRPr lang="cs-CZ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313815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Kdo </a:t>
                      </a: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projede křižovatkou jako první?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sz="1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sz="1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endParaRPr lang="cs-CZ" sz="1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modrá dodávka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žluté auto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cyklista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modrá dodávka a žluté auto</a:t>
                      </a:r>
                      <a:endParaRPr lang="cs-CZ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cs-C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Jak </a:t>
                      </a:r>
                      <a:r>
                        <a:rPr lang="cs-C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 zachováš, přijíždíš-li</a:t>
                      </a:r>
                      <a:r>
                        <a:rPr lang="cs-CZ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ke  křižovatce po   vedlejší silnici?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musím dát přednost vozidlům na hlavní silnici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mám přednost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musím čekat, až na křižovatce nikdo nebude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cs-CZ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musím čekat, až mě někdo pustí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cs-CZ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5" t="12743" r="52381" b="74401"/>
          <a:stretch/>
        </p:blipFill>
        <p:spPr>
          <a:xfrm>
            <a:off x="2581277" y="1194621"/>
            <a:ext cx="575667" cy="479690"/>
          </a:xfrm>
          <a:prstGeom prst="rect">
            <a:avLst/>
          </a:prstGeom>
        </p:spPr>
      </p:pic>
      <p:pic>
        <p:nvPicPr>
          <p:cNvPr id="9" name="Picture 4" descr="http://www.policie.cz/SCRIPT/ViewImage.aspx?physid=334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9822"/>
            <a:ext cx="1409586" cy="10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07362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126.9 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Zdroje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b="1" dirty="0">
                <a:latin typeface="Times New Roman" pitchFamily="18" charset="0"/>
                <a:cs typeface="Times New Roman" pitchFamily="18" charset="0"/>
              </a:rPr>
              <a:t> Neboj se silnice - BESIP</a:t>
            </a:r>
          </a:p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 Google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758</Words>
  <Application>Microsoft Office PowerPoint</Application>
  <PresentationFormat>Předvádění na obrazovce (16:9)</PresentationFormat>
  <Paragraphs>122</Paragraphs>
  <Slides>10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126.1  Jednoduché křižovatky, pravidlo pravé ruky </vt:lpstr>
      <vt:lpstr>126.2  Co už víš? </vt:lpstr>
      <vt:lpstr>126.3  Pravidlo pravé ruky</vt:lpstr>
      <vt:lpstr>126.4  Jednoduché křižovatky</vt:lpstr>
      <vt:lpstr>126.5  Procvičení a příklady</vt:lpstr>
      <vt:lpstr>126.6  Něco navíc pro šikovné</vt:lpstr>
      <vt:lpstr>126.7  CLIL</vt:lpstr>
      <vt:lpstr>126.8 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hercogova</cp:lastModifiedBy>
  <cp:revision>189</cp:revision>
  <dcterms:created xsi:type="dcterms:W3CDTF">2010-10-18T18:21:56Z</dcterms:created>
  <dcterms:modified xsi:type="dcterms:W3CDTF">2012-01-16T19:32:02Z</dcterms:modified>
</cp:coreProperties>
</file>