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CCFFFF"/>
    <a:srgbClr val="FFFF99"/>
    <a:srgbClr val="FFFF00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660" y="-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16.1.2012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16.1.2012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baseline="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16.1.2012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16.1.2012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16.1.2012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16.1.2012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16.1.2012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16.1.2012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16.1.2012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16.1.2012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16.1.2012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16.1.2012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16.1.2012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16.1.2012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1.png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10" Type="http://schemas.openxmlformats.org/officeDocument/2006/relationships/image" Target="../media/image8.jpeg"/><Relationship Id="rId4" Type="http://schemas.openxmlformats.org/officeDocument/2006/relationships/image" Target="../media/image2.wmf"/><Relationship Id="rId9" Type="http://schemas.openxmlformats.org/officeDocument/2006/relationships/image" Target="../media/image7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12" Type="http://schemas.openxmlformats.org/officeDocument/2006/relationships/image" Target="../media/image1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5.jpeg"/><Relationship Id="rId5" Type="http://schemas.openxmlformats.org/officeDocument/2006/relationships/image" Target="../media/image10.jpeg"/><Relationship Id="rId10" Type="http://schemas.openxmlformats.org/officeDocument/2006/relationships/image" Target="../media/image14.jpeg"/><Relationship Id="rId4" Type="http://schemas.microsoft.com/office/2007/relationships/hdphoto" Target="../media/hdphoto1.wdp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1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wmf"/><Relationship Id="rId5" Type="http://schemas.openxmlformats.org/officeDocument/2006/relationships/image" Target="../media/image3.wmf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22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11" Type="http://schemas.openxmlformats.org/officeDocument/2006/relationships/image" Target="../media/image20.jpeg"/><Relationship Id="rId5" Type="http://schemas.openxmlformats.org/officeDocument/2006/relationships/image" Target="../media/image23.jpeg"/><Relationship Id="rId10" Type="http://schemas.microsoft.com/office/2007/relationships/hdphoto" Target="../media/hdphoto8.wdp"/><Relationship Id="rId4" Type="http://schemas.microsoft.com/office/2007/relationships/hdphoto" Target="../media/hdphoto5.wdp"/><Relationship Id="rId9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508" y="492443"/>
            <a:ext cx="911849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125.1 Důležitá telefonní čísla, zásady 1. pomoci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Mgr. Dana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Krenková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71" y="4527947"/>
            <a:ext cx="3022129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krenkova\AppData\Local\Microsoft\Windows\Temporary Internet Files\Content.IE5\YD097AN7\MC90042635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828" y="3074245"/>
            <a:ext cx="1827886" cy="134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renkova\AppData\Local\Microsoft\Windows\Temporary Internet Files\Content.IE5\FIQWKW65\MC90042635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627392"/>
            <a:ext cx="866851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krenkova\AppData\Local\Microsoft\Windows\Temporary Internet Files\Content.IE5\NBXADL7L\MC900344357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31790"/>
            <a:ext cx="1935541" cy="136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krenkova\AppData\Local\Microsoft\Windows\Temporary Internet Files\Content.IE5\YD097AN7\MC900239037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211833"/>
            <a:ext cx="1820570" cy="98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krenkova\AppData\Local\Microsoft\Windows\Temporary Internet Files\Content.IE5\FIQWKW65\MC900344115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179" y="2351549"/>
            <a:ext cx="1278235" cy="78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krenkova\AppData\Local\Microsoft\Windows\Temporary Internet Files\Content.IE5\FIQWKW65\MC900433636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925" y="2745883"/>
            <a:ext cx="18415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krenkova\AppData\Local\Microsoft\Windows\Temporary Internet Files\Content.IE5\N323HCUD\MP900400455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850" y="1352697"/>
            <a:ext cx="1766889" cy="117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ál 2"/>
          <p:cNvSpPr/>
          <p:nvPr/>
        </p:nvSpPr>
        <p:spPr>
          <a:xfrm>
            <a:off x="225116" y="1161525"/>
            <a:ext cx="3672408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 je na obrázcích? Řekni, které obrázky k sobě patří.</a:t>
            </a:r>
            <a:endParaRPr lang="cs-CZ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605553"/>
              </p:ext>
            </p:extLst>
          </p:nvPr>
        </p:nvGraphicFramePr>
        <p:xfrm>
          <a:off x="1043608" y="1275606"/>
          <a:ext cx="7272808" cy="324997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Dana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Krenková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12/2011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1. – 5.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Důležitá telefonní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čísla, 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žilní krvácení, tepenné krvácení, zlomenina, bezvědomí, zásady 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1. pomoci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popisuje důležitá telefonní čísla a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postup při poskytování 1. 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pomoci</a:t>
                      </a:r>
                      <a:endParaRPr lang="cs-CZ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58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58822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125.2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Co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už víš?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633" r="11558" b="19593"/>
          <a:stretch/>
        </p:blipFill>
        <p:spPr>
          <a:xfrm>
            <a:off x="5004048" y="627534"/>
            <a:ext cx="3994168" cy="4399553"/>
          </a:xfrm>
          <a:prstGeom prst="rect">
            <a:avLst/>
          </a:prstGeom>
          <a:ln w="28575">
            <a:solidFill>
              <a:schemeClr val="accent3"/>
            </a:solidFill>
          </a:ln>
        </p:spPr>
      </p:pic>
      <p:sp>
        <p:nvSpPr>
          <p:cNvPr id="6" name="Ovál 5"/>
          <p:cNvSpPr/>
          <p:nvPr/>
        </p:nvSpPr>
        <p:spPr>
          <a:xfrm>
            <a:off x="608398" y="1005160"/>
            <a:ext cx="3456384" cy="774501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Zakroužkujte jen věci k ošetření úrazu.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ál 6"/>
          <p:cNvSpPr/>
          <p:nvPr/>
        </p:nvSpPr>
        <p:spPr>
          <a:xfrm>
            <a:off x="716346" y="3247607"/>
            <a:ext cx="3240489" cy="792088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Které úrazy vidíš na obrázcích?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03" t="47924" r="1772" b="14879"/>
          <a:stretch/>
        </p:blipFill>
        <p:spPr>
          <a:xfrm>
            <a:off x="1318148" y="1907876"/>
            <a:ext cx="2194134" cy="1176461"/>
          </a:xfrm>
          <a:prstGeom prst="rect">
            <a:avLst/>
          </a:prstGeom>
          <a:ln w="28575">
            <a:solidFill>
              <a:schemeClr val="accent3"/>
            </a:solidFill>
          </a:ln>
        </p:spPr>
      </p:pic>
      <p:pic>
        <p:nvPicPr>
          <p:cNvPr id="9" name="Picture 10" descr="http://forexample.cz/storage/201107112219_878051_85801803_450x33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782" y="501227"/>
            <a:ext cx="813123" cy="61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http://www.zachranny-kruh.cz/image.php?idx=19416&amp;mw=207&amp;mh=22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6" y="3993626"/>
            <a:ext cx="898715" cy="98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t2.gstatic.com/images?q=tbn:ANd9GcQs1kCY4b1k0h0FrfG2SrouHLA4DvYgnn1z5H744tX9DN1EgGdiQ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214347"/>
            <a:ext cx="948601" cy="83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6" descr="http://t2.gstatic.com/images?q=tbn:ANd9GcRktzeoZj4_gGfQKOiXUbYDWwUq4wrGUFy8JgoyklKXqSQ_-XagMw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345" y="4227973"/>
            <a:ext cx="819873" cy="81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8" descr="http://t3.gstatic.com/images?q=tbn:ANd9GcRnVlgcMLXqNax5AipJEcf-rcsioLTWZGWHiw-_4vlScsD7slyDE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0" r="28835" b="32978"/>
          <a:stretch/>
        </p:blipFill>
        <p:spPr bwMode="auto">
          <a:xfrm>
            <a:off x="2051720" y="4161364"/>
            <a:ext cx="929311" cy="93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krenkova\AppData\Local\Microsoft\Windows\Temporary Internet Files\Content.IE5\YD097AN7\MC900332570[1]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226" y="3773432"/>
            <a:ext cx="892679" cy="116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8316416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125.3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Důležitá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telefonní čísla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92" t="20808" r="9216" b="38863"/>
          <a:stretch/>
        </p:blipFill>
        <p:spPr>
          <a:xfrm>
            <a:off x="4135735" y="1419622"/>
            <a:ext cx="4752528" cy="3577953"/>
          </a:xfrm>
          <a:prstGeom prst="rect">
            <a:avLst/>
          </a:prstGeom>
          <a:ln w="28575">
            <a:solidFill>
              <a:schemeClr val="accent3"/>
            </a:solidFill>
          </a:ln>
        </p:spPr>
      </p:pic>
      <p:sp>
        <p:nvSpPr>
          <p:cNvPr id="5" name="Obdélník 4"/>
          <p:cNvSpPr/>
          <p:nvPr/>
        </p:nvSpPr>
        <p:spPr>
          <a:xfrm>
            <a:off x="251520" y="1059581"/>
            <a:ext cx="3600400" cy="3577953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Jednotné číslo </a:t>
            </a:r>
            <a:r>
              <a:rPr lang="cs-CZ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tísňového volání je</a:t>
            </a:r>
            <a:r>
              <a:rPr lang="cs-CZ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112</a:t>
            </a:r>
            <a:r>
              <a:rPr lang="cs-CZ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cs-CZ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cs-CZ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Hasiči</a:t>
            </a:r>
            <a:r>
              <a:rPr lang="cs-CZ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mají číslo </a:t>
            </a:r>
            <a:r>
              <a:rPr lang="cs-CZ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150</a:t>
            </a:r>
            <a:r>
              <a:rPr lang="cs-CZ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cs-CZ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cs-CZ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Záchranná služba </a:t>
            </a:r>
            <a:r>
              <a:rPr lang="cs-CZ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má číslo </a:t>
            </a:r>
            <a:r>
              <a:rPr lang="cs-CZ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155</a:t>
            </a:r>
            <a:r>
              <a:rPr lang="cs-CZ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cs-CZ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cs-CZ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Policie</a:t>
            </a:r>
            <a:r>
              <a:rPr lang="cs-CZ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má číslo </a:t>
            </a:r>
            <a:r>
              <a:rPr lang="cs-CZ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158</a:t>
            </a:r>
            <a:r>
              <a:rPr lang="cs-CZ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cs-CZ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ál 5"/>
          <p:cNvSpPr/>
          <p:nvPr/>
        </p:nvSpPr>
        <p:spPr>
          <a:xfrm>
            <a:off x="4135736" y="602381"/>
            <a:ext cx="4684736" cy="673225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Které trojice k sobě patří?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681540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utoShape 18" descr="data:image/jpg;base64,/9j/4AAQSkZJRgABAQAAAQABAAD/2wCEAAkGBhQSERUSExQVFRUUGBkZGBgVGBwaHRcdHRsXHRgaFxgcHCYeHB0jGR0UHy8gIycpLCwsFR4xNTAqNSYrLCkBCQoKDgwOGg8PGjQkHSUsLCwyKiwpKSksLCwsKSksLCksLCwsKSkqKSwpKSopLCwpLCwsLCwsLCwsKSwpLCksLP/AABEIAG4AkAMBIgACEQEDEQH/xAAcAAACAwEBAQEAAAAAAAAAAAAEBgMFBwIAAQj/xAA6EAABAgQEAwYEBAUFAQAAAAABAhEAAwQhBRIxQQZRYRMicYGRoQcyscEzQlLRYnKS4fAUFSOC8UP/xAAZAQADAQEBAAAAAAAAAAAAAAACAwQBAAX/xAAmEQACAgICAQMEAwAAAAAAAAAAAQIREiEDMUEEE1EiMkKRFGFx/9oADAMBAAIRAxEAPwBwpJv6Q8FKnCyiD3deo3gugw7KgAXj1TSluRjz1F1s9Vyi3ora7A5S3JQlQULuAXf6wpT+FZdLN7SSkJQqxTqEnbK92PLnDxhR7mQ6pcRDiGG5gRdjq3+c7wElrQcZtOmCYXLt9ovZDAXLQk0uG1ChlzEFKtQSkFuaiftE8/AZ4uFseWbN7tBQdLo2fGm7sdBOEdpN35QlSMRmSSBM00d3hpwuqzh3tDI8ik9iZ8TjtHVdXZA8KlRjtVNVllpZOj84ucdVbzgJFYEAa+QPrAuTbqw+OOrqz7R4bMY9qoHpt9PvENdhQy6+zwScdlBJzLQg/wAa0h/UwuVnGdO7dtK/6nMfYGCl8hRyyK7EaUoUxuIVsbpHXmFnF/EaGHqYkTUlQVm66e0LeKS7gHQlj56e7QvjlUtFE1kqA+CqrJVyDvmyK8yoA+hjb5Ys0YTgJCJ+dSsolHOLOSpwUJbU31A2EbRgGLipkiYAAXyqA02Znu37GLVNXR5/LB42WKo4VEjR8Wm0MJ7A6OpUmxMHqnhQiCopwUukekVNLiQKiAdCxG4PUajwMQN46KVHPaLVdL+ZJYjT+8cTK0EEK7pG3PqDEtNWA6xzXUgWCPQxj60Eu6kUE3EhLmAB++CWuTZvsYkquLJEtLLmoCtAj5lf0JcwtY3wyupqUJmFSUJSp2JGZylrjaxi+wzAZFKk5EpQ+vM/c3gIS1sdKKBK2f20tSsikJA1UMubkyVHN7QfgFUUAAjaOF05WXIyoF77szE8vCJMFkZ1KWdM1m5c4Xby0HJrEJqVCYTFZXYYlYyrlImNuoOR5xb1uHX7hYi94ko6gEhK0sTDEnexalSuIq03DNMl3p0F+aCW8LGC6bApCflkgeX7w4CnTpHMykDFoLFge6LNWgM2g6Qo4lSkqKd9vH8vu0aBW0b3hRxqTlUFBwx+htG0rKIztCxwRhpmTJ61JsUHKdwvpvqFB40vA66XLBClpS6JZ5uRmdgL6RW4dQiUnJKBuSSbd1JHypO+pPRzFzJw9JT0HI6+Ebm1K0Kkljizup4ia0uWpXVfdHp8x9oil4xOZymWockgpPkbj1EQzJqQwJFniJWJpJZAJ8BpHPmm92YuGKWkX9JVZtIo+K+G5s1aJ9PO7KdLHdCry1h3KZgAe/6tmgLhXGipOVQZSSQoGxBBYj1hvCwoW1gYu+wZRwehKwrixK1qkTh2NQiypSiHB5oOiknmNoZaHEgzEMev1hU464DVWzETUTRKmS0kBWUkqu4ClBQYJu1j8x6QPRYNiElAC1S6kJH/AMzlmAbd1YAUPAvAvTuP6CW1Uv2Os9CVgEWI0I1/u8RU0l1MtgoczY+EUVDjocjQpspKgUqT/Mk3HjoYtBiUuYnbzgcrNcZRCOJ5yZckuwAKSroHDvC+iuqVTEqp0SewQGJUVZ1nklrAdSDFyiuSm6VAqawUdfNiUx8ouKpZ/ESpB6gEP4h41dnK8erBavDp9Un8edT5R3TKIuX1WCL2sziCqLDpqVJEyYJiU3KyAlSi26RbXd4uE4xKyPmJHRJipquJUByEqbyEMa1sCKk3SRYzSr8hAPI3B+8RnGGITMGQnQm4V/Krfw1hUruOSPlSE6sSu55ZUi5MW3aITLSVkTCWJKrsegLhvARifwF7TX3Itl1KVbj1EUZQDPDoUsAEuACAXGr7wfKqZJIflB8qslj5QG8YzUvJn2Po7EnuuEF25ARx/t6jr3eif3gleKBtrQF/uzqZxBNxQuOVkkvBpYvkSD1v7l4kRSofQRBOr76tHpE1936D78vON0b9XkX+JcJKD/rZAewM5A1I2mAcxuOV4KwbH0FIXmBCgDEOAcTJ7PvEXG94UOIMLUlZmUk5MoLuZSrpfcosW8NoUmm0/I9RdOLHit4kQLnT6wGeKEJ3I3jMa5E+X3p1UgEaWHs4har8fmLUyZi8g8s3MkQxcUpvsCXJCC2t/A+cb43282UKZ+1RmKiPmSNMr8umkD0QxJbNJKuZKSkNuSQW9oXeEZ//ACFQJcc9Y2jAq9K5Y9G8oKUcXizINuOa0UpoqqmR+LKVmS47NK3J3DqLecc0+CzlIBNQkgAMgy0qbzsr3hkmyAtIS7M7fby6wn8N8QSqeqrKauX2OVjLMx2Z1E5SBqXSRza0Bg5S+kcuZRjvsZJPBxzIeatSSWKU91z0cqsz3DQargtBWUhANiRnUpWhZrk7/WBcU+KVKJINMrt6ggGXLCJllEWEw5QEgPcO7hrO4UcIxDFpa5lWpcuZNnJCVonAshILoUEpKQnKX7otcuDqHe1HyTx5eab+lFjxHSyZJp+0XKldomYr8oYoAzMRrd0+IbmILoOE+2kCYJsyUpaQoA95IChmDoLNYiwMUtPgEuYsrmtPmTVZpiiAU5irMoSgzAFRJLc40KmsloXUV0PnLkit9mc4nhGIU4+WXOSN0u4/65gYWqjiqrQWJyEbZfTV42DEZ3d8IzXiuWghazslx5CMiop1QLynG7HbhSaidTypilrWtaQVOqz72SBFujh1BXnIU1wAVqbqSHvCH8HsVSZZQo95BZuhuG8XbyjUaqvSkACOwVuxeb1j5K84BIBzZA7Eaqa+tnZ+rPE1NSy5aQlIsNA5P1MCVWMpSDeKNXEOYsDvtHNpBLjnIzUYVWy1mXTrC5TnKolJ7uzk6WtB6eGKvKVzqwI5sdB1NgISaPG50psiyw2Nx5PHq7F5078WYpXSwHoA0Ue3L+idc/Gl5/yxl4ipaOXTHs55qKglOZZuALux05bwmNEgjoIh6jRLOecrosMArOzmh9F28DtGl4PVlDRlcyjUkBRSQDoYc+FsaExORR76devX6RPz8eskWek5KXtyNMk1Wa/+GBMXw2VPCe1QleXQkXT4H7G0B0VRFrKW4aJiisWVFHhyZa+4JaTdzkAN+rRZnDUrLzFlQ1CU6P4aQUil6QbIohyjaYb56AaCgCTmIvt0g9Mz5hd0897PaChTteK/EJrJMHVIQ5Pklsq8TrNYzDjfEe7kGq9fAa/YecOWK1rZi/P2jKsarO1mlW2g8I3ihlKwvUT9viryw7gzGJlPUgy2JWMpSdFbgE7XGvWNdpKStqWKky5QP8RUfQD7xhEqYUqCgbpLjxDGN6wDjJIpkTCR3wPFyLhh1g+dK0T+mk3HFdoJPBIV+LUTFdJYCB6nMY+o4dpJXeCWI3K1k+blvaK2r41CQS4hfXW1dWo9lLUU81d1P9SmfyidNeEWpT/JmU5IkRLjXMe4GlzXUkMegaKuh+HiQbuYv9xHnfxfh6EvAMFNRNTLG8aXhfw+Qm5SIYOHeGpckBQTe/1hhSANoBvIYkoaQo8Q8GJmUqkJACk3T5RjbLlrcOFpPoY/SRhUVwTIVWqmLlhYmIPcOgNnNt2cDxgXPBN9nNZ7fYtcN48meMhYTG+XnzKefUbQy086+sLtb8JqoTFimlrIQo5FKUEONUlKiQXDt5RYrkVdJlRXS03+WdLLv/CuwSojoxPXWFJJq0Pjyfi9jdSTnEHpnBoW8PrwpLpUFAfpP1GoPiIONdbeOWjnFtllNqRFPitUAknleBqvFgkOSB4kD6wsYxxBn7ssuT+bl/KN/GOewoRp2L3EOILmq7CWFKUT3gkEl/0gC55n/wBg6g+F06YgzVBSFpsELQUhYCbkEi2u8adwHwp/ppPaLH/PNDk/oGyQeZ1MMK0EG0PweKxdE0+ROVvZ+V8Wo1SpmVSSkh7KDb+nvDHwguTOyypkxctabMk5e0TsAf1D3GmkblxHhKaqStKkhRYkPdvB4/P+I4OkKUkDs1A6iwsdx9xBSSapg8SaeUP0bJg+D0aEgdkh/wBS3Wp+pU/tAuN8RIlFTnQHy8OXhGY0fGVTTJyzEiakaLcpI8VAX8w/Uwv4njk2oUoqdjqE/cnWEezJukPfPxx2+/g3wrjxMcxb4TgYmALWbHQJ5dYMyTUVbI8PDpYXLmwi2kYOs/MQkepiypqRKAyQAOn3MEiGKBHKdvQJIwiWNQVHr+wg1EsJ0AHgGjwjqNoW3Z6IK2iRNQZcxIUhQuDv/frE8fHjqOMs4j4BmyVGZTBUxGwSWWjoburyhSmIqgWIn22IX+0b7n6R4l4B8abspj6lrTVmDSuFayaQRTzC+6g3upocuEvhqZS0zqkgqSXTLFwDzV13jQli8fDGqCR0vUSlo5yxHMTEuWIzBk4MpDXjNPiHwaVPUSBcfMkb9R1jUSqAq2VvtyjqsbxzxZ+bDP2L8r/cGI00YNkjXYftGq8R/DyVOm50Hs1G5bQmLTh74fyZIBPfU2pjsWnofVq5dH//2Q=="/>
          <p:cNvSpPr>
            <a:spLocks noChangeAspect="1" noChangeArrowheads="1"/>
          </p:cNvSpPr>
          <p:nvPr/>
        </p:nvSpPr>
        <p:spPr bwMode="auto">
          <a:xfrm>
            <a:off x="63500" y="-512763"/>
            <a:ext cx="137160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20" descr="data:image/jpg;base64,/9j/4AAQSkZJRgABAQAAAQABAAD/2wCEAAkGBhQSERUSExQVFRUUGBkZGBgVGBwaHRcdHRsXHRgaFxgcHCYeHB0jGR0UHy8gIycpLCwsFR4xNTAqNSYrLCkBCQoKDgwOGg8PGjQkHSUsLCwyKiwpKSksLCwsKSksLCksLCwsKSkqKSwpKSopLCwpLCwsLCwsLCwsKSwpLCksLP/AABEIAG4AkAMBIgACEQEDEQH/xAAcAAACAwEBAQEAAAAAAAAAAAAEBgMFBwIAAQj/xAA6EAABAgQEAwYEBAUFAQAAAAABAhEAAwQhBRIxQQZRYRMicYGRoQcyscEzQlLRYnKS4fAUFSOC8UP/xAAZAQADAQEBAAAAAAAAAAAAAAACAwQBAAX/xAAmEQACAgICAQMEAwAAAAAAAAAAAQIREiEDMUEEE1EiMkKRFGFx/9oADAMBAAIRAxEAPwBwpJv6Q8FKnCyiD3deo3gugw7KgAXj1TSluRjz1F1s9Vyi3ora7A5S3JQlQULuAXf6wpT+FZdLN7SSkJQqxTqEnbK92PLnDxhR7mQ6pcRDiGG5gRdjq3+c7wElrQcZtOmCYXLt9ovZDAXLQk0uG1ChlzEFKtQSkFuaiftE8/AZ4uFseWbN7tBQdLo2fGm7sdBOEdpN35QlSMRmSSBM00d3hpwuqzh3tDI8ik9iZ8TjtHVdXZA8KlRjtVNVllpZOj84ucdVbzgJFYEAa+QPrAuTbqw+OOrqz7R4bMY9qoHpt9PvENdhQy6+zwScdlBJzLQg/wAa0h/UwuVnGdO7dtK/6nMfYGCl8hRyyK7EaUoUxuIVsbpHXmFnF/EaGHqYkTUlQVm66e0LeKS7gHQlj56e7QvjlUtFE1kqA+CqrJVyDvmyK8yoA+hjb5Ys0YTgJCJ+dSsolHOLOSpwUJbU31A2EbRgGLipkiYAAXyqA02Znu37GLVNXR5/LB42WKo4VEjR8Wm0MJ7A6OpUmxMHqnhQiCopwUukekVNLiQKiAdCxG4PUajwMQN46KVHPaLVdL+ZJYjT+8cTK0EEK7pG3PqDEtNWA6xzXUgWCPQxj60Eu6kUE3EhLmAB++CWuTZvsYkquLJEtLLmoCtAj5lf0JcwtY3wyupqUJmFSUJSp2JGZylrjaxi+wzAZFKk5EpQ+vM/c3gIS1sdKKBK2f20tSsikJA1UMubkyVHN7QfgFUUAAjaOF05WXIyoF77szE8vCJMFkZ1KWdM1m5c4Xby0HJrEJqVCYTFZXYYlYyrlImNuoOR5xb1uHX7hYi94ko6gEhK0sTDEnexalSuIq03DNMl3p0F+aCW8LGC6bApCflkgeX7w4CnTpHMykDFoLFge6LNWgM2g6Qo4lSkqKd9vH8vu0aBW0b3hRxqTlUFBwx+htG0rKIztCxwRhpmTJ61JsUHKdwvpvqFB40vA66XLBClpS6JZ5uRmdgL6RW4dQiUnJKBuSSbd1JHypO+pPRzFzJw9JT0HI6+Ebm1K0Kkljizup4ia0uWpXVfdHp8x9oil4xOZymWockgpPkbj1EQzJqQwJFniJWJpJZAJ8BpHPmm92YuGKWkX9JVZtIo+K+G5s1aJ9PO7KdLHdCry1h3KZgAe/6tmgLhXGipOVQZSSQoGxBBYj1hvCwoW1gYu+wZRwehKwrixK1qkTh2NQiypSiHB5oOiknmNoZaHEgzEMev1hU464DVWzETUTRKmS0kBWUkqu4ClBQYJu1j8x6QPRYNiElAC1S6kJH/AMzlmAbd1YAUPAvAvTuP6CW1Uv2Os9CVgEWI0I1/u8RU0l1MtgoczY+EUVDjocjQpspKgUqT/Mk3HjoYtBiUuYnbzgcrNcZRCOJ5yZckuwAKSroHDvC+iuqVTEqp0SewQGJUVZ1nklrAdSDFyiuSm6VAqawUdfNiUx8ouKpZ/ESpB6gEP4h41dnK8erBavDp9Un8edT5R3TKIuX1WCL2sziCqLDpqVJEyYJiU3KyAlSi26RbXd4uE4xKyPmJHRJipquJUByEqbyEMa1sCKk3SRYzSr8hAPI3B+8RnGGITMGQnQm4V/Krfw1hUruOSPlSE6sSu55ZUi5MW3aITLSVkTCWJKrsegLhvARifwF7TX3Itl1KVbj1EUZQDPDoUsAEuACAXGr7wfKqZJIflB8qslj5QG8YzUvJn2Po7EnuuEF25ARx/t6jr3eif3gleKBtrQF/uzqZxBNxQuOVkkvBpYvkSD1v7l4kRSofQRBOr76tHpE1936D78vON0b9XkX+JcJKD/rZAewM5A1I2mAcxuOV4KwbH0FIXmBCgDEOAcTJ7PvEXG94UOIMLUlZmUk5MoLuZSrpfcosW8NoUmm0/I9RdOLHit4kQLnT6wGeKEJ3I3jMa5E+X3p1UgEaWHs4har8fmLUyZi8g8s3MkQxcUpvsCXJCC2t/A+cb43282UKZ+1RmKiPmSNMr8umkD0QxJbNJKuZKSkNuSQW9oXeEZ//ACFQJcc9Y2jAq9K5Y9G8oKUcXizINuOa0UpoqqmR+LKVmS47NK3J3DqLecc0+CzlIBNQkgAMgy0qbzsr3hkmyAtIS7M7fby6wn8N8QSqeqrKauX2OVjLMx2Z1E5SBqXSRza0Bg5S+kcuZRjvsZJPBxzIeatSSWKU91z0cqsz3DQargtBWUhANiRnUpWhZrk7/WBcU+KVKJINMrt6ggGXLCJllEWEw5QEgPcO7hrO4UcIxDFpa5lWpcuZNnJCVonAshILoUEpKQnKX7otcuDqHe1HyTx5eab+lFjxHSyZJp+0XKldomYr8oYoAzMRrd0+IbmILoOE+2kCYJsyUpaQoA95IChmDoLNYiwMUtPgEuYsrmtPmTVZpiiAU5irMoSgzAFRJLc40KmsloXUV0PnLkit9mc4nhGIU4+WXOSN0u4/65gYWqjiqrQWJyEbZfTV42DEZ3d8IzXiuWghazslx5CMiop1QLynG7HbhSaidTypilrWtaQVOqz72SBFujh1BXnIU1wAVqbqSHvCH8HsVSZZQo95BZuhuG8XbyjUaqvSkACOwVuxeb1j5K84BIBzZA7Eaqa+tnZ+rPE1NSy5aQlIsNA5P1MCVWMpSDeKNXEOYsDvtHNpBLjnIzUYVWy1mXTrC5TnKolJ7uzk6WtB6eGKvKVzqwI5sdB1NgISaPG50psiyw2Nx5PHq7F5078WYpXSwHoA0Ue3L+idc/Gl5/yxl4ipaOXTHs55qKglOZZuALux05bwmNEgjoIh6jRLOecrosMArOzmh9F28DtGl4PVlDRlcyjUkBRSQDoYc+FsaExORR76devX6RPz8eskWek5KXtyNMk1Wa/+GBMXw2VPCe1QleXQkXT4H7G0B0VRFrKW4aJiisWVFHhyZa+4JaTdzkAN+rRZnDUrLzFlQ1CU6P4aQUil6QbIohyjaYb56AaCgCTmIvt0g9Mz5hd0897PaChTteK/EJrJMHVIQ5Pklsq8TrNYzDjfEe7kGq9fAa/YecOWK1rZi/P2jKsarO1mlW2g8I3ihlKwvUT9viryw7gzGJlPUgy2JWMpSdFbgE7XGvWNdpKStqWKky5QP8RUfQD7xhEqYUqCgbpLjxDGN6wDjJIpkTCR3wPFyLhh1g+dK0T+mk3HFdoJPBIV+LUTFdJYCB6nMY+o4dpJXeCWI3K1k+blvaK2r41CQS4hfXW1dWo9lLUU81d1P9SmfyidNeEWpT/JmU5IkRLjXMe4GlzXUkMegaKuh+HiQbuYv9xHnfxfh6EvAMFNRNTLG8aXhfw+Qm5SIYOHeGpckBQTe/1hhSANoBvIYkoaQo8Q8GJmUqkJACk3T5RjbLlrcOFpPoY/SRhUVwTIVWqmLlhYmIPcOgNnNt2cDxgXPBN9nNZ7fYtcN48meMhYTG+XnzKefUbQy086+sLtb8JqoTFimlrIQo5FKUEONUlKiQXDt5RYrkVdJlRXS03+WdLLv/CuwSojoxPXWFJJq0Pjyfi9jdSTnEHpnBoW8PrwpLpUFAfpP1GoPiIONdbeOWjnFtllNqRFPitUAknleBqvFgkOSB4kD6wsYxxBn7ssuT+bl/KN/GOewoRp2L3EOILmq7CWFKUT3gkEl/0gC55n/wBg6g+F06YgzVBSFpsELQUhYCbkEi2u8adwHwp/ppPaLH/PNDk/oGyQeZ1MMK0EG0PweKxdE0+ROVvZ+V8Wo1SpmVSSkh7KDb+nvDHwguTOyypkxctabMk5e0TsAf1D3GmkblxHhKaqStKkhRYkPdvB4/P+I4OkKUkDs1A6iwsdx9xBSSapg8SaeUP0bJg+D0aEgdkh/wBS3Wp+pU/tAuN8RIlFTnQHy8OXhGY0fGVTTJyzEiakaLcpI8VAX8w/Uwv4njk2oUoqdjqE/cnWEezJukPfPxx2+/g3wrjxMcxb4TgYmALWbHQJ5dYMyTUVbI8PDpYXLmwi2kYOs/MQkepiypqRKAyQAOn3MEiGKBHKdvQJIwiWNQVHr+wg1EsJ0AHgGjwjqNoW3Z6IK2iRNQZcxIUhQuDv/frE8fHjqOMs4j4BmyVGZTBUxGwSWWjoburyhSmIqgWIn22IX+0b7n6R4l4B8abspj6lrTVmDSuFayaQRTzC+6g3upocuEvhqZS0zqkgqSXTLFwDzV13jQli8fDGqCR0vUSlo5yxHMTEuWIzBk4MpDXjNPiHwaVPUSBcfMkb9R1jUSqAq2VvtyjqsbxzxZ+bDP2L8r/cGI00YNkjXYftGq8R/DyVOm50Hs1G5bQmLTh74fyZIBPfU2pjsWnofVq5dH//2Q=="/>
          <p:cNvSpPr>
            <a:spLocks noChangeAspect="1" noChangeArrowheads="1"/>
          </p:cNvSpPr>
          <p:nvPr/>
        </p:nvSpPr>
        <p:spPr bwMode="auto">
          <a:xfrm>
            <a:off x="215900" y="-360363"/>
            <a:ext cx="137160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22" descr="data:image/jpg;base64,/9j/4AAQSkZJRgABAQAAAQABAAD/2wCEAAkGBhQSERUSExQVFRUUGBkZGBgVGBwaHRcdHRsXHRgaFxgcHCYeHB0jGR0UHy8gIycpLCwsFR4xNTAqNSYrLCkBCQoKDgwOGg8PGjQkHSUsLCwyKiwpKSksLCwsKSksLCksLCwsKSkqKSwpKSopLCwpLCwsLCwsLCwsKSwpLCksLP/AABEIAG4AkAMBIgACEQEDEQH/xAAcAAACAwEBAQEAAAAAAAAAAAAEBgMFBwIAAQj/xAA6EAABAgQEAwYEBAUFAQAAAAABAhEAAwQhBRIxQQZRYRMicYGRoQcyscEzQlLRYnKS4fAUFSOC8UP/xAAZAQADAQEBAAAAAAAAAAAAAAACAwQBAAX/xAAmEQACAgICAQMEAwAAAAAAAAAAAQIREiEDMUEEE1EiMkKRFGFx/9oADAMBAAIRAxEAPwBwpJv6Q8FKnCyiD3deo3gugw7KgAXj1TSluRjz1F1s9Vyi3ora7A5S3JQlQULuAXf6wpT+FZdLN7SSkJQqxTqEnbK92PLnDxhR7mQ6pcRDiGG5gRdjq3+c7wElrQcZtOmCYXLt9ovZDAXLQk0uG1ChlzEFKtQSkFuaiftE8/AZ4uFseWbN7tBQdLo2fGm7sdBOEdpN35QlSMRmSSBM00d3hpwuqzh3tDI8ik9iZ8TjtHVdXZA8KlRjtVNVllpZOj84ucdVbzgJFYEAa+QPrAuTbqw+OOrqz7R4bMY9qoHpt9PvENdhQy6+zwScdlBJzLQg/wAa0h/UwuVnGdO7dtK/6nMfYGCl8hRyyK7EaUoUxuIVsbpHXmFnF/EaGHqYkTUlQVm66e0LeKS7gHQlj56e7QvjlUtFE1kqA+CqrJVyDvmyK8yoA+hjb5Ys0YTgJCJ+dSsolHOLOSpwUJbU31A2EbRgGLipkiYAAXyqA02Znu37GLVNXR5/LB42WKo4VEjR8Wm0MJ7A6OpUmxMHqnhQiCopwUukekVNLiQKiAdCxG4PUajwMQN46KVHPaLVdL+ZJYjT+8cTK0EEK7pG3PqDEtNWA6xzXUgWCPQxj60Eu6kUE3EhLmAB++CWuTZvsYkquLJEtLLmoCtAj5lf0JcwtY3wyupqUJmFSUJSp2JGZylrjaxi+wzAZFKk5EpQ+vM/c3gIS1sdKKBK2f20tSsikJA1UMubkyVHN7QfgFUUAAjaOF05WXIyoF77szE8vCJMFkZ1KWdM1m5c4Xby0HJrEJqVCYTFZXYYlYyrlImNuoOR5xb1uHX7hYi94ko6gEhK0sTDEnexalSuIq03DNMl3p0F+aCW8LGC6bApCflkgeX7w4CnTpHMykDFoLFge6LNWgM2g6Qo4lSkqKd9vH8vu0aBW0b3hRxqTlUFBwx+htG0rKIztCxwRhpmTJ61JsUHKdwvpvqFB40vA66XLBClpS6JZ5uRmdgL6RW4dQiUnJKBuSSbd1JHypO+pPRzFzJw9JT0HI6+Ebm1K0Kkljizup4ia0uWpXVfdHp8x9oil4xOZymWockgpPkbj1EQzJqQwJFniJWJpJZAJ8BpHPmm92YuGKWkX9JVZtIo+K+G5s1aJ9PO7KdLHdCry1h3KZgAe/6tmgLhXGipOVQZSSQoGxBBYj1hvCwoW1gYu+wZRwehKwrixK1qkTh2NQiypSiHB5oOiknmNoZaHEgzEMev1hU464DVWzETUTRKmS0kBWUkqu4ClBQYJu1j8x6QPRYNiElAC1S6kJH/AMzlmAbd1YAUPAvAvTuP6CW1Uv2Os9CVgEWI0I1/u8RU0l1MtgoczY+EUVDjocjQpspKgUqT/Mk3HjoYtBiUuYnbzgcrNcZRCOJ5yZckuwAKSroHDvC+iuqVTEqp0SewQGJUVZ1nklrAdSDFyiuSm6VAqawUdfNiUx8ouKpZ/ESpB6gEP4h41dnK8erBavDp9Un8edT5R3TKIuX1WCL2sziCqLDpqVJEyYJiU3KyAlSi26RbXd4uE4xKyPmJHRJipquJUByEqbyEMa1sCKk3SRYzSr8hAPI3B+8RnGGITMGQnQm4V/Krfw1hUruOSPlSE6sSu55ZUi5MW3aITLSVkTCWJKrsegLhvARifwF7TX3Itl1KVbj1EUZQDPDoUsAEuACAXGr7wfKqZJIflB8qslj5QG8YzUvJn2Po7EnuuEF25ARx/t6jr3eif3gleKBtrQF/uzqZxBNxQuOVkkvBpYvkSD1v7l4kRSofQRBOr76tHpE1936D78vON0b9XkX+JcJKD/rZAewM5A1I2mAcxuOV4KwbH0FIXmBCgDEOAcTJ7PvEXG94UOIMLUlZmUk5MoLuZSrpfcosW8NoUmm0/I9RdOLHit4kQLnT6wGeKEJ3I3jMa5E+X3p1UgEaWHs4har8fmLUyZi8g8s3MkQxcUpvsCXJCC2t/A+cb43282UKZ+1RmKiPmSNMr8umkD0QxJbNJKuZKSkNuSQW9oXeEZ//ACFQJcc9Y2jAq9K5Y9G8oKUcXizINuOa0UpoqqmR+LKVmS47NK3J3DqLecc0+CzlIBNQkgAMgy0qbzsr3hkmyAtIS7M7fby6wn8N8QSqeqrKauX2OVjLMx2Z1E5SBqXSRza0Bg5S+kcuZRjvsZJPBxzIeatSSWKU91z0cqsz3DQargtBWUhANiRnUpWhZrk7/WBcU+KVKJINMrt6ggGXLCJllEWEw5QEgPcO7hrO4UcIxDFpa5lWpcuZNnJCVonAshILoUEpKQnKX7otcuDqHe1HyTx5eab+lFjxHSyZJp+0XKldomYr8oYoAzMRrd0+IbmILoOE+2kCYJsyUpaQoA95IChmDoLNYiwMUtPgEuYsrmtPmTVZpiiAU5irMoSgzAFRJLc40KmsloXUV0PnLkit9mc4nhGIU4+WXOSN0u4/65gYWqjiqrQWJyEbZfTV42DEZ3d8IzXiuWghazslx5CMiop1QLynG7HbhSaidTypilrWtaQVOqz72SBFujh1BXnIU1wAVqbqSHvCH8HsVSZZQo95BZuhuG8XbyjUaqvSkACOwVuxeb1j5K84BIBzZA7Eaqa+tnZ+rPE1NSy5aQlIsNA5P1MCVWMpSDeKNXEOYsDvtHNpBLjnIzUYVWy1mXTrC5TnKolJ7uzk6WtB6eGKvKVzqwI5sdB1NgISaPG50psiyw2Nx5PHq7F5078WYpXSwHoA0Ue3L+idc/Gl5/yxl4ipaOXTHs55qKglOZZuALux05bwmNEgjoIh6jRLOecrosMArOzmh9F28DtGl4PVlDRlcyjUkBRSQDoYc+FsaExORR76devX6RPz8eskWek5KXtyNMk1Wa/+GBMXw2VPCe1QleXQkXT4H7G0B0VRFrKW4aJiisWVFHhyZa+4JaTdzkAN+rRZnDUrLzFlQ1CU6P4aQUil6QbIohyjaYb56AaCgCTmIvt0g9Mz5hd0897PaChTteK/EJrJMHVIQ5Pklsq8TrNYzDjfEe7kGq9fAa/YecOWK1rZi/P2jKsarO1mlW2g8I3ihlKwvUT9viryw7gzGJlPUgy2JWMpSdFbgE7XGvWNdpKStqWKky5QP8RUfQD7xhEqYUqCgbpLjxDGN6wDjJIpkTCR3wPFyLhh1g+dK0T+mk3HFdoJPBIV+LUTFdJYCB6nMY+o4dpJXeCWI3K1k+blvaK2r41CQS4hfXW1dWo9lLUU81d1P9SmfyidNeEWpT/JmU5IkRLjXMe4GlzXUkMegaKuh+HiQbuYv9xHnfxfh6EvAMFNRNTLG8aXhfw+Qm5SIYOHeGpckBQTe/1hhSANoBvIYkoaQo8Q8GJmUqkJACk3T5RjbLlrcOFpPoY/SRhUVwTIVWqmLlhYmIPcOgNnNt2cDxgXPBN9nNZ7fYtcN48meMhYTG+XnzKefUbQy086+sLtb8JqoTFimlrIQo5FKUEONUlKiQXDt5RYrkVdJlRXS03+WdLLv/CuwSojoxPXWFJJq0Pjyfi9jdSTnEHpnBoW8PrwpLpUFAfpP1GoPiIONdbeOWjnFtllNqRFPitUAknleBqvFgkOSB4kD6wsYxxBn7ssuT+bl/KN/GOewoRp2L3EOILmq7CWFKUT3gkEl/0gC55n/wBg6g+F06YgzVBSFpsELQUhYCbkEi2u8adwHwp/ppPaLH/PNDk/oGyQeZ1MMK0EG0PweKxdE0+ROVvZ+V8Wo1SpmVSSkh7KDb+nvDHwguTOyypkxctabMk5e0TsAf1D3GmkblxHhKaqStKkhRYkPdvB4/P+I4OkKUkDs1A6iwsdx9xBSSapg8SaeUP0bJg+D0aEgdkh/wBS3Wp+pU/tAuN8RIlFTnQHy8OXhGY0fGVTTJyzEiakaLcpI8VAX8w/Uwv4njk2oUoqdjqE/cnWEezJukPfPxx2+/g3wrjxMcxb4TgYmALWbHQJ5dYMyTUVbI8PDpYXLmwi2kYOs/MQkepiypqRKAyQAOn3MEiGKBHKdvQJIwiWNQVHr+wg1EsJ0AHgGjwjqNoW3Z6IK2iRNQZcxIUhQuDv/frE8fHjqOMs4j4BmyVGZTBUxGwSWWjoburyhSmIqgWIn22IX+0b7n6R4l4B8abspj6lrTVmDSuFayaQRTzC+6g3upocuEvhqZS0zqkgqSXTLFwDzV13jQli8fDGqCR0vUSlo5yxHMTEuWIzBk4MpDXjNPiHwaVPUSBcfMkb9R1jUSqAq2VvtyjqsbxzxZ+bDP2L8r/cGI00YNkjXYftGq8R/DyVOm50Hs1G5bQmLTh74fyZIBPfU2pjsWnofVq5dH//2Q=="/>
          <p:cNvSpPr>
            <a:spLocks noChangeAspect="1" noChangeArrowheads="1"/>
          </p:cNvSpPr>
          <p:nvPr/>
        </p:nvSpPr>
        <p:spPr bwMode="auto">
          <a:xfrm>
            <a:off x="368300" y="-207963"/>
            <a:ext cx="137160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24" descr="data:image/jpg;base64,/9j/4AAQSkZJRgABAQAAAQABAAD/2wCEAAkGBhQSERUSExQVFRUUGBkZGBgVGBwaHRcdHRsXHRgaFxgcHCYeHB0jGR0UHy8gIycpLCwsFR4xNTAqNSYrLCkBCQoKDgwOGg8PGjQkHSUsLCwyKiwpKSksLCwsKSksLCksLCwsKSkqKSwpKSopLCwpLCwsLCwsLCwsKSwpLCksLP/AABEIAG4AkAMBIgACEQEDEQH/xAAcAAACAwEBAQEAAAAAAAAAAAAEBgMFBwIAAQj/xAA6EAABAgQEAwYEBAUFAQAAAAABAhEAAwQhBRIxQQZRYRMicYGRoQcyscEzQlLRYnKS4fAUFSOC8UP/xAAZAQADAQEBAAAAAAAAAAAAAAACAwQBAAX/xAAmEQACAgICAQMEAwAAAAAAAAAAAQIREiEDMUEEE1EiMkKRFGFx/9oADAMBAAIRAxEAPwBwpJv6Q8FKnCyiD3deo3gugw7KgAXj1TSluRjz1F1s9Vyi3ora7A5S3JQlQULuAXf6wpT+FZdLN7SSkJQqxTqEnbK92PLnDxhR7mQ6pcRDiGG5gRdjq3+c7wElrQcZtOmCYXLt9ovZDAXLQk0uG1ChlzEFKtQSkFuaiftE8/AZ4uFseWbN7tBQdLo2fGm7sdBOEdpN35QlSMRmSSBM00d3hpwuqzh3tDI8ik9iZ8TjtHVdXZA8KlRjtVNVllpZOj84ucdVbzgJFYEAa+QPrAuTbqw+OOrqz7R4bMY9qoHpt9PvENdhQy6+zwScdlBJzLQg/wAa0h/UwuVnGdO7dtK/6nMfYGCl8hRyyK7EaUoUxuIVsbpHXmFnF/EaGHqYkTUlQVm66e0LeKS7gHQlj56e7QvjlUtFE1kqA+CqrJVyDvmyK8yoA+hjb5Ys0YTgJCJ+dSsolHOLOSpwUJbU31A2EbRgGLipkiYAAXyqA02Znu37GLVNXR5/LB42WKo4VEjR8Wm0MJ7A6OpUmxMHqnhQiCopwUukekVNLiQKiAdCxG4PUajwMQN46KVHPaLVdL+ZJYjT+8cTK0EEK7pG3PqDEtNWA6xzXUgWCPQxj60Eu6kUE3EhLmAB++CWuTZvsYkquLJEtLLmoCtAj5lf0JcwtY3wyupqUJmFSUJSp2JGZylrjaxi+wzAZFKk5EpQ+vM/c3gIS1sdKKBK2f20tSsikJA1UMubkyVHN7QfgFUUAAjaOF05WXIyoF77szE8vCJMFkZ1KWdM1m5c4Xby0HJrEJqVCYTFZXYYlYyrlImNuoOR5xb1uHX7hYi94ko6gEhK0sTDEnexalSuIq03DNMl3p0F+aCW8LGC6bApCflkgeX7w4CnTpHMykDFoLFge6LNWgM2g6Qo4lSkqKd9vH8vu0aBW0b3hRxqTlUFBwx+htG0rKIztCxwRhpmTJ61JsUHKdwvpvqFB40vA66XLBClpS6JZ5uRmdgL6RW4dQiUnJKBuSSbd1JHypO+pPRzFzJw9JT0HI6+Ebm1K0Kkljizup4ia0uWpXVfdHp8x9oil4xOZymWockgpPkbj1EQzJqQwJFniJWJpJZAJ8BpHPmm92YuGKWkX9JVZtIo+K+G5s1aJ9PO7KdLHdCry1h3KZgAe/6tmgLhXGipOVQZSSQoGxBBYj1hvCwoW1gYu+wZRwehKwrixK1qkTh2NQiypSiHB5oOiknmNoZaHEgzEMev1hU464DVWzETUTRKmS0kBWUkqu4ClBQYJu1j8x6QPRYNiElAC1S6kJH/AMzlmAbd1YAUPAvAvTuP6CW1Uv2Os9CVgEWI0I1/u8RU0l1MtgoczY+EUVDjocjQpspKgUqT/Mk3HjoYtBiUuYnbzgcrNcZRCOJ5yZckuwAKSroHDvC+iuqVTEqp0SewQGJUVZ1nklrAdSDFyiuSm6VAqawUdfNiUx8ouKpZ/ESpB6gEP4h41dnK8erBavDp9Un8edT5R3TKIuX1WCL2sziCqLDpqVJEyYJiU3KyAlSi26RbXd4uE4xKyPmJHRJipquJUByEqbyEMa1sCKk3SRYzSr8hAPI3B+8RnGGITMGQnQm4V/Krfw1hUruOSPlSE6sSu55ZUi5MW3aITLSVkTCWJKrsegLhvARifwF7TX3Itl1KVbj1EUZQDPDoUsAEuACAXGr7wfKqZJIflB8qslj5QG8YzUvJn2Po7EnuuEF25ARx/t6jr3eif3gleKBtrQF/uzqZxBNxQuOVkkvBpYvkSD1v7l4kRSofQRBOr76tHpE1936D78vON0b9XkX+JcJKD/rZAewM5A1I2mAcxuOV4KwbH0FIXmBCgDEOAcTJ7PvEXG94UOIMLUlZmUk5MoLuZSrpfcosW8NoUmm0/I9RdOLHit4kQLnT6wGeKEJ3I3jMa5E+X3p1UgEaWHs4har8fmLUyZi8g8s3MkQxcUpvsCXJCC2t/A+cb43282UKZ+1RmKiPmSNMr8umkD0QxJbNJKuZKSkNuSQW9oXeEZ//ACFQJcc9Y2jAq9K5Y9G8oKUcXizINuOa0UpoqqmR+LKVmS47NK3J3DqLecc0+CzlIBNQkgAMgy0qbzsr3hkmyAtIS7M7fby6wn8N8QSqeqrKauX2OVjLMx2Z1E5SBqXSRza0Bg5S+kcuZRjvsZJPBxzIeatSSWKU91z0cqsz3DQargtBWUhANiRnUpWhZrk7/WBcU+KVKJINMrt6ggGXLCJllEWEw5QEgPcO7hrO4UcIxDFpa5lWpcuZNnJCVonAshILoUEpKQnKX7otcuDqHe1HyTx5eab+lFjxHSyZJp+0XKldomYr8oYoAzMRrd0+IbmILoOE+2kCYJsyUpaQoA95IChmDoLNYiwMUtPgEuYsrmtPmTVZpiiAU5irMoSgzAFRJLc40KmsloXUV0PnLkit9mc4nhGIU4+WXOSN0u4/65gYWqjiqrQWJyEbZfTV42DEZ3d8IzXiuWghazslx5CMiop1QLynG7HbhSaidTypilrWtaQVOqz72SBFujh1BXnIU1wAVqbqSHvCH8HsVSZZQo95BZuhuG8XbyjUaqvSkACOwVuxeb1j5K84BIBzZA7Eaqa+tnZ+rPE1NSy5aQlIsNA5P1MCVWMpSDeKNXEOYsDvtHNpBLjnIzUYVWy1mXTrC5TnKolJ7uzk6WtB6eGKvKVzqwI5sdB1NgISaPG50psiyw2Nx5PHq7F5078WYpXSwHoA0Ue3L+idc/Gl5/yxl4ipaOXTHs55qKglOZZuALux05bwmNEgjoIh6jRLOecrosMArOzmh9F28DtGl4PVlDRlcyjUkBRSQDoYc+FsaExORR76devX6RPz8eskWek5KXtyNMk1Wa/+GBMXw2VPCe1QleXQkXT4H7G0B0VRFrKW4aJiisWVFHhyZa+4JaTdzkAN+rRZnDUrLzFlQ1CU6P4aQUil6QbIohyjaYb56AaCgCTmIvt0g9Mz5hd0897PaChTteK/EJrJMHVIQ5Pklsq8TrNYzDjfEe7kGq9fAa/YecOWK1rZi/P2jKsarO1mlW2g8I3ihlKwvUT9viryw7gzGJlPUgy2JWMpSdFbgE7XGvWNdpKStqWKky5QP8RUfQD7xhEqYUqCgbpLjxDGN6wDjJIpkTCR3wPFyLhh1g+dK0T+mk3HFdoJPBIV+LUTFdJYCB6nMY+o4dpJXeCWI3K1k+blvaK2r41CQS4hfXW1dWo9lLUU81d1P9SmfyidNeEWpT/JmU5IkRLjXMe4GlzXUkMegaKuh+HiQbuYv9xHnfxfh6EvAMFNRNTLG8aXhfw+Qm5SIYOHeGpckBQTe/1hhSANoBvIYkoaQo8Q8GJmUqkJACk3T5RjbLlrcOFpPoY/SRhUVwTIVWqmLlhYmIPcOgNnNt2cDxgXPBN9nNZ7fYtcN48meMhYTG+XnzKefUbQy086+sLtb8JqoTFimlrIQo5FKUEONUlKiQXDt5RYrkVdJlRXS03+WdLLv/CuwSojoxPXWFJJq0Pjyfi9jdSTnEHpnBoW8PrwpLpUFAfpP1GoPiIONdbeOWjnFtllNqRFPitUAknleBqvFgkOSB4kD6wsYxxBn7ssuT+bl/KN/GOewoRp2L3EOILmq7CWFKUT3gkEl/0gC55n/wBg6g+F06YgzVBSFpsELQUhYCbkEi2u8adwHwp/ppPaLH/PNDk/oGyQeZ1MMK0EG0PweKxdE0+ROVvZ+V8Wo1SpmVSSkh7KDb+nvDHwguTOyypkxctabMk5e0TsAf1D3GmkblxHhKaqStKkhRYkPdvB4/P+I4OkKUkDs1A6iwsdx9xBSSapg8SaeUP0bJg+D0aEgdkh/wBS3Wp+pU/tAuN8RIlFTnQHy8OXhGY0fGVTTJyzEiakaLcpI8VAX8w/Uwv4njk2oUoqdjqE/cnWEezJukPfPxx2+/g3wrjxMcxb4TgYmALWbHQJ5dYMyTUVbI8PDpYXLmwi2kYOs/MQkepiypqRKAyQAOn3MEiGKBHKdvQJIwiWNQVHr+wg1EsJ0AHgGjwjqNoW3Z6IK2iRNQZcxIUhQuDv/frE8fHjqOMs4j4BmyVGZTBUxGwSWWjoburyhSmIqgWIn22IX+0b7n6R4l4B8abspj6lrTVmDSuFayaQRTzC+6g3upocuEvhqZS0zqkgqSXTLFwDzV13jQli8fDGqCR0vUSlo5yxHMTEuWIzBk4MpDXjNPiHwaVPUSBcfMkb9R1jUSqAq2VvtyjqsbxzxZ+bDP2L8r/cGI00YNkjXYftGq8R/DyVOm50Hs1G5bQmLTh74fyZIBPfU2pjsWnofVq5dH//2Q=="/>
          <p:cNvSpPr>
            <a:spLocks noChangeAspect="1" noChangeArrowheads="1"/>
          </p:cNvSpPr>
          <p:nvPr/>
        </p:nvSpPr>
        <p:spPr bwMode="auto">
          <a:xfrm>
            <a:off x="520700" y="-55563"/>
            <a:ext cx="137160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0" name="Nadpis 1"/>
          <p:cNvSpPr txBox="1">
            <a:spLocks/>
          </p:cNvSpPr>
          <p:nvPr/>
        </p:nvSpPr>
        <p:spPr>
          <a:xfrm>
            <a:off x="-28463" y="468312"/>
            <a:ext cx="7292205" cy="594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125.4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Ošetření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drobných poranění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Svět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vál 23"/>
          <p:cNvSpPr/>
          <p:nvPr/>
        </p:nvSpPr>
        <p:spPr>
          <a:xfrm>
            <a:off x="107504" y="987574"/>
            <a:ext cx="4320480" cy="576064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Zkus odhadnout, o které poranění se jedná.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107504" y="1702599"/>
            <a:ext cx="4302224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Příznaky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: malý kousek dřeva zabodnutý do kůže. Na dotek může trochu bolet. Místo je červené a teplejší než okolí.</a:t>
            </a:r>
          </a:p>
          <a:p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Léčba: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Vydezinfikovanou jehlou nebo pinzetou vyndáme celý kus. Kápneme dezinfekci na postižené místo</a:t>
            </a:r>
            <a:r>
              <a:rPr lang="cs-CZ" sz="1200" dirty="0"/>
              <a:t>.</a:t>
            </a:r>
          </a:p>
        </p:txBody>
      </p:sp>
      <p:sp>
        <p:nvSpPr>
          <p:cNvPr id="26" name="Obdélník 25"/>
          <p:cNvSpPr/>
          <p:nvPr/>
        </p:nvSpPr>
        <p:spPr>
          <a:xfrm>
            <a:off x="107504" y="2859781"/>
            <a:ext cx="4302224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Příznaky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: Větší či menší rána, která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krvácí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Léčba: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Z ranky vymyjeme nečistoty a přelepíme náplastí.</a:t>
            </a:r>
          </a:p>
        </p:txBody>
      </p:sp>
      <p:sp>
        <p:nvSpPr>
          <p:cNvPr id="27" name="Obdélník 26"/>
          <p:cNvSpPr/>
          <p:nvPr/>
        </p:nvSpPr>
        <p:spPr>
          <a:xfrm>
            <a:off x="179512" y="3651870"/>
            <a:ext cx="3438128" cy="1200329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Příznaky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: Místo vpichu je bolestivé na dotek, napuchlé. Může tam zůstat žihadlo.</a:t>
            </a:r>
          </a:p>
          <a:p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Léčba: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Pokud je v ráně žihadlo, tak ho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vyndáme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. Místo potřeme chladivým gelem nebo přiložíme chladivý obklad. Pomoci může i obklad z octa a cibule. </a:t>
            </a:r>
          </a:p>
        </p:txBody>
      </p:sp>
      <p:sp>
        <p:nvSpPr>
          <p:cNvPr id="28" name="Obdélník 27"/>
          <p:cNvSpPr/>
          <p:nvPr/>
        </p:nvSpPr>
        <p:spPr>
          <a:xfrm>
            <a:off x="4572000" y="1001612"/>
            <a:ext cx="4572000" cy="1015663"/>
          </a:xfrm>
          <a:prstGeom prst="rect">
            <a:avLst/>
          </a:prstGeom>
          <a:solidFill>
            <a:srgbClr val="00B0F0"/>
          </a:solidFill>
        </p:spPr>
        <p:txBody>
          <a:bodyPr>
            <a:spAutoFit/>
          </a:bodyPr>
          <a:lstStyle/>
          <a:p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Příznaky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: Místo je zarudlé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občas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krvácí. Je bolestivé.</a:t>
            </a:r>
          </a:p>
          <a:p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Léčba: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Postižené místo zbavíme všech nečistot. V případě nutnosti použijeme kartáček. Vhodné je použít peroxid vodíku, který ránu vydezinfikuje. Vyčištěnou ránu necháme „dýchat“. Zalepujeme jen v nejnutnějším případě.</a:t>
            </a:r>
          </a:p>
        </p:txBody>
      </p:sp>
      <p:sp>
        <p:nvSpPr>
          <p:cNvPr id="29" name="Obdélník 28"/>
          <p:cNvSpPr/>
          <p:nvPr/>
        </p:nvSpPr>
        <p:spPr>
          <a:xfrm>
            <a:off x="4571231" y="2118097"/>
            <a:ext cx="457200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Příznaky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: Většinou kruhovitý útvar, kůže je světlejší, vyboulená. </a:t>
            </a:r>
          </a:p>
          <a:p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Léčba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: Říznutí nestrháváme ani nepropichujeme. Přelepíme náplastí a necháme být. </a:t>
            </a:r>
          </a:p>
        </p:txBody>
      </p:sp>
      <p:sp>
        <p:nvSpPr>
          <p:cNvPr id="30" name="Obdélník 29"/>
          <p:cNvSpPr/>
          <p:nvPr/>
        </p:nvSpPr>
        <p:spPr>
          <a:xfrm>
            <a:off x="4599806" y="2916078"/>
            <a:ext cx="4544194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Příznaky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Červená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tekutina vytéká z nosních dírek.</a:t>
            </a:r>
          </a:p>
          <a:p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Léčba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: Pacienta předkloníme, aby krev mohla volně vytékat. Na zátylek přiložíme obklad namočený ve studené vodě.</a:t>
            </a:r>
          </a:p>
        </p:txBody>
      </p:sp>
      <p:sp>
        <p:nvSpPr>
          <p:cNvPr id="31" name="Obdélník 30"/>
          <p:cNvSpPr/>
          <p:nvPr/>
        </p:nvSpPr>
        <p:spPr>
          <a:xfrm>
            <a:off x="4599806" y="3794834"/>
            <a:ext cx="914400" cy="4572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Tříska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Obdélník 31"/>
          <p:cNvSpPr/>
          <p:nvPr/>
        </p:nvSpPr>
        <p:spPr>
          <a:xfrm>
            <a:off x="4646662" y="4563913"/>
            <a:ext cx="914400" cy="457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Puchýř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7308304" y="3779460"/>
            <a:ext cx="1152128" cy="4572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Odřenina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5942830" y="3794834"/>
            <a:ext cx="1005433" cy="4572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Bodnutí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Obdélník 34"/>
          <p:cNvSpPr/>
          <p:nvPr/>
        </p:nvSpPr>
        <p:spPr>
          <a:xfrm>
            <a:off x="5979579" y="4563194"/>
            <a:ext cx="9144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Říznutí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7317406" y="4515966"/>
            <a:ext cx="1719089" cy="457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Krvácení z nosu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339502"/>
            <a:ext cx="7292205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125.5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Krvácení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, zlomeniny, bezvědomí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74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Svět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8835" y="826171"/>
            <a:ext cx="17283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Žilní krvácení</a:t>
            </a:r>
          </a:p>
        </p:txBody>
      </p:sp>
      <p:sp>
        <p:nvSpPr>
          <p:cNvPr id="4" name="Obdélník 3"/>
          <p:cNvSpPr/>
          <p:nvPr/>
        </p:nvSpPr>
        <p:spPr>
          <a:xfrm>
            <a:off x="0" y="1131590"/>
            <a:ext cx="341987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Krvácení pochází z poškozených žil, rozsah krvácení záleží na velikosti poškozené žíly. Žilní krev je tmavá a u rány volně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vytéká, např. krvácení z nosu.</a:t>
            </a:r>
          </a:p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Tepenné krvácení</a:t>
            </a: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Poškozené jsou tepny, krev je jasně červená a pulsově vystřikuje. Nebezpečí tkví v možnosti rychlého vykrvácení.</a:t>
            </a: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Ošetření velkého žilního a tepenného krvácení je stejné. Máme několik možností:</a:t>
            </a: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1. Zatlačením na cévu přímo prsty v 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ráně.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1400" dirty="0">
                <a:latin typeface="Times New Roman" pitchFamily="18" charset="0"/>
                <a:cs typeface="Times New Roman" pitchFamily="18" charset="0"/>
              </a:rPr>
            </a:b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2. Přiložením tlakového 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obvazu.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Škrtidlo ani škrcení rány v mírových podmínkách nepoužíváme. Účinně provedeným tlakovým obvazem je možné zastavit i velké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krvácení.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5174870" y="854050"/>
            <a:ext cx="396044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Projevy </a:t>
            </a:r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zlomeniny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dlouhé kosti:</a:t>
            </a: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bolestivost,</a:t>
            </a: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změna tvaru končetiny,</a:t>
            </a: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deformace končetiny v případě posunu úlomků,</a:t>
            </a: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nemožnost končetinu zatížit (končetina nemůže plnit funkci),</a:t>
            </a: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nenormální bolestivá hybnost mimo kloub.</a:t>
            </a: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Bolestivost zlomené končetiny se zvyšuje i sebemenším pohybem úlomků kosti a zvýšením svalového napětí. Proto je třeba v rámci první pomoci zajistit klid a nemožnost pohybu kostních úlomků vůči sobě. Uložení pacienta do klidu a 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znehybnění poraněné končetiny je základem první pomoci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Bezvědomí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Dýchá-li postižený normálně (je vidět zvedání hrudníku, slyšet dýchání), uveďte ho do stabilizované polohy se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záklonem hlavy.</a:t>
            </a:r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http://t2.gstatic.com/images?q=tbn:ANd9GcSGGwQoVSwEYIuQLLmD8zAOPgRSBsbVgLVZlW_DUravqlW8pQCz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309" y="2001936"/>
            <a:ext cx="1406707" cy="122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t1.gstatic.com/images?q=tbn:ANd9GcTnqHnbdu7tEGqOV5NigfAD1ou3RpJmeIBDeSN9i4rrZNd05pYmb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219" y="3388790"/>
            <a:ext cx="846981" cy="84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t3.gstatic.com/images?q=tbn:ANd9GcQbcdyxMTTqNPztn8s4McM6XDTurcVXCrwh-4MOJ5MtbxOLiNO9TA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1" r="15204" b="23708"/>
          <a:stretch/>
        </p:blipFill>
        <p:spPr bwMode="auto">
          <a:xfrm>
            <a:off x="3923928" y="854050"/>
            <a:ext cx="919241" cy="86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1" descr="data:image/jpg;base64,/9j/4AAQSkZJRgABAQAAAQABAAD/2wBDAAkGBwgHBgkIBwgKCgkLDRYPDQwMDRsUFRAWIB0iIiAdHx8kKDQsJCYxJx8fLT0tMTU3Ojo6Iys/RD84QzQ5Ojf/2wBDAQoKCg0MDRoPDxo3JR8lNzc3Nzc3Nzc3Nzc3Nzc3Nzc3Nzc3Nzc3Nzc3Nzc3Nzc3Nzc3Nzc3Nzc3Nzc3Nzc3Nzf/wAARCAChAKEDASIAAhEBAxEB/8QAHAAAAQUBAQEAAAAAAAAAAAAABAACAwUGAQcI/8QARRAAAgEDAgMFBAcGAwUJAAAAAQIDAAQREiEFMUEGEyJRYTJxkaEUQlKBscHRBxUjYnLhVZKTFjVDU/AkMzRUc4Oio/H/xAAZAQACAwEAAAAAAAAAAAAAAAABAgADBAX/xAAiEQACAgICAgMBAQAAAAAAAAAAAQIRAyESMQQTFCJBUWH/2gAMAwEAAhEDEQA/AM0gxzomGV1YGNyPSsu/aiLGIbaRj/NRvA+MS3d6I7m3McbDwkedVPSLUrZtuH3MtpKGXOn6y5xmtda3onh1xvqUjfPT3iscD4B+VNF3LaMJIXKH0qqGZp7NksKkrNXcrEG76QEjG6k7VR3153suIhpA9nyX+9U95x+5aTS3dlevh3olGDAMDsRkVpU1LoyTTiNvLdLuLu5dxjY9RWTvrWSznMcu+d1bzFbHpVF2mQmOFl9rxAH7qDRRNXspUOedOQ8x1qHh6XN8mbWBpH6qozT2Ekcndzo0L8sOMZpCvhLslGDjf5U1yM51YYUPJNpGAdvnRCRSRwxyTQkRynCyedFJsVoPjnZ4lwdgM0i2YHP8woa2JVGQ8+VPh3EiZ9c+6iAMtW08Tj9w/CiJHA4sp+1sd6CiYHiUJGwIFPunK3mvyfIoohK0bIVkQlcNkHPJgf7V7b2Y4uvGOCwXWR3pGmQA8mGx+NeJz3KlGUcidXKtR+zDjos+IT2E5/hXI1IPJwPzH4UVoeD2euIdjXG5VHDKkikoc55muyNjIostOUqj1nypVCHzXHbW8Q0xwoo9BRUSBCjYGc5FQLNCNy2fSkbtNWQrGuaubZqtGygIYD3U6aAFOWaC4bcCWFGGxIqzU5G9F6Zvh9olBe2mMkKNqKsHPdiNunL3UdcwAxkc6CjBjOk9DsauxzpmbNjC81Wdoov+wRy6hkSYx15Vf8P4c10gkY6Y/wAag7ZWcMHBAYlbIkXcn31otGJxdFV+z3iNjaw3NlPpSf6QXyw9tSPy5Vp5prRr+OfukkAGQdGcV5TDM1rxVZl2wA+/zr0e20SRxtgrqwQBVGSNOzb42XlDi0R9oezUPHJFksGjtpEGpzp9oY5ED8axd9xC8tJZ+EXKJGyYI0/WGef5V6PDIbe6LK7AFeh5jyqk7Vdn7G/t3vypF2u4bURt5eVCGRxdMOfx1NcomKsnJByd/KiY/bb3cq59AntreKdxmGT2WB9+x8iK5G3ibPlWg5Eo8XROZQbuN1GMYyKJvcGRWAxkg4oBT4smiWbKKTvUsU5dPhRuBk4qGC4khlSWBykqEMjDoRyqOdw2ojpyocvjNQZHuPZLtDBxW3Vw4SYjDpnk1aVpMjmTXgPZri54ZxOOViRC/hk9B517JYcSWeIeJSR1B2I8xTp6L47Ra6z5mlQ/0lKVQNHzxAVeJXXcEc6lVOuKHtHGnSM/lRKe6klGmCE+RY8Luu4fQT4TyrSQShseVY9fmKtuHXmCFY1nyRvZu8fLWmaNhqU70DNFhScZNFQShgMdafIoIyN81SnRqmrRzgt/3Eht7hgsTbqx6edTdsAs/Ay8bA/xFIIORVdPArxtqUkEdDyrFyXV/ZX0nDJJ2e2J1qrHmOlasaTVmDL9VRJBw9eIcbsbMjwXMwhb+ljv8s16l2is1i4i6xAJGMYUdBjFY7sXAt12wsWAyqOZcHphT+dex8U4Tb8SiGoaJVHhcdKmVWqE8aag9nnSyd1IwO+2KlvI5rq37lQPFgZ9Ovyo/ivBbvh7M8ya4/8AmINvvHSgoJO4kTUcqPI7ms772dKMk1aKLi9l9HAtlkYW84CMr7hW+qw9x/OsqylGIbZgcEfI16R2nSDiMULwrhlYA6T4dOPxrI8d4VJaxwXhBCzDxg9GG3wIArRB/hzvKgn9kilJxvTzJrUDoKY2wNJFyCOtOYKIpGwSPOhXJzREgwd6hkUg70QoSv51qeyvadrCSO3u3Jg5K3VPQ+lY/URXQ5NMWRdHs3+03Dv/ADUf+ov60q8a1H0pUR+TC7ZxnSoGKMKjTqHMVVo66s5O46UTbyMkoGNSH1p5K0Z4umFD8akU7gg71DyOKeh8Q99Z3/DWn+l9Y3BQornBB2PmKvLdg6bdDWdUBkwTv+FWPCbkrP3cu2obetUZMdbRtw5b0yxmiC4YAkdQDWY7YWtsZIb+1OAiaCpG9bBYmnGlRk9ar77hgmieOYIwbyO5qYp0HyIWiL9lUPf8fMuMiGFifvxj869gQad1386wX7JOz83Dbe9vLkaWnkEUIJ+ovX7ySPur0IjFXSZhSrRxijLpkAqmuuz/AAqeUvpkRickRtgE1bMcHNDyEnl1pKTHjJror4+E8Pg2ih7xx9aQ5xWf7YWSXdpImAQAAD7q1LNpU7+/1qh44c278htzFNFbJK2tnjhxG3iGoKd89aVwqRPrQgod18xT71kFzcRjwukpXH2v+s0FJK5UITlRyB6VYY5IfMwYZ3oSY896l1dCaGl1FjttQAuxhx1NIY8800nBroO1MWIfhaVR6hSohJpEXqSGPUfnRVsvdKCzZNQae8YKRtzqWQ4GRyUVcZwlG2yakX2hUMRzGDUyZ1D3is77Na6LqJRgEkVOrqpGkHUOVcsrGe6AYDSmN3bYUU3DponjVVMneHCaNyTQpPssVraNBwKVZLAa93Zjqz5DpVi9p32lYUyxOBgVD2e7PX8TarwLFGd9OrLfLYVruH28Bkbuo9RXbVjb1xVXCnoveXWwrh9otpaxwxeygH3+Zos+ozTgNIwaa5GNs/dTMzEEwGNs49OdBOSSQOVGStjNCSSKNthUqxkCz5A91UHG5tNq2RzzV3cSguVHLrmsz2hcmBgOm2R7xRSHfR5Xxi5hl4jM8AIGvB9SOZocqXcBRud96hkjY3kypgqshJOfWpZGHehQ6huQp2Y2tkZznONqY9JpBk52pDMnsAt/SM0vQeLImCtz+Irq27OMq23rRkXDL+dcRWcxz1K4HxNWvDOyvFJ5AugLnmM5I/KopIdYp/woPoUn8tKtt/sLxL7a/EfrSo8kN6pGQjXTtjfG/vrs7MqBQoJJ3p1vFNPIEiUu56LvV9YdnVeRHv2/9pDz95rQZoxsruHWlzfYEMRI6nkq/fWn4dwG3t8S3bd6430/VH60cskdvGscSKiqMBVGAKguLvCE5/vVbSNMQuSfvSIoxhAQAq1sOF8MWyRJ7rAnC5VOeP71mOx1ubji0LOfDHmRiRn3fPFbo2lxcq5jOnOys/LHnj8qrk76Lk0iK0mF5cGBXfXjxYPIfpWgghWGMIuwFCcN4fFw+Du4xlicyORu58z+lHFvWglRXOXLoTcqGmiVt8lT5g0+WUIPEQPfQzTq+VRsHO3rRYsU2C3L93sHyf5qCnukjyJHTV5R+L40r4RliZH8fn192Kpb0rA+jXq2zmqpNo148afYXJM0g1QxkjzJxmqziXDLm/haNZkhDY3A1Gpbe4AUb9fOppbrQBhhuNjScmWvGjKjsTZcPsguqWeeaTS0kjY289uRqvXsTYxy6ZHlbfcmTNa3iXEV+jRsRsN/jkVWxcSiYeLYedK8krGhhxtbBE7NcIgI7mzUMObP4mPxouPh8MY8EQ29BUM3FkBIj39a4t8XOWbn0zStyZbGGNfgasSFgH5Z9la0lm0Edt/AhEakeEA7n76yqXEeMA486cb2dYu6WZhH9nNGEuPYMuNSWjVfSR5f/YKVY7vj9ofE0qs9pT8f/Srs4YbeLTBGIx5Y50RqOnO+egHMmtvY9muHQgF42lP87bfCrqC2gt10xQxpn7K4rVzOfxR5xZ8B4vxJwY7R0U/Xm8A+e/yrQWnYFnZWvr4DH1IUz8z+lbGNsDqKkDbikbYegHhfArLha4tkYsebO2c1bIwA2qNnwux3qEy4OetAjthTuAP0qKe47pcjGcc+goZphjGdvfVLxO6uoG722c4OxU7gVKDFIMveJJCCZTv6ms5d8bkuJwQ2iNTsdyPjUVy73jh5yGI+qBgH3+dMWIyMMA6M6RjqaaqLlvSLK8mS3CvK4ICg7Hct5VnproyszSNnJzTuJMUmKyAg9Ad8DpVe7YPPFVSfJlyXFBP0kqdSmuSXbMcFue49/lVbcXSRIS7aVHMnpWN4vx6a6cLaSmOFW5jYsQfwoKNiTyqJu5eIQ728rqNQ6nlVDf3QtDpknQqTsVOc1QWUryxM+CXLbjzrl05Y9zI+FJzvuFqx40Z/kS/C1j4pbsCQ5IXckCiE4nERlX5eYNZ63UQqJEkVwSQVHL02qR7pms2jMeg7b/jQ9aCvJmjQLxqA/wDGX7zTjxqMjAmX/NWL1YI60RAI5QdKEsBkjGwFD1IPypmo/ey/85P89KstiL+WlU9KJ8qR9KQuM8+lShsnOeXKqxZvEN8bEECiu8CkliB1NOhWgsPvgc84p/eZGM53qv7/AMQOcbZ99cM/QcuVGiUG98C5Xp0qGa4wxHl5UDJcYY74oOS78Xtdd6iQaDpbodOfKgru5GggnJI+4UE9zkk5wM0Dc3IYkZ2pkghY8bhY/aY4H60ReX0NjGqQqraVI3/GhrQrBG09wviIGlScbf3rO8Vv2uZ2YkYB5jkKrnItgktsdf3bXE5duZ+VAXF0sSkuwUAZ36VX8Q4vDZjBBZj0HOqUX/7x7xJT3e+pB5++ljFsXJmSIOM8Te/lAQskCHK521nzPpQlqour5dQGWJOOQJxXeIwiCZUHPTknzoRQSfACT5DpVqVGNtt2y0S57pydBEiNzLYGM8qFkcGeRhgjVtpbPzqNXSSJdcfeOmSTqIP/AOVxpDIo1KAF6qKLYDrPqk1JtvRBtppdgVyBnBOM0GME+6pJJnZlIfdVx6gUAEYwWAJwCedFSKYmzEMIRlWB9oedBtsc1oY+HvJZxxRtlhHu+obA78qgSl1N9tfjSq0/c9t/iMfy/WlUJR7XG+2+OYxvUsswyvMsx5VWLNsBpHPnTxKCdZPIUEjUwwS8yTk/hTDcDVnPTr+NBPPhMA7nah3nGk70xAqa4JOQTjp60BJMdRweY51CZs75z0FC3M6ggISTUAEyXAXPi50JGxkk1nZFPM0J4ppMP4UHruandGeMDOlM8upqBtIn4lxWOeJ0SPYHeQk+GsjxbiWgJHA8fiJOc5NM7S95DfoAziBlGBk6c9fvrPXBUnw51Kd/WloqnkfSJLnS8zuX9teZ8/KhYnaNweRU/CpGfUAfPnTJwAqOhB23B86JTdkl9cid1do9M4wJGVvawNjjpQ8EhjmDL8KjkxkHrjekrYPkahB4co5K7DepgrnIK4zuB5/dTLWE3E+jYHHMnFS3RZu6kB0yKSpYHnioEfENCqujvNT7rjntjGaZdwJHoliVxHIDjVzH30+ORbjQwd0kXcgHn6imTGQkrIxYA7DOfhUIDZzsKOSS50mKK4cK5ClQSNeOX3UJE0Mc2ZEaRQCCC2gg+ZPpVl2e7mCSW7uZoQI1I7pj4n88CoiI5+6r/wCz/wDKlRH79tv8Ph/0x+tKiGj0/vvGAMZxk04SnQd+fOq/vf4z/Ck0vQYqGgKluPUeQxQ0s+FxmhpZxkny5UMNcxJ6Z51CWFGdnOhBuds+VOgUe2NyDzxzoWVEVYkEh7yTfAPsqP1qcMzEanKgDCgdKJW5By6XBZFG25oe4dc/zCh5BMhypH60153cfxEGfTamsVsH4jDHd2/dyoGT5ivOr8NFOyspR1JyrcwOlelLL3b60Q7cwRkGqbjVnbX+VaML9nzX3UGhWrMTHNzUnmOVO73VGAcHSfxpnEeG3Nk5ODJH0dRy99BLMQQze4+ooUCg1xjPlUerrXEnzzIB/EU1mzQoFEpI+rUsU5iDLpDBhjB5f3oUNinah1oEHVZ8OuXdxG2ktnYsBVXnypBvlQsJsrXh1taXMl/dXXdY2AVMjcbgiqziPCvpFxcT2s8ZiDAAFSunkDt/1mgG4pLNaLazyERxnUrKNxtyJ8qtOER8RV0KIlxAMEgMCcD3/hRG7IP3Bc/4jbf5TSq6/e1t/h0n+lSo6JRpP+K/vNNPOlSolwNN7J91TWXsP/RSpUP0EgWX/fLf+mKNX2TSpUSonk/7lKGl9paVKoQTew1Vt59f7qVKiAqW9k1leLf+I+NKlRZCuH1f6Vqc+yKVKlZBClSpUorHpzrvQ0qVAJxulXPZz/eI/r/KlSooZGzpUqVQY//Z"/>
          <p:cNvSpPr>
            <a:spLocks noChangeAspect="1" noChangeArrowheads="1"/>
          </p:cNvSpPr>
          <p:nvPr/>
        </p:nvSpPr>
        <p:spPr bwMode="auto">
          <a:xfrm>
            <a:off x="63500" y="-512763"/>
            <a:ext cx="104775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13" descr="data:image/jpg;base64,/9j/4AAQSkZJRgABAQAAAQABAAD/2wBDAAkGBwgHBgkIBwgKCgkLDRYPDQwMDRsUFRAWIB0iIiAdHx8kKDQsJCYxJx8fLT0tMTU3Ojo6Iys/RD84QzQ5Ojf/2wBDAQoKCg0MDRoPDxo3JR8lNzc3Nzc3Nzc3Nzc3Nzc3Nzc3Nzc3Nzc3Nzc3Nzc3Nzc3Nzc3Nzc3Nzc3Nzc3Nzc3Nzf/wAARCAChAKEDASIAAhEBAxEB/8QAHAAAAQUBAQEAAAAAAAAAAAAABAACAwUGAQcI/8QARRAAAgEDAgMFBAcGAwUJAAAAAQIDAAQREiEFMUEGEyJRYTJxkaEUQlKBscHRBxUjYnLhVZKTFjVDU/AkMzRUc4Oio/H/xAAZAQACAwEAAAAAAAAAAAAAAAABAgADBAX/xAAiEQACAgICAgMBAQAAAAAAAAAAAQIRAyESMQQTFCJBUWH/2gAMAwEAAhEDEQA/AM0gxzomGV1YGNyPSsu/aiLGIbaRj/NRvA+MS3d6I7m3McbDwkedVPSLUrZtuH3MtpKGXOn6y5xmtda3onh1xvqUjfPT3iscD4B+VNF3LaMJIXKH0qqGZp7NksKkrNXcrEG76QEjG6k7VR3153suIhpA9nyX+9U95x+5aTS3dlevh3olGDAMDsRkVpU1LoyTTiNvLdLuLu5dxjY9RWTvrWSznMcu+d1bzFbHpVF2mQmOFl9rxAH7qDRRNXspUOedOQ8x1qHh6XN8mbWBpH6qozT2Ekcndzo0L8sOMZpCvhLslGDjf5U1yM51YYUPJNpGAdvnRCRSRwxyTQkRynCyedFJsVoPjnZ4lwdgM0i2YHP8woa2JVGQ8+VPh3EiZ9c+6iAMtW08Tj9w/CiJHA4sp+1sd6CiYHiUJGwIFPunK3mvyfIoohK0bIVkQlcNkHPJgf7V7b2Y4uvGOCwXWR3pGmQA8mGx+NeJz3KlGUcidXKtR+zDjos+IT2E5/hXI1IPJwPzH4UVoeD2euIdjXG5VHDKkikoc55muyNjIostOUqj1nypVCHzXHbW8Q0xwoo9BRUSBCjYGc5FQLNCNy2fSkbtNWQrGuaubZqtGygIYD3U6aAFOWaC4bcCWFGGxIqzU5G9F6Zvh9olBe2mMkKNqKsHPdiNunL3UdcwAxkc6CjBjOk9DsauxzpmbNjC81Wdoov+wRy6hkSYx15Vf8P4c10gkY6Y/wAag7ZWcMHBAYlbIkXcn31otGJxdFV+z3iNjaw3NlPpSf6QXyw9tSPy5Vp5prRr+OfukkAGQdGcV5TDM1rxVZl2wA+/zr0e20SRxtgrqwQBVGSNOzb42XlDi0R9oezUPHJFksGjtpEGpzp9oY5ED8axd9xC8tJZ+EXKJGyYI0/WGef5V6PDIbe6LK7AFeh5jyqk7Vdn7G/t3vypF2u4bURt5eVCGRxdMOfx1NcomKsnJByd/KiY/bb3cq59AntreKdxmGT2WB9+x8iK5G3ibPlWg5Eo8XROZQbuN1GMYyKJvcGRWAxkg4oBT4smiWbKKTvUsU5dPhRuBk4qGC4khlSWBykqEMjDoRyqOdw2ojpyocvjNQZHuPZLtDBxW3Vw4SYjDpnk1aVpMjmTXgPZri54ZxOOViRC/hk9B517JYcSWeIeJSR1B2I8xTp6L47Ra6z5mlQ/0lKVQNHzxAVeJXXcEc6lVOuKHtHGnSM/lRKe6klGmCE+RY8Luu4fQT4TyrSQShseVY9fmKtuHXmCFY1nyRvZu8fLWmaNhqU70DNFhScZNFQShgMdafIoIyN81SnRqmrRzgt/3Eht7hgsTbqx6edTdsAs/Ay8bA/xFIIORVdPArxtqUkEdDyrFyXV/ZX0nDJJ2e2J1qrHmOlasaTVmDL9VRJBw9eIcbsbMjwXMwhb+ljv8s16l2is1i4i6xAJGMYUdBjFY7sXAt12wsWAyqOZcHphT+dex8U4Tb8SiGoaJVHhcdKmVWqE8aag9nnSyd1IwO+2KlvI5rq37lQPFgZ9Ovyo/ivBbvh7M8ya4/8AmINvvHSgoJO4kTUcqPI7ms772dKMk1aKLi9l9HAtlkYW84CMr7hW+qw9x/OsqylGIbZgcEfI16R2nSDiMULwrhlYA6T4dOPxrI8d4VJaxwXhBCzDxg9GG3wIArRB/hzvKgn9kilJxvTzJrUDoKY2wNJFyCOtOYKIpGwSPOhXJzREgwd6hkUg70QoSv51qeyvadrCSO3u3Jg5K3VPQ+lY/URXQ5NMWRdHs3+03Dv/ADUf+ov60q8a1H0pUR+TC7ZxnSoGKMKjTqHMVVo66s5O46UTbyMkoGNSH1p5K0Z4umFD8akU7gg71DyOKeh8Q99Z3/DWn+l9Y3BQornBB2PmKvLdg6bdDWdUBkwTv+FWPCbkrP3cu2obetUZMdbRtw5b0yxmiC4YAkdQDWY7YWtsZIb+1OAiaCpG9bBYmnGlRk9ar77hgmieOYIwbyO5qYp0HyIWiL9lUPf8fMuMiGFifvxj869gQad1386wX7JOz83Dbe9vLkaWnkEUIJ+ovX7ySPur0IjFXSZhSrRxijLpkAqmuuz/AAqeUvpkRickRtgE1bMcHNDyEnl1pKTHjJror4+E8Pg2ih7xx9aQ5xWf7YWSXdpImAQAAD7q1LNpU7+/1qh44c278htzFNFbJK2tnjhxG3iGoKd89aVwqRPrQgod18xT71kFzcRjwukpXH2v+s0FJK5UITlRyB6VYY5IfMwYZ3oSY896l1dCaGl1FjttQAuxhx1NIY8800nBroO1MWIfhaVR6hSohJpEXqSGPUfnRVsvdKCzZNQae8YKRtzqWQ4GRyUVcZwlG2yakX2hUMRzGDUyZ1D3is77Na6LqJRgEkVOrqpGkHUOVcsrGe6AYDSmN3bYUU3DponjVVMneHCaNyTQpPssVraNBwKVZLAa93Zjqz5DpVi9p32lYUyxOBgVD2e7PX8TarwLFGd9OrLfLYVruH28Bkbuo9RXbVjb1xVXCnoveXWwrh9otpaxwxeygH3+Zos+ozTgNIwaa5GNs/dTMzEEwGNs49OdBOSSQOVGStjNCSSKNthUqxkCz5A91UHG5tNq2RzzV3cSguVHLrmsz2hcmBgOm2R7xRSHfR5Xxi5hl4jM8AIGvB9SOZocqXcBRud96hkjY3kypgqshJOfWpZGHehQ6huQp2Y2tkZznONqY9JpBk52pDMnsAt/SM0vQeLImCtz+Irq27OMq23rRkXDL+dcRWcxz1K4HxNWvDOyvFJ5AugLnmM5I/KopIdYp/woPoUn8tKtt/sLxL7a/EfrSo8kN6pGQjXTtjfG/vrs7MqBQoJJ3p1vFNPIEiUu56LvV9YdnVeRHv2/9pDz95rQZoxsruHWlzfYEMRI6nkq/fWn4dwG3t8S3bd6430/VH60cskdvGscSKiqMBVGAKguLvCE5/vVbSNMQuSfvSIoxhAQAq1sOF8MWyRJ7rAnC5VOeP71mOx1ubji0LOfDHmRiRn3fPFbo2lxcq5jOnOys/LHnj8qrk76Lk0iK0mF5cGBXfXjxYPIfpWgghWGMIuwFCcN4fFw+Du4xlicyORu58z+lHFvWglRXOXLoTcqGmiVt8lT5g0+WUIPEQPfQzTq+VRsHO3rRYsU2C3L93sHyf5qCnukjyJHTV5R+L40r4RliZH8fn192Kpb0rA+jXq2zmqpNo148afYXJM0g1QxkjzJxmqziXDLm/haNZkhDY3A1Gpbe4AUb9fOppbrQBhhuNjScmWvGjKjsTZcPsguqWeeaTS0kjY289uRqvXsTYxy6ZHlbfcmTNa3iXEV+jRsRsN/jkVWxcSiYeLYedK8krGhhxtbBE7NcIgI7mzUMObP4mPxouPh8MY8EQ29BUM3FkBIj39a4t8XOWbn0zStyZbGGNfgasSFgH5Z9la0lm0Edt/AhEakeEA7n76yqXEeMA486cb2dYu6WZhH9nNGEuPYMuNSWjVfSR5f/YKVY7vj9ofE0qs9pT8f/Srs4YbeLTBGIx5Y50RqOnO+egHMmtvY9muHQgF42lP87bfCrqC2gt10xQxpn7K4rVzOfxR5xZ8B4vxJwY7R0U/Xm8A+e/yrQWnYFnZWvr4DH1IUz8z+lbGNsDqKkDbikbYegHhfArLha4tkYsebO2c1bIwA2qNnwux3qEy4OetAjthTuAP0qKe47pcjGcc+goZphjGdvfVLxO6uoG722c4OxU7gVKDFIMveJJCCZTv6ms5d8bkuJwQ2iNTsdyPjUVy73jh5yGI+qBgH3+dMWIyMMA6M6RjqaaqLlvSLK8mS3CvK4ICg7Hct5VnproyszSNnJzTuJMUmKyAg9Ad8DpVe7YPPFVSfJlyXFBP0kqdSmuSXbMcFue49/lVbcXSRIS7aVHMnpWN4vx6a6cLaSmOFW5jYsQfwoKNiTyqJu5eIQ728rqNQ6nlVDf3QtDpknQqTsVOc1QWUryxM+CXLbjzrl05Y9zI+FJzvuFqx40Z/kS/C1j4pbsCQ5IXckCiE4nERlX5eYNZ63UQqJEkVwSQVHL02qR7pms2jMeg7b/jQ9aCvJmjQLxqA/wDGX7zTjxqMjAmX/NWL1YI60RAI5QdKEsBkjGwFD1IPypmo/ey/85P89KstiL+WlU9KJ8qR9KQuM8+lShsnOeXKqxZvEN8bEECiu8CkliB1NOhWgsPvgc84p/eZGM53qv7/AMQOcbZ99cM/QcuVGiUG98C5Xp0qGa4wxHl5UDJcYY74oOS78Xtdd6iQaDpbodOfKgru5GggnJI+4UE9zkk5wM0Dc3IYkZ2pkghY8bhY/aY4H60ReX0NjGqQqraVI3/GhrQrBG09wviIGlScbf3rO8Vv2uZ2YkYB5jkKrnItgktsdf3bXE5duZ+VAXF0sSkuwUAZ36VX8Q4vDZjBBZj0HOqUX/7x7xJT3e+pB5++ljFsXJmSIOM8Te/lAQskCHK521nzPpQlqour5dQGWJOOQJxXeIwiCZUHPTknzoRQSfACT5DpVqVGNtt2y0S57pydBEiNzLYGM8qFkcGeRhgjVtpbPzqNXSSJdcfeOmSTqIP/AOVxpDIo1KAF6qKLYDrPqk1JtvRBtppdgVyBnBOM0GME+6pJJnZlIfdVx6gUAEYwWAJwCedFSKYmzEMIRlWB9oedBtsc1oY+HvJZxxRtlhHu+obA78qgSl1N9tfjSq0/c9t/iMfy/WlUJR7XG+2+OYxvUsswyvMsx5VWLNsBpHPnTxKCdZPIUEjUwwS8yTk/hTDcDVnPTr+NBPPhMA7nah3nGk70xAqa4JOQTjp60BJMdRweY51CZs75z0FC3M6ggISTUAEyXAXPi50JGxkk1nZFPM0J4ppMP4UHruandGeMDOlM8upqBtIn4lxWOeJ0SPYHeQk+GsjxbiWgJHA8fiJOc5NM7S95DfoAziBlGBk6c9fvrPXBUnw51Kd/WloqnkfSJLnS8zuX9teZ8/KhYnaNweRU/CpGfUAfPnTJwAqOhB23B86JTdkl9cid1do9M4wJGVvawNjjpQ8EhjmDL8KjkxkHrjekrYPkahB4co5K7DepgrnIK4zuB5/dTLWE3E+jYHHMnFS3RZu6kB0yKSpYHnioEfENCqujvNT7rjntjGaZdwJHoliVxHIDjVzH30+ORbjQwd0kXcgHn6imTGQkrIxYA7DOfhUIDZzsKOSS50mKK4cK5ClQSNeOX3UJE0Mc2ZEaRQCCC2gg+ZPpVl2e7mCSW7uZoQI1I7pj4n88CoiI5+6r/wCz/wDKlRH79tv8Ph/0x+tKiGj0/vvGAMZxk04SnQd+fOq/vf4z/Ck0vQYqGgKluPUeQxQ0s+FxmhpZxkny5UMNcxJ6Z51CWFGdnOhBuds+VOgUe2NyDzxzoWVEVYkEh7yTfAPsqP1qcMzEanKgDCgdKJW5By6XBZFG25oe4dc/zCh5BMhypH60153cfxEGfTamsVsH4jDHd2/dyoGT5ivOr8NFOyspR1JyrcwOlelLL3b60Q7cwRkGqbjVnbX+VaML9nzX3UGhWrMTHNzUnmOVO73VGAcHSfxpnEeG3Nk5ODJH0dRy99BLMQQze4+ooUCg1xjPlUerrXEnzzIB/EU1mzQoFEpI+rUsU5iDLpDBhjB5f3oUNinah1oEHVZ8OuXdxG2ktnYsBVXnypBvlQsJsrXh1taXMl/dXXdY2AVMjcbgiqziPCvpFxcT2s8ZiDAAFSunkDt/1mgG4pLNaLazyERxnUrKNxtyJ8qtOER8RV0KIlxAMEgMCcD3/hRG7IP3Bc/4jbf5TSq6/e1t/h0n+lSo6JRpP+K/vNNPOlSolwNN7J91TWXsP/RSpUP0EgWX/fLf+mKNX2TSpUSonk/7lKGl9paVKoQTew1Vt59f7qVKiAqW9k1leLf+I+NKlRZCuH1f6Vqc+yKVKlZBClSpUorHpzrvQ0qVAJxulXPZz/eI/r/KlSooZGzpUqVQY//Z"/>
          <p:cNvSpPr>
            <a:spLocks noChangeAspect="1" noChangeArrowheads="1"/>
          </p:cNvSpPr>
          <p:nvPr/>
        </p:nvSpPr>
        <p:spPr bwMode="auto">
          <a:xfrm>
            <a:off x="215900" y="-360363"/>
            <a:ext cx="104775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Ovál 9"/>
          <p:cNvSpPr/>
          <p:nvPr/>
        </p:nvSpPr>
        <p:spPr>
          <a:xfrm>
            <a:off x="5620056" y="534989"/>
            <a:ext cx="3384376" cy="319062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Spoj obrázek s názvem.</a:t>
            </a:r>
            <a:endParaRPr lang="cs-CZ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C:\Users\krenkova\AppData\Local\Microsoft\Windows\Temporary Internet Files\Content.IE5\YD097AN7\MC900332570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601" y="3767671"/>
            <a:ext cx="892679" cy="116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125.6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Něco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navíc pro šikovné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ttp://t2.gstatic.com/images?q=tbn:ANd9GcSGGwQoVSwEYIuQLLmD8zAOPgRSBsbVgLVZlW_DUravqlW8pQCz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282601"/>
            <a:ext cx="3024336" cy="263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ál 2"/>
          <p:cNvSpPr/>
          <p:nvPr/>
        </p:nvSpPr>
        <p:spPr>
          <a:xfrm>
            <a:off x="179512" y="1109886"/>
            <a:ext cx="3888432" cy="1152128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Popiš situaci na obrázku. Co se předtím asi stalo?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ál 3"/>
          <p:cNvSpPr/>
          <p:nvPr/>
        </p:nvSpPr>
        <p:spPr>
          <a:xfrm>
            <a:off x="4499992" y="627534"/>
            <a:ext cx="4392488" cy="1440160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Znáš tuto polohu? Jak se jí říká a kdy se používá? Vyzkoušej si ji s kamarádem, který bude hrát zraněného.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zdravotnickekurzy.bloger.cz/obrazky/zdravotnickekurzy.bloger.cz/kardio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03798"/>
            <a:ext cx="285750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354" y="492443"/>
            <a:ext cx="1787341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125.7 CLIL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ál 2"/>
          <p:cNvSpPr/>
          <p:nvPr/>
        </p:nvSpPr>
        <p:spPr>
          <a:xfrm>
            <a:off x="467544" y="2715766"/>
            <a:ext cx="2016224" cy="698376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police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9" descr="C:\Users\krenkova\AppData\Local\Microsoft\Windows\Temporary Internet Files\Content.IE5\YD097AN7\MC90023903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71" y="1491630"/>
            <a:ext cx="1820570" cy="98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ál 3"/>
          <p:cNvSpPr/>
          <p:nvPr/>
        </p:nvSpPr>
        <p:spPr>
          <a:xfrm>
            <a:off x="3635896" y="2872345"/>
            <a:ext cx="1872208" cy="770384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fireman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Users\krenkova\AppData\Local\Microsoft\Windows\Temporary Internet Files\Content.IE5\FIQWKW65\MC90042635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574" y="938411"/>
            <a:ext cx="866851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ál 4"/>
          <p:cNvSpPr/>
          <p:nvPr/>
        </p:nvSpPr>
        <p:spPr>
          <a:xfrm>
            <a:off x="6483399" y="2738239"/>
            <a:ext cx="2160240" cy="675903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ambulance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1" descr="C:\Users\krenkova\AppData\Local\Microsoft\Windows\Temporary Internet Files\Content.IE5\FIQWKW65\MC900433636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140674"/>
            <a:ext cx="18415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824528" y="4334770"/>
            <a:ext cx="5118709" cy="369332"/>
          </a:xfrm>
          <a:prstGeom prst="rect">
            <a:avLst/>
          </a:prstGeom>
          <a:solidFill>
            <a:srgbClr val="CCFFFF"/>
          </a:solidFill>
        </p:spPr>
        <p:txBody>
          <a:bodyPr wrap="none" rtlCol="0">
            <a:spAutoFit/>
          </a:bodyPr>
          <a:lstStyle/>
          <a:p>
            <a:r>
              <a:rPr lang="cs-CZ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irst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aid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= první pomoc                          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injury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= úraz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151" y="411510"/>
            <a:ext cx="2916832" cy="681159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125.8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Test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364691" y="12035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811268"/>
              </p:ext>
            </p:extLst>
          </p:nvPr>
        </p:nvGraphicFramePr>
        <p:xfrm>
          <a:off x="211139" y="955946"/>
          <a:ext cx="7185180" cy="4161945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592590"/>
                <a:gridCol w="3592590"/>
              </a:tblGrid>
              <a:tr h="1776122"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Záchranná služba má číslo: 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155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158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156</a:t>
                      </a: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Úraz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není: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bodnutí hmyzem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zlomenina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chřipka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odřený loket 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2385823"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K ošetření úrazu použiješ: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                           c)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endParaRPr lang="cs-CZ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endParaRPr lang="cs-CZ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endParaRPr lang="cs-CZ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l">
                        <a:buFont typeface="+mj-lt"/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b)                                  d)</a:t>
                      </a:r>
                    </a:p>
                    <a:p>
                      <a:pPr marL="342900" indent="-342900" algn="l">
                        <a:buFont typeface="+mj-lt"/>
                        <a:buAutoNum type="arabicParenR"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l">
                        <a:buFont typeface="+mj-lt"/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                    Toto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je: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tepenné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krvácení</a:t>
                      </a:r>
                      <a:endParaRPr lang="cs-CZ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žilní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krvácení</a:t>
                      </a:r>
                      <a:endParaRPr lang="cs-CZ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popálenina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bezvědomí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cs-CZ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endParaRPr lang="cs-CZ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976759" y="1511375"/>
            <a:ext cx="504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b</a:t>
            </a: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d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400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640" t="49839" r="1772" b="35403"/>
          <a:stretch/>
        </p:blipFill>
        <p:spPr>
          <a:xfrm>
            <a:off x="2483768" y="4039421"/>
            <a:ext cx="1075312" cy="781051"/>
          </a:xfrm>
          <a:prstGeom prst="rect">
            <a:avLst/>
          </a:prstGeom>
          <a:ln w="28575">
            <a:solidFill>
              <a:schemeClr val="accent3"/>
            </a:solidFill>
          </a:ln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69996" r="1772" b="14879"/>
          <a:stretch/>
        </p:blipFill>
        <p:spPr>
          <a:xfrm>
            <a:off x="554250" y="4083918"/>
            <a:ext cx="1069053" cy="708013"/>
          </a:xfrm>
          <a:prstGeom prst="rect">
            <a:avLst/>
          </a:prstGeom>
          <a:ln w="28575">
            <a:solidFill>
              <a:schemeClr val="accent3"/>
            </a:solidFill>
          </a:ln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325" t="68513" r="43043" b="14879"/>
          <a:stretch/>
        </p:blipFill>
        <p:spPr>
          <a:xfrm>
            <a:off x="542493" y="3102080"/>
            <a:ext cx="626690" cy="751062"/>
          </a:xfrm>
          <a:prstGeom prst="rect">
            <a:avLst/>
          </a:prstGeom>
          <a:ln w="28575">
            <a:solidFill>
              <a:schemeClr val="accent3"/>
            </a:solidFill>
          </a:ln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03" t="47924" r="37934" b="33477"/>
          <a:stretch/>
        </p:blipFill>
        <p:spPr>
          <a:xfrm>
            <a:off x="2483768" y="3074314"/>
            <a:ext cx="931296" cy="778828"/>
          </a:xfrm>
          <a:prstGeom prst="rect">
            <a:avLst/>
          </a:prstGeom>
          <a:ln w="28575">
            <a:solidFill>
              <a:schemeClr val="accent3"/>
            </a:solidFill>
          </a:ln>
        </p:spPr>
      </p:pic>
      <p:pic>
        <p:nvPicPr>
          <p:cNvPr id="18" name="Picture 9" descr="http://t3.gstatic.com/images?q=tbn:ANd9GcQbcdyxMTTqNPztn8s4McM6XDTurcVXCrwh-4MOJ5MtbxOLiNO9TA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1" r="15204" b="23708"/>
          <a:stretch/>
        </p:blipFill>
        <p:spPr bwMode="auto">
          <a:xfrm>
            <a:off x="4247964" y="2850304"/>
            <a:ext cx="648072" cy="60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0" y="492443"/>
            <a:ext cx="892899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125.9 Zdroje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cs-CZ" sz="32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cs-CZ" sz="1000" b="1" dirty="0" smtClean="0">
                <a:latin typeface="Times New Roman" pitchFamily="18" charset="0"/>
                <a:cs typeface="Times New Roman" pitchFamily="18" charset="0"/>
              </a:rPr>
              <a:t>Kolektiv autorů. Dopravní </a:t>
            </a:r>
            <a:r>
              <a:rPr lang="cs-CZ" sz="1000" b="1" dirty="0">
                <a:latin typeface="Times New Roman" pitchFamily="18" charset="0"/>
                <a:cs typeface="Times New Roman" pitchFamily="18" charset="0"/>
              </a:rPr>
              <a:t>výchova pro 1. a 2. ročník základní </a:t>
            </a:r>
            <a:r>
              <a:rPr lang="cs-CZ" sz="1000" b="1" dirty="0" smtClean="0">
                <a:latin typeface="Times New Roman" pitchFamily="18" charset="0"/>
                <a:cs typeface="Times New Roman" pitchFamily="18" charset="0"/>
              </a:rPr>
              <a:t>školy. </a:t>
            </a:r>
            <a:r>
              <a:rPr lang="cs-CZ" sz="1000" b="1" dirty="0" err="1" smtClean="0">
                <a:latin typeface="Times New Roman" pitchFamily="18" charset="0"/>
                <a:cs typeface="Times New Roman" pitchFamily="18" charset="0"/>
              </a:rPr>
              <a:t>Praha:Studio</a:t>
            </a:r>
            <a:r>
              <a:rPr lang="cs-CZ" sz="1000" b="1" dirty="0" smtClean="0">
                <a:latin typeface="Times New Roman" pitchFamily="18" charset="0"/>
                <a:cs typeface="Times New Roman" pitchFamily="18" charset="0"/>
              </a:rPr>
              <a:t> Lines, s.r.o., 2007.</a:t>
            </a:r>
            <a:endParaRPr lang="cs-CZ" sz="1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000" b="1" dirty="0">
                <a:latin typeface="Times New Roman" pitchFamily="18" charset="0"/>
                <a:cs typeface="Times New Roman" pitchFamily="18" charset="0"/>
              </a:rPr>
              <a:t>Kolektiv autorů. Dopravní výchova pro </a:t>
            </a:r>
            <a:r>
              <a:rPr lang="cs-CZ" sz="10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cs-CZ" sz="1000" b="1" dirty="0">
                <a:latin typeface="Times New Roman" pitchFamily="18" charset="0"/>
                <a:cs typeface="Times New Roman" pitchFamily="18" charset="0"/>
              </a:rPr>
              <a:t>ročník základní školy. </a:t>
            </a:r>
            <a:r>
              <a:rPr lang="cs-CZ" sz="1000" b="1" dirty="0" err="1">
                <a:latin typeface="Times New Roman" pitchFamily="18" charset="0"/>
                <a:cs typeface="Times New Roman" pitchFamily="18" charset="0"/>
              </a:rPr>
              <a:t>Praha:Studio</a:t>
            </a:r>
            <a:r>
              <a:rPr lang="cs-CZ" sz="1000" b="1" dirty="0">
                <a:latin typeface="Times New Roman" pitchFamily="18" charset="0"/>
                <a:cs typeface="Times New Roman" pitchFamily="18" charset="0"/>
              </a:rPr>
              <a:t> Lines, s.r.o., </a:t>
            </a:r>
            <a:r>
              <a:rPr lang="cs-CZ" sz="1000" b="1" dirty="0" smtClean="0">
                <a:latin typeface="Times New Roman" pitchFamily="18" charset="0"/>
                <a:cs typeface="Times New Roman" pitchFamily="18" charset="0"/>
              </a:rPr>
              <a:t>2009.</a:t>
            </a:r>
          </a:p>
          <a:p>
            <a:r>
              <a:rPr lang="cs-CZ" sz="1000" b="1" dirty="0" smtClean="0">
                <a:latin typeface="Times New Roman" pitchFamily="18" charset="0"/>
                <a:cs typeface="Times New Roman" pitchFamily="18" charset="0"/>
              </a:rPr>
              <a:t>Kolektiv autorů. Já a můj svět prvouka pro 2. ročník pracovní sešit. </a:t>
            </a:r>
            <a:r>
              <a:rPr lang="cs-CZ" sz="1000" b="1" dirty="0" err="1" smtClean="0">
                <a:latin typeface="Times New Roman" pitchFamily="18" charset="0"/>
                <a:cs typeface="Times New Roman" pitchFamily="18" charset="0"/>
              </a:rPr>
              <a:t>Brno:Nová</a:t>
            </a:r>
            <a:r>
              <a:rPr lang="cs-CZ" sz="1000" b="1" dirty="0" smtClean="0">
                <a:latin typeface="Times New Roman" pitchFamily="18" charset="0"/>
                <a:cs typeface="Times New Roman" pitchFamily="18" charset="0"/>
              </a:rPr>
              <a:t> Škola,s.r.o.,2008.</a:t>
            </a:r>
          </a:p>
          <a:p>
            <a:endParaRPr lang="cs-CZ" sz="1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000" b="1" dirty="0" smtClean="0">
                <a:latin typeface="Times New Roman" pitchFamily="18" charset="0"/>
                <a:cs typeface="Times New Roman" pitchFamily="18" charset="0"/>
              </a:rPr>
              <a:t>Klipart</a:t>
            </a:r>
          </a:p>
          <a:p>
            <a:endParaRPr lang="cs-CZ" sz="1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000" b="1" dirty="0">
                <a:latin typeface="Times New Roman" pitchFamily="18" charset="0"/>
                <a:cs typeface="Times New Roman" pitchFamily="18" charset="0"/>
              </a:rPr>
              <a:t>http://images.google.com/imgres?q=krv%C3%A1cen%C3%AD+z+nosu&amp;hl=cs&amp;biw=1360&amp;bih=587&amp;gbv=2&amp;tbm=isch&amp;tbnid=bqgWA0RlTaZwaM:&amp;imgrefurl=http://zena-in.cz/clanek/cervena-bambule/kategorie/zdravi&amp;docid=prwkLGneyTojdM&amp;imgurl=http://www.zena-in.cz/images/clankygalerie/foto_nahled_25117.jpg&amp;w=249&amp;h=249&amp;ei=YTzvTpnkL6n64QSAhLmKCQ&amp;zoom=1&amp;iact=hc&amp;vpx=470&amp;vpy=137&amp;dur=3307&amp;hovh=199&amp;hovw=199&amp;tx=131&amp;ty=129&amp;sig=102620879683566183363&amp;page=1&amp;tbnh=118&amp;tbnw=118&amp;start=0&amp;ndsp=21&amp;ved=1t:429,r:2,s:0</a:t>
            </a:r>
          </a:p>
        </p:txBody>
      </p:sp>
      <p:sp>
        <p:nvSpPr>
          <p:cNvPr id="6" name="Obdélník 5"/>
          <p:cNvSpPr/>
          <p:nvPr/>
        </p:nvSpPr>
        <p:spPr>
          <a:xfrm>
            <a:off x="0" y="2994884"/>
            <a:ext cx="89289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b="1" dirty="0">
                <a:latin typeface="Times New Roman" pitchFamily="18" charset="0"/>
                <a:cs typeface="Times New Roman" pitchFamily="18" charset="0"/>
              </a:rPr>
              <a:t>http://images.google.com/imgres?q=krv%C3%A1cen%C3%AD+tepenn%C3%A9&amp;hl=cs&amp;biw=1360&amp;bih=587&amp;gbv=2&amp;tbm=isch&amp;tbnid=mYHXbRJ8xHeZ5M:&amp;imgrefurl=http://www.porodnice.cz/prvni-pomoc-pri-krvaceni&amp;docid=ABSHQP_XSYkwCM&amp;imgurl=http://www.porodnice.cz/files/u295/img_8071_web_0.jpg&amp;w=251&amp;h=164&amp;ei=5zzvTsmnJqqp4gTiz9XuCA&amp;zoom=1&amp;iact=rc&amp;dur=141&amp;sig=102620879683566183363&amp;page=2&amp;tbnh=110&amp;tbnw=149&amp;start=21&amp;ndsp=24&amp;ved=1t:429,r:3,s:21&amp;tx=98&amp;ty=76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4029457"/>
            <a:ext cx="662372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b="1" dirty="0">
                <a:latin typeface="Times New Roman" pitchFamily="18" charset="0"/>
                <a:cs typeface="Times New Roman" pitchFamily="18" charset="0"/>
              </a:rPr>
              <a:t>http://prvnipomoc155.webnode.cz/images/200000000-083ce09370-public/stabilizovan%C3%A1+poloha.jpg</a:t>
            </a:r>
          </a:p>
        </p:txBody>
      </p:sp>
      <p:sp>
        <p:nvSpPr>
          <p:cNvPr id="8" name="Obdélník 7"/>
          <p:cNvSpPr/>
          <p:nvPr/>
        </p:nvSpPr>
        <p:spPr>
          <a:xfrm>
            <a:off x="0" y="4435614"/>
            <a:ext cx="91689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b="1" dirty="0">
                <a:latin typeface="Times New Roman" pitchFamily="18" charset="0"/>
                <a:cs typeface="Times New Roman" pitchFamily="18" charset="0"/>
              </a:rPr>
              <a:t>http://images.google.com/imgres?q=um%C4%9Bl%C3%A9+d%C3%BDch%C3%A1n%C3%AD+z+plic+do+plic&amp;hl=cs&amp;biw=1360&amp;bih=587&amp;gbv=2&amp;tbm=isch&amp;tbnid=P6gT4tPjfuSATM:&amp;imgrefurl=http://www.zdravotnickekurzy.bloger.cz/KPCR/Resuscitace&amp;docid=ad3B75krWS5pNM&amp;imgurl=http://www.zdravotnickekurzy.bloger.cz/obrazky/zdravotnickekurzy.bloger.cz/kardio2.jpg&amp;w=300&amp;h=177&amp;ei=Zj7vTvq0G9D74QTxzN3mBA&amp;zoom=1&amp;iact=hc&amp;vpx=726&amp;vpy=303&amp;dur=1622&amp;hovh=141&amp;hovw=240&amp;tx=102&amp;ty=75&amp;sig=102620879683566183363&amp;page=1&amp;tbnh=101&amp;tbnw=171&amp;start=0&amp;ndsp=21&amp;ved=1t:429,r:10,s:0</a:t>
            </a:r>
          </a:p>
        </p:txBody>
      </p:sp>
    </p:spTree>
    <p:extLst>
      <p:ext uri="{BB962C8B-B14F-4D97-AF65-F5344CB8AC3E}">
        <p14:creationId xmlns:p14="http://schemas.microsoft.com/office/powerpoint/2010/main" val="88009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2045</TotalTime>
  <Words>936</Words>
  <Application>Microsoft Office PowerPoint</Application>
  <PresentationFormat>Předvádění na obrazovce (16:9)</PresentationFormat>
  <Paragraphs>147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125.1 Důležitá telefonní čísla, zásady 1. pomoci </vt:lpstr>
      <vt:lpstr>125.2  Co už víš? </vt:lpstr>
      <vt:lpstr>125.3  Důležitá telefonní čísla</vt:lpstr>
      <vt:lpstr> </vt:lpstr>
      <vt:lpstr>125.5  Krvácení, zlomeniny, bezvědomí </vt:lpstr>
      <vt:lpstr>125.6  Něco navíc pro šikovné</vt:lpstr>
      <vt:lpstr>125.7 CLIL</vt:lpstr>
      <vt:lpstr>125.8 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hercogova</cp:lastModifiedBy>
  <cp:revision>205</cp:revision>
  <dcterms:created xsi:type="dcterms:W3CDTF">2010-10-18T18:21:56Z</dcterms:created>
  <dcterms:modified xsi:type="dcterms:W3CDTF">2012-01-16T19:20:02Z</dcterms:modified>
</cp:coreProperties>
</file>