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6" r:id="rId10"/>
    <p:sldId id="267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CC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jpeg"/><Relationship Id="rId4" Type="http://schemas.microsoft.com/office/2007/relationships/hdphoto" Target="../media/hdphoto2.wdp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9.jpe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911849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124.1 Dopravní výchova – dopravní prostředky, jedeme autem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Dana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Krenková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212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966" t="91367" r="6373" b="2343"/>
          <a:stretch/>
        </p:blipFill>
        <p:spPr>
          <a:xfrm>
            <a:off x="4860032" y="3120926"/>
            <a:ext cx="1676047" cy="1301784"/>
          </a:xfrm>
          <a:prstGeom prst="round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54" t="91367" r="17965" b="2343"/>
          <a:stretch/>
        </p:blipFill>
        <p:spPr>
          <a:xfrm>
            <a:off x="5975100" y="1021018"/>
            <a:ext cx="1834159" cy="1346171"/>
          </a:xfrm>
          <a:prstGeom prst="round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64" t="91367" r="29661" b="2343"/>
          <a:stretch/>
        </p:blipFill>
        <p:spPr>
          <a:xfrm>
            <a:off x="6984058" y="3147814"/>
            <a:ext cx="1710283" cy="1278716"/>
          </a:xfrm>
          <a:prstGeom prst="round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91367" r="53569" b="2343"/>
          <a:stretch/>
        </p:blipFill>
        <p:spPr>
          <a:xfrm>
            <a:off x="2555782" y="3143994"/>
            <a:ext cx="1694299" cy="1278716"/>
          </a:xfrm>
          <a:prstGeom prst="round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91367" r="65162" b="2343"/>
          <a:stretch/>
        </p:blipFill>
        <p:spPr>
          <a:xfrm>
            <a:off x="1306910" y="1009555"/>
            <a:ext cx="1772946" cy="1313294"/>
          </a:xfrm>
          <a:prstGeom prst="round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91367" r="77065" b="2343"/>
          <a:stretch/>
        </p:blipFill>
        <p:spPr>
          <a:xfrm>
            <a:off x="395536" y="3147814"/>
            <a:ext cx="1609556" cy="1274896"/>
          </a:xfrm>
          <a:prstGeom prst="round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62" t="91367" r="41713" b="2343"/>
          <a:stretch/>
        </p:blipFill>
        <p:spPr>
          <a:xfrm>
            <a:off x="3706192" y="1018130"/>
            <a:ext cx="1710283" cy="1296144"/>
          </a:xfrm>
          <a:prstGeom prst="roundRect">
            <a:avLst/>
          </a:prstGeom>
          <a:ln w="28575">
            <a:solidFill>
              <a:schemeClr val="accent3"/>
            </a:solidFill>
          </a:ln>
        </p:spPr>
      </p:pic>
      <p:sp>
        <p:nvSpPr>
          <p:cNvPr id="14" name="Ovál 13"/>
          <p:cNvSpPr/>
          <p:nvPr/>
        </p:nvSpPr>
        <p:spPr>
          <a:xfrm>
            <a:off x="708905" y="2427734"/>
            <a:ext cx="7704856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Pojmenuj dopravní prostředky. Které zde ještě chybí?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72077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Dana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Krenková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- 5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Autosedačka, bezpečnostní pásy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použití autosedačky a bezpečnostních pásů při jízdě v automobilu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124.10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42674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124.2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" t="40313" r="6917" b="31800"/>
          <a:stretch/>
        </p:blipFill>
        <p:spPr>
          <a:xfrm>
            <a:off x="107504" y="1192163"/>
            <a:ext cx="6552728" cy="2786542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0" t="67562" r="42550" b="25199"/>
          <a:stretch/>
        </p:blipFill>
        <p:spPr>
          <a:xfrm>
            <a:off x="855955" y="4156231"/>
            <a:ext cx="5055826" cy="923926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67" t="71522" r="7120" b="1955"/>
          <a:stretch/>
        </p:blipFill>
        <p:spPr>
          <a:xfrm>
            <a:off x="6772200" y="1549830"/>
            <a:ext cx="2254696" cy="2428875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sp>
        <p:nvSpPr>
          <p:cNvPr id="7" name="Ovál 6"/>
          <p:cNvSpPr/>
          <p:nvPr/>
        </p:nvSpPr>
        <p:spPr>
          <a:xfrm>
            <a:off x="2371800" y="505933"/>
            <a:ext cx="4288432" cy="558857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 se chovám za jízdy v autě?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70" y="4085252"/>
            <a:ext cx="1616224" cy="10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 9"/>
          <p:cNvSpPr/>
          <p:nvPr/>
        </p:nvSpPr>
        <p:spPr>
          <a:xfrm>
            <a:off x="6772200" y="823466"/>
            <a:ext cx="2367880" cy="558857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 vystoupení...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64492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124.3 Autosedačka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737823" y="2267588"/>
            <a:ext cx="308111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Náraz v rychlosti 15 km/h bez dětské sedačky může být pro dítě již smrtelný!</a:t>
            </a:r>
            <a:endParaRPr lang="cs-CZ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3508" y="1059582"/>
            <a:ext cx="28840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Používej</a:t>
            </a:r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autosedačku</a:t>
            </a:r>
            <a:r>
              <a:rPr lang="cs-CZ" b="1" dirty="0" smtClean="0">
                <a:solidFill>
                  <a:schemeClr val="tx1"/>
                </a:solidFill>
              </a:rPr>
              <a:t>!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3" t="65317" r="45569" b="17341"/>
          <a:stretch/>
        </p:blipFill>
        <p:spPr>
          <a:xfrm>
            <a:off x="197589" y="1637344"/>
            <a:ext cx="2811996" cy="132509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063516" y="1450333"/>
            <a:ext cx="6080485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Autosedačku musí použít osoby menší než        cm a vážící do       kg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76056" y="1761628"/>
            <a:ext cx="1795684" cy="33855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23+38+49+12+28=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596336" y="1740765"/>
            <a:ext cx="869020" cy="33855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5.5+11=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3206" y="3085387"/>
            <a:ext cx="1600640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Tuto autosedačku používají děti mladší nebo menší výšky. Je pohodlná, mívá i opěrky hlavy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624218" y="3085387"/>
            <a:ext cx="1579630" cy="98488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Této autosedačce se říká sedák a používají ji děti starší nebo vyšší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644928" y="3577829"/>
            <a:ext cx="5266905" cy="1305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Při jízdě autem nikdy nestojím mezi zadními sedadly. Při jízdě autem používám vždy autosedačku. </a:t>
            </a:r>
          </a:p>
          <a:p>
            <a:pPr algn="ctr"/>
            <a:r>
              <a:rPr lang="cs-CZ" dirty="0" smtClean="0"/>
              <a:t>V autosedačce se vždy připoutám bezpečnostním pásem.</a:t>
            </a:r>
            <a:endParaRPr lang="cs-CZ" dirty="0"/>
          </a:p>
        </p:txBody>
      </p:sp>
      <p:sp>
        <p:nvSpPr>
          <p:cNvPr id="15" name="Ovál 14"/>
          <p:cNvSpPr/>
          <p:nvPr/>
        </p:nvSpPr>
        <p:spPr>
          <a:xfrm>
            <a:off x="3808300" y="555526"/>
            <a:ext cx="4940163" cy="75608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Vypočítej příklady a výsledky doplň do věty.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124.4 Bezpečnostní pásy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2" t="16148" r="6607" b="52963"/>
          <a:stretch/>
        </p:blipFill>
        <p:spPr>
          <a:xfrm>
            <a:off x="127297" y="2499742"/>
            <a:ext cx="4462023" cy="2304256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127297" y="1131590"/>
            <a:ext cx="4248472" cy="119521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Přečti si správný postup poutání a popiš podle obrázku, jak se správně dívka poutá.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5580112" y="555526"/>
            <a:ext cx="2736304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Kdo z cestujících je správně připoután?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7" t="71391" r="3576" b="10183"/>
          <a:stretch/>
        </p:blipFill>
        <p:spPr>
          <a:xfrm>
            <a:off x="4716016" y="1705260"/>
            <a:ext cx="4295726" cy="124308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799782" y="3219822"/>
            <a:ext cx="4211960" cy="170648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když cestuji na zadním sedadle, vždy se musím připoutat.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Umím si správně zapnout bezpečnostní pás.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Připoutám se při jízdě v obci i mimo ni.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Nezáleží na délce jízdy – připoutám se vždy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124.5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13" b="90792" l="3402" r="9708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3" t="63973" r="3096" b="9090"/>
          <a:stretch/>
        </p:blipFill>
        <p:spPr>
          <a:xfrm>
            <a:off x="-103956" y="2443842"/>
            <a:ext cx="5803249" cy="2509515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323528" y="1059582"/>
            <a:ext cx="4752528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čtyřsměrce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ukryto 11 dopravních prostředků. Až je vyškrtáš, zůstane ti 18 písmen. Když je přečteš po sloupcích, dostaneš tajenku.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1.gstatic.com/images?q=tbn:ANd9GcTHjXlbGYWGAfO2ufp7nir3hrbaJqL8jGu1dHDF1VkZei2gyeOqPQ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95685"/>
            <a:ext cx="2160240" cy="30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5292080" y="699542"/>
            <a:ext cx="3168352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Které dopravní prostředky slouží  osobní a které nákladní dopravě?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t2.gstatic.com/images?q=tbn:ANd9GcRR7CmopRq196eG2XOH3eClAdSbYZS88JKCRdgxDIEChmSO9ca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6" y="2785205"/>
            <a:ext cx="850547" cy="6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QL76ZCbC2gWJae71kPsWzjj8NAVeH9855pIpKfHEy0yv27L3Y0q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804" y="650098"/>
            <a:ext cx="856958" cy="4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d04.jxs.cz/538/121/989f5863d5_71063655_o2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87" y="4443958"/>
            <a:ext cx="793612" cy="5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3.gstatic.com/images?q=tbn:ANd9GcRQYhKwKbCysmKPDBnt5iaVlbGQKv9leSCNeeJop8WOl9X7J2c2E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4" y="4011910"/>
            <a:ext cx="864096" cy="6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4284984" cy="655622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124.6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t3.gstatic.com/images?q=tbn:ANd9GcSOGO0TOZ6J2xcp9vfwq_MB5wE1LMr0Opw__VCM6j2-4rg31CuLj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63838"/>
            <a:ext cx="1296144" cy="12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0.gstatic.com/images?q=tbn:ANd9GcQEjEb9zQkWnxxuYLf3VaL83YXl4xDP2Ruyi8M7aAsq6GZ_cXYc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4753"/>
            <a:ext cx="1296144" cy="11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katastrofy.com/images/fotobanka/doprava/zeleznice/prejezdy/P1010039_vnahl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5" y="988670"/>
            <a:ext cx="2636068" cy="19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1.gstatic.com/images?q=tbn:ANd9GcTbSflQpIFYltXhN56SzR8H_7Oo_I6n9hd7YtBgUzz9DiFuUeJ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5" y="3034819"/>
            <a:ext cx="2652067" cy="198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>
            <a:off x="5724128" y="826916"/>
            <a:ext cx="2952328" cy="1455673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Spojte dopravní značky se správným obrázkem. Znáš název těchto dopravních značek?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6084168" y="3034819"/>
            <a:ext cx="2232248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znamená červené a bílé světlo u závor?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124.7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1.gstatic.com/images?q=tbn:ANd9GcTXg4_TvraEVL8FflJtfwD-U6IsjxR8J1QuQYgqPozqZ4C-CJY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4"/>
          <a:stretch/>
        </p:blipFill>
        <p:spPr bwMode="auto">
          <a:xfrm>
            <a:off x="323528" y="1167617"/>
            <a:ext cx="1962844" cy="130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QGZWdU990jURj2D7mmdm1hKUiKJ7QVnAAV8glH1VEByOxPvkdh9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86" y="597984"/>
            <a:ext cx="2197596" cy="14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Q-xfVqU25U-1Lbt8Q-mFLZFibmwpSyjEOhn3SCkPw6VLCeKmF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3" b="7513"/>
          <a:stretch/>
        </p:blipFill>
        <p:spPr bwMode="auto">
          <a:xfrm>
            <a:off x="6588224" y="676275"/>
            <a:ext cx="2164085" cy="13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g;base64,/9j/4AAQSkZJRgABAQAAAQABAAD/2wBDAAkGBwgHBgkIBwgKCgkLDRYPDQwMDRsUFRAWIB0iIiAdHx8kKDQsJCYxJx8fLT0tMTU3Ojo6Iys/RD84QzQ5Ojf/2wBDAQoKCg0MDRoPDxo3JR8lNzc3Nzc3Nzc3Nzc3Nzc3Nzc3Nzc3Nzc3Nzc3Nzc3Nzc3Nzc3Nzc3Nzc3Nzc3Nzc3Nzf/wAARCACLALoDASIAAhEBAxEB/8QAGwAAAQUBAQAAAAAAAAAAAAAABQECAwQGAAf/xABBEAACAQIEAwUFBQcCBQUAAAABAgMEEQAFEiETMUEGIlFhcRQygZGhI0Kx0fAVM1JicsHhB5MWJFSS8TVDU6LS/8QAGQEAAwEBAQAAAAAAAAAAAAAAAAECAwQF/8QAJREAAgICAgICAgMBAAAAAAAAAAECEQMSITETQVFhBCIUMkKh/9oADAMBAAIRAxEAPwD0LNZ56DKJZuIJWS3ecAE3IHTbBTWpYruGH3TzP54ryUyOhVSy7g7HwN8OfWqEsnEVd+6N9vL/ADjUgnvjh930wDyWSY5Wks6vHUrIdSSrofSX22NjazDngzrAZFN1JuLEfrwwAS3wuGjHE2wDOZQRyvhjxJJZuZQ7Hqp9cIJb9MPAGkEDfxwgK1ZS+0z0vHJMUMvFFm5uBZdQ8NyfUDF4G454YbEENyO2EA7wB59PPABJjsJuMdfAAuOx2OOADiAwIIuMMuY9mN16Hww/CXtywWBxwn3j8MNsU9z3P4fD0woNzcb4LAU8sVp6WN6qmqGQM0BYqTzXULG3wxYOOO5API4LAXCYarEix5jbC4AOOOwmOvgAZ3vC/psccjagNJN+XeFjfDTKRHq4Mh/lBW/42wxqmJQeKypvyLr+eABa1Q8AVlB+0Tpf764k0HTZHBBHJhqHz54p1VZAY4wspI4seygv99fC+LkcoZAdDi++6MD8rXwAIGZOYIA5/eH544yo6k6lt4g3HzwH7R9pYMnpWMKmSouulHikCbmxuwFhtfFqCSHNKGmqWUo8qI5MepWU2vYNa9t8KwotgaT5EbYm1bDwwDRnpYGjp5auVmbu8eFzpv0vp5fXEtJmomjjkMMqo4uGYWGCwoM6sIUJQLqNx94HlgXT5zFPNUqgLJDIqErHISbqp/h8/pi+ayIWGmfnYfYP+WCwJ1YnZ/e+h9MOxHqRhvqv/SccsoJs1wR/Kd8FgPLEC/MX6c8LfzwzWP0McXXxwdgPx18RmRQCSRYc98UZ87y2CThy1Sq9r6dLE/QYKAI3wwoASyAath626YYk8ci6oyWXxCnC8Qt7qOfhbAA/VcHoRzHniOCeOpiSWFtUbDuta18RzIZkZW1LdSt1texwL7NU3sOUwRIbKAzEvITcnrv08sABrkb4W+2Kvtka370R/pkGGrWwg6dV/ALufphiLeExCtSrMAsc+/UxED5nDtZ/gf5YAI5YoJiDKoa17axcC9t97+GJI41UWi0aR4KP7Wxwv0O3hjiqtYMoJ88AyOvkdIYjYfv4h8C64nVyL3Qj03xVzJAscPvC9TD15d8eOLRDgAK3IdRhABO2QM2SOgFy0qAAAePn88WsqYfsuhOo2WFOfho6/PFLtkWOTqCdKmdNVjuRfl9cRZJQZg2V0zVlcjtwlKtHCAQpHu3B6bbjnbCH6CeYyuYToJWw5qcU8tVKWnhhjvpQbXOI3y2pijkZcwlICHZ1vv0O56Y56eeDRqrWIsLDhDb64QBTgxmJnhtEzMtyuwO46YuXcE37u1lubj/GAojqRT3/AGioUyqd4/Mbc8Xkhq3F1zDWu/eEYseXn+r4YF5SwXflfb0wpIINx8R0wNlhqkAVcwkBkIUWh2XmSfexIIKk21V/W9uHe23L3uWARd4qj3iR4E7Xw4kWB5DAemoqinKU7ZgXkMbMxWLnc7E971+WHxZbPECfb5XuLBnF29efPp4YACmq4238+WGlSRdtvTFPgSg3Ne4W42ZQB6c/1viIQyCX/wBQfaxsR4k2HP8AztigCBsveNzbclsJBI0sKPIhjZlBKk8vLFKSjmWMk1tQbKRyG/r8j88IlHIYwf2hUi6ADl3duY2wgCLEW5YpZcqy5ZCHUFSvI4BZbO2c0tbTnMqmKoQkMY2AAUmwt16b9d9iOkPZNENGtMc0qPaQOIYVfugG9gNVz0v8fDCsDWDZrG1uhtjiNQ3wNmoJlj1rXVjsq2A1jvcvK1/DpfDJqPhLrkzKsAayqQdyelhbn+XTFAFLW907+HPCd/8Ak+X+cApKaqGeCL9qVSxNBqEepbA6h5X/APOL/sUn/XVX6+GARbUrbYWw8WOKCVKcThFrHnfa2BmZ562WZpHC6q0BiLG3var7b4zlJRVsYZzK0cMLFtvaYrk9BqGLUcyTJribUt7Yz9BmAzKJYmZpP+bQjWBcqWuBYYuVhzHKaFWgo4Epo4neeWVwvDNwRtffYm5v0HPApxfsdWV+2EixUEBdwhM66dTAAkfEYtZRmFGuV0i+0xACFfecA8uvgcY7MKXPu2NP7MgyqWSBblYqjUDvYkqw23Hn8MN/4Fz6ny9IYw0LoQ2sSqVvbcFQDtfrzxLyUNR4N5VTxyUczI6spjazA3B2PnilmtLNKimnn4LcgyqG1fPljBxx9p8sleiijgkp1A4nsyKpYEAE3uCeXh0weizzMI0Q5lTyoCgB1rou3Xcrb4A4e6Y9SerdqPLZTWZlU0rEhgX4YVrG9gdPPa/Tl1xqstRoqGGM2ICLZupFhzx5zmvaSoqYxDPl05hhYPxYpU0selwTv1NvT46/J+0WWyRU9LJmMIqjGpKPIlwT9262F7m1sNNEtcB8tfmGxxCsLEAjwIw1gxPda3qDviMMQxBlN/4bDFCKVVLTU+YojSvEzQ3RUJAPeN/qRiVcxpQljUAdOW34eWKNdmmX02aDjzqG4YiJG2kkk7kcumKlb2qpqQDgz8cEkabcvO9+WFtH5DsvZjmuXxos0tUf+XPE0JzJsRvtys2AOYdr6dJWSNb/AGQOqxuG5r8jyxm8yzaevq3labdxYi9h44py1B1kFwx6hhsLY555Zf5Hqz0HJ+0kVfTTcVtLop3tZSbcsE5M1pY6Nm4qnTETax6D0x5pRZtWUyPHTTqglXS+kWJBAvvgtN2ir0y6tRqmORRTMqhgNjp2Jtvi4ZOKYUDuw+ZrBnxBIVZY3VggFtgTf58sVDmP7NzgT07MWhKsV0259Ovnv64j7KVC02axVDBrqrEJa33CD1Hpv1OKNZWST1TguLBQgttsNx+jhbcEnsVNmlPPSxSl1QugYqVJIJF7Yc9dSAajKAVHMIeXXpgF2ezaGnySiSorYozw9KqdzYG1zvthcz7TweyPwK2Bua3BIN7bbY13SQyDMs9yyDtBG89RKY4Yxdl1bNzAI5cjf4YlTt3kxUF5ZVa262Gx+WPPayseprJpDOJAU3Ltc8sQceLwh+mMZZ5XwgoLS57U2LO7cZW2lQ6e7f8AG9sNq8ymrXZppWlIN1uTtfngO5MjM17EDceh5/T64fBIdSgcvMc8cTlKSpsdGkyzMqvL8tq6mCSSNy8cKOnME7k+VgFF/wCbA2v7W5hX0slJVVtdJBMhWSNmBDqRuCOoxq+x9PTVmRslZl0dSoqGbU0jLc2XoOfIfLBN8qyHLlWaXIadSWAXvufpvsMdGLLCMdWV432YKGqbs1mcsNHUVkU0cUcdQ6P7z6QX/wDvfGh7KdpczzXO4qU11ZIml3kWQjSQAdj6mw+ONFHk+TZkxqkyOLvO3ELSupZr73Bt1wWyfIssop3npMrhpJStmZHLki97b+YB+GG80KpdjUHdmXqK++TZ/XUcEYq8tnamiZl1iXSqEkj1ci3lzwA7P9o8xzjN6LLMwoqcU9SxDvHHIhWwJuO9bpjZZj2eD5DmdLlpYT5i7TtxH21sVBttsLKMZns32KzzLe0FBWVckJggYl7T3vcMOXXmMRGS5LMo/aCrWaUNHAyqxA7p8fXB6mz+CmyGkqq/LYqlJ55IlVNP2YXT/EDf3vLB6TsJ2bkcnj1ULySFBeVRqbqBcb88VO0PY2upspy+gyJpZ1jnkkkMzxggMF8bA8j54vyxdIKJqDtAj5dDm0ftCUUshilgkYEooIXUCCQLFht9MaqTs7R1kgm4zMzD3lmO/wAL4xQyasy/sXJDmaKk8KyyFQFsburAjTt90/PGWy2SVcyWNZdCtO11031KIySL9N7H6YmM7lTOec9cmqR6bU9gqackrUVKXbVcEHfA6o/08qNRMNfa3LXDf4X1DGPhzbMVjRoqsi8SuNyAWYkDwNvLBCk7QZx7UkS5hPoMpQfbSE6R6m173+FsV+ovJ9BKTsHmO954TbfUqk/TFSq7FZojFkmictyBBB/DCVva/PqeoKU+ZOUWQpaSJTcWB6i/X6YsDtxnAVVk9nkGrcsgvbfwt4XwXFcAvyI9AyXs7m0V1WlJ0qAdLC+wA64GVeW5jSh9dLUrGRZpNBsPiPLGkft3UFYy9PATcH96Bblfr54nXtuJLLJl6NcW7tQp8sJUWpRrsw9BMICZYZQJUmZbkgHTpH+fniGZAWVowpvGO9GwuWsb3HPGqrMzy+Z2c0fBVlJAsrWPW2KDQ5RTAU0tmeEcMuEZdRGx3GLUoo08Ul6IxX3pKYUz6ZFhVG1ShrW/h8Bv9cUmeQOUchtPNibf3wRdMo1HhyyRPa4DDUCPH9HDMzMemQwuJAvd4erTzxE0nyKUJR7QIaSVZ3hSTWB3l2sPPElpP44/9sYqiNxUl1jZAnMqDyseuGGVrn7OTCduqJDcGSVszsKZWJI3Btc3B254bT9n83c2FKCTsGUjnpO30PyxPktY1HFcyuklyTc2ufEYLtnsvCBhMjsNNyXFiABb+/zxnGWOuWOLi1bBEXaHNeypFFPHTLG32ql2clm2BFww8j6YSo/1Nnqu5UUWXyKjEoe+vlf3vDA3tNVTzTVFfPY0vd0xFQxiBUA728QTjNrmlPIjxwhEZVFiVHe3F9wP1frjeEMclaJlOUeY8m9pP9VKqnEcMNFlsUQNzfX3bnc+9c4KUH+qldNUCOOkopEKkl0WS2odNz4dRjy45lFTh1lAbhlhZFB226kDfcYNZJVGSaVafLWrZZbxxNHpXSyi7EbgcrYt4oL0Z5pZpY3r2b+Lt1XgDRT0xCgKb6zY87Wv5jDj29zIE3pKP5N+eMA/aCGOmGoWWWQ21OBpa3I+H+cQ1+cikFOyLFURy21NHMCIyb3VrDmALkeeDxw+DzpL8+6Tf/D0D/jGqcgtQ5exVy4LRMSreI32OJD27zE+9S0beZVvzx51R9paCSJTK08UjbGJFJA9Tyw39vFK1InZUgZQSyIWYAkgj3rXt+OB4ofA4/zpcWbyt7W1eYutLVU1OsEzxwtpDAkM4Btv540OQZDlFRPm4NKriOulhQuN1UAXA6+I8xzx41mWbySZdVcKrRHDqiqEIYhr8jfY9298Hl7cZkzCbKKs00E9Q9RNEq6mZj927LtyG4wvGk1SOzHjycPJyz1qPs7k7OwXLo14bAAaRY2AtbyF+XLrzwi9m8oSUFaNVIFwQx23v8/xx5BW9r8+ZC69p5kZmY8EIgCpvtfT0xBW9rMyqXkRs1zKKNYUC+zzN32tuSRbfcX/AEcVUTp0R7FL2TyaeXXJTsSSTcStz8efpijmfZvK6elZ46dw6gkd88wjWx4+M/z2nnmaOuzeogkQBNdbIxXxNrkH6YVM4zcSx2nrJVRdDLJOzH3ib97ruR8vDA4x7JeJekelPkeVeyQsaRAzIhDFrXJt/jEi5Xkcff4dOhFzcy/5x5bVUFdXqCtO5LG7O9xq/EDDxkOaPUrNMI3AO0U791drbc8T+q9lrG6qj0WpyzI55G+3jWNYiQEmFtXK2KdLl3Z+SihlqK5I5GjDOq1ChVPW1+mMfT5VX0/FLTUj6gQE4RbSW6ruACL7E3+OJZMpkmZpZq6rQO9+GqILXPn8cQ5QRs5y4RofY8ilkZhX6ktZSklwV6Hl4b4HZslC8btQVTzSOQRYG3n0GK/7ByiAMDNVSyJbhEyLbTzN7AXPL64fEuXUTFEIja1yeZ/PriHkj6ixSyykmmxxJiy4ROBxQQ2ksF2IYg/I+OK+3n/uD/8AWJJpaIyGR1mkOrUSUAAPxthPa6X/AKcf7a/niXfwZ1Zbly1u8WlqmFjc6h9dsUKq1Oh0wTSkAkBqlVNx054liyqumkW+Wwr11S7/AI3w9clzPkYEXUNtOlbA/DbF6pezSitR1yxSh5Ms+0TkHfUAef4XxWzvPPaKWWCnoft9V1BiJUb38LcsGTkWYTOZp5+I/Uu7N9b9BjoslhgYNW1QSO4LCGRQ59NRP4YTxY3Pf2PmqAvZ6vWgjQVmVy1UquZLoi90m23vDbYX23w/PO0NbWVlHU5Vl89DwDIbvEAp1BQBz8m+eCLUGWLDqmlrFlMt7EqIzFfxIF3t8MQ1cOXNKGoGqeCBa1Q66r339y4+WH4oLJ5K5Ek6oyppa6cDipxEjFhrYG1/T9b4V6KdoioWF0JJOtWO+NMVhBDNqNxbUfd+pAxE8aSSB5JZuFp2QPpX4HTYfPG27FoAqDINaO81UqFQNIMZa59SRb13xbOSRRs0YzETRE3JRNIPLpfntgnGtCTqWE3v7xcsbeHMg4evFlYLTIw3AtFCOfTfnfCc2NQQJjyZCqpG00gudRBIBPpviwuTxRsXkiN2HN2uPC2DgyysqYxZKgX5iVzp+Xw54cvZirDXE8CoRe5T/BwrY3EDw00Ea2RVXT0BUfhid1QniKqna+oBjb4kDBdOys5YcStQE8tNwcXI+ysA0l2jlbndnscS5D1M4ZICpUCy22GobfU+OJ46qqIVV4kgG6nTc+H8I/HGmTJRBsFhK3tpLr8OeJGpJE9yJQOtmGIc/oNUZsJmDt+5ZRaw1Nbf4k4cMvzBj3po0687/gMHJYasX+wYG3Sx/A4G1FSYCVmdFANu84v8hvhKTfQ1RCMva95aomx5BdsPjhp4/s0JkY9Ov0w0itqoyaCjknFra27qfDqfpiA0Fa4tWRzlescaaVHkSNz6/PDpvlsbSHyzUqMFEUbvyABLt+Q+YwpnrXccORoVuLd4ObjYbch9cNhaCPVFGjRlfdjjsWJ8P0cRmmzKpQa6aoiUkrwljJZvU22/W2KSEMc0kP2axGWYC9ywOnx3HLHcSf8A+OAerHF3LaGB0YGrpYGQXMMjlG677jfYE3vg4uR1bKGEtLYi/wC9GMpZ4xfLBtIC1vaBYNScOQvpuNWlQfDxPnyxGuc185VYYVUFtKtuQL/AYGg1lSmt1kjp7ENNHBcADbqMdT09VPVxvFFLWaHAdHYstx0sPEDljZul9iT+TWdo+z75flUlU+cNJMmniR8NVQXIB3Nz1G1/HGPM63uZZn8NINj8Tg/OM7r4xDX1NVLDG2rhSIQq28fG3mcMpcrWRv3alQd7XvjnwLLCNZXbLdAFHUHTDAhZxsXNyN/L8cWFpat2OmIgseem1t/kfljUQ0UETXKC97Xvh+tIyQCBpPP9HGuwuEZ+DJKh7cV7Mxv4cvG22CdJklPH3mWN2G92TVf54vLKhAPFXvDDl2JIa9xc94bemFuTsiBaGlDFjDCznYkwgf2xKGMalUiRRe+yjphxY3O4YeIFreuGMCWsgCr4sb6cC2fQ2yRJ7ffHibDC8XukiZRv1A54pIZgArO0nS9hv8gMOqnipdJrJY4VK90yva+3Qcz6AHGqxy9shyRYeQi95AzHrptfEBq5b6QTub8wMCqnPKeMgU0MlQTYXf7NfgLFj9MVePmdULavZoSPdjXh+fTc/E4jWvZaQZqqyKMkVkyKbXCuwLHzC+99MDJ83jPdpYpZCD77MUX1sN/mR6Yjhy+BDea8hO517AnzH974uRokg4UcKMCL6Qo5Ya+h8FN6mScFaypk0n/2YjoS3rzPxvhix0aKkcFKFIsVjgSzG383PE070eoIiCrkG2mP3Qf6vyv6jEhoKioGmWdYYmHejiU2P5+puPLFpNkN0UpcxdCv2xiRdhFDJufIv+V/TDmlrauD7WWSOmuPs2drsPQ/3+WCEGXUsLqTEWcC3EY6j9PyxM9PCRcoGU8rE3588NwaF5FYHgEUUiCmJVl2DK2+L0Mome0k0hFrd5iQ3ww/2UqCUAsDa7Wa/nuNsdKAXtFEEWwvqIPe8emMJSoUpqiHMaaKrkcL9qTYNckd0bgd3fbEozDNAAOK238+FWZwbqxVzsSh6YUzsDY1Bv6tjFyi/wCxm5IPTpmcizUaRxxQWICe0oqqOY3uLDw/C+AmY5lmtPPKmX0mURwI1lU0liQAQbsGF9wD026+NSCCKCCcRIF1RUxPnz/IfLBOqReNKlu6De1+tsSnJvZibpcBODtBm3sVLY0j1DPIKkRRGxUDuFbkkdPPHS5pUlFeWlZTa12pze/kbbcjir2ARZ66RphrMaEoT0Oo743y7897cr+mNcWN1djTckUsrmFdRLOYgguRaSPSTbxBGLC00AAvDFciwsg3/wA4SrkeOFXRrN3d/jjJV1ZUzThJZmK8Qi17Dxx1RgqKs0VVUZbSX4qwarX4aqpNvTAWrzLL3VuFllMFvcu6CxHwAwI62G15Dy9Rin2trqnLsshlo5OFI4XU2kE/UbYrWKvgceXSLsrRQos8/CghADXNkXx6/wDnFCXPqOGM+zpLUspNzbhx/MgEj0GM6Czrx5WaSYlu/IxY8vE4s5YiyU0c0gDSW5nfxxm8lLhGix/JYlzbM6pmWBhChttTjSbHprO//bbEcWVSmQtUNZmHeZTdjY33O7YPTwRRQF441U7CwG3TpyxWPdjOnbYnb1xFuTL4j0iCGnjgBESgHcltwT8zfE6wzOSYVW9veuAPif74Si+1qY1kJKtJYi/TTgdXVE1Tms9LNIzU8Z7sQ2Xn1A5nzOKURXZZeqgQaIyaucCxEVwg9XN7/C+HrS1dct6x+BASPsYxpB9R1P8AVf0xfggigvwkC7evXHMzaC1+8XAJ+IxrGBk5/B1JTR08eiC5HUki7YklVS66JCSOdhb8cKpLPAh90tpI8rYi1MYZLn3QLeXPGnRmxGYpGVsWXo2m/Plt4YpSRtNpaQMDa+z+PPbF6MCSCBnuSQLm/phqgb7Dbltjlzu3Q9VVlZIdB7qbWINyd/LC1HDUAOqhjysbDFqQASFRyvywPrdpk/qtjnl+qsG2kRKGSQd8WI5DEgi23IPy/LEmkauXW3wuMJbzb/uOM9djPW+z/9k="/>
          <p:cNvSpPr>
            <a:spLocks noChangeAspect="1" noChangeArrowheads="1"/>
          </p:cNvSpPr>
          <p:nvPr/>
        </p:nvSpPr>
        <p:spPr bwMode="auto">
          <a:xfrm>
            <a:off x="63500" y="-566738"/>
            <a:ext cx="1543050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10" descr="data:image/jpg;base64,/9j/4AAQSkZJRgABAQAAAQABAAD/2wBDAAkGBwgHBgkIBwgKCgkLDRYPDQwMDRsUFRAWIB0iIiAdHx8kKDQsJCYxJx8fLT0tMTU3Ojo6Iys/RD84QzQ5Ojf/2wBDAQoKCg0MDRoPDxo3JR8lNzc3Nzc3Nzc3Nzc3Nzc3Nzc3Nzc3Nzc3Nzc3Nzc3Nzc3Nzc3Nzc3Nzc3Nzc3Nzc3Nzf/wAARCACLALoDASIAAhEBAxEB/8QAGwAAAQUBAQAAAAAAAAAAAAAABQECAwQGAAf/xABBEAACAQIEAwUFBQcCBQUAAAABAgMEEQAFEiETMUEGIlFhcRQygZGhI0Kx0fAVM1JicsHhB5MWJFSS8TVDU6LS/8QAGQEAAwEBAQAAAAAAAAAAAAAAAAECAwQF/8QAJREAAgICAgICAgMBAAAAAAAAAAECEQMSITETQVFhBCIUMkKh/9oADAMBAAIRAxEAPwD0LNZ56DKJZuIJWS3ecAE3IHTbBTWpYruGH3TzP54ryUyOhVSy7g7HwN8OfWqEsnEVd+6N9vL/ADjUgnvjh930wDyWSY5Wks6vHUrIdSSrofSX22NjazDngzrAZFN1JuLEfrwwAS3wuGjHE2wDOZQRyvhjxJJZuZQ7Hqp9cIJb9MPAGkEDfxwgK1ZS+0z0vHJMUMvFFm5uBZdQ8NyfUDF4G454YbEENyO2EA7wB59PPABJjsJuMdfAAuOx2OOADiAwIIuMMuY9mN16Hww/CXtywWBxwn3j8MNsU9z3P4fD0woNzcb4LAU8sVp6WN6qmqGQM0BYqTzXULG3wxYOOO5API4LAXCYarEix5jbC4AOOOwmOvgAZ3vC/psccjagNJN+XeFjfDTKRHq4Mh/lBW/42wxqmJQeKypvyLr+eABa1Q8AVlB+0Tpf764k0HTZHBBHJhqHz54p1VZAY4wspI4seygv99fC+LkcoZAdDi++6MD8rXwAIGZOYIA5/eH544yo6k6lt4g3HzwH7R9pYMnpWMKmSouulHikCbmxuwFhtfFqCSHNKGmqWUo8qI5MepWU2vYNa9t8KwotgaT5EbYm1bDwwDRnpYGjp5auVmbu8eFzpv0vp5fXEtJmomjjkMMqo4uGYWGCwoM6sIUJQLqNx94HlgXT5zFPNUqgLJDIqErHISbqp/h8/pi+ayIWGmfnYfYP+WCwJ1YnZ/e+h9MOxHqRhvqv/SccsoJs1wR/Kd8FgPLEC/MX6c8LfzwzWP0McXXxwdgPx18RmRQCSRYc98UZ87y2CThy1Sq9r6dLE/QYKAI3wwoASyAath626YYk8ci6oyWXxCnC8Qt7qOfhbAA/VcHoRzHniOCeOpiSWFtUbDuta18RzIZkZW1LdSt1texwL7NU3sOUwRIbKAzEvITcnrv08sABrkb4W+2Kvtka370R/pkGGrWwg6dV/ALufphiLeExCtSrMAsc+/UxED5nDtZ/gf5YAI5YoJiDKoa17axcC9t97+GJI41UWi0aR4KP7Wxwv0O3hjiqtYMoJ88AyOvkdIYjYfv4h8C64nVyL3Qj03xVzJAscPvC9TD15d8eOLRDgAK3IdRhABO2QM2SOgFy0qAAAePn88WsqYfsuhOo2WFOfho6/PFLtkWOTqCdKmdNVjuRfl9cRZJQZg2V0zVlcjtwlKtHCAQpHu3B6bbjnbCH6CeYyuYToJWw5qcU8tVKWnhhjvpQbXOI3y2pijkZcwlICHZ1vv0O56Y56eeDRqrWIsLDhDb64QBTgxmJnhtEzMtyuwO46YuXcE37u1lubj/GAojqRT3/AGioUyqd4/Mbc8Xkhq3F1zDWu/eEYseXn+r4YF5SwXflfb0wpIINx8R0wNlhqkAVcwkBkIUWh2XmSfexIIKk21V/W9uHe23L3uWARd4qj3iR4E7Xw4kWB5DAemoqinKU7ZgXkMbMxWLnc7E971+WHxZbPECfb5XuLBnF29efPp4YACmq4238+WGlSRdtvTFPgSg3Ne4W42ZQB6c/1viIQyCX/wBQfaxsR4k2HP8AztigCBsveNzbclsJBI0sKPIhjZlBKk8vLFKSjmWMk1tQbKRyG/r8j88IlHIYwf2hUi6ADl3duY2wgCLEW5YpZcqy5ZCHUFSvI4BZbO2c0tbTnMqmKoQkMY2AAUmwt16b9d9iOkPZNENGtMc0qPaQOIYVfugG9gNVz0v8fDCsDWDZrG1uhtjiNQ3wNmoJlj1rXVjsq2A1jvcvK1/DpfDJqPhLrkzKsAayqQdyelhbn+XTFAFLW907+HPCd/8Ak+X+cApKaqGeCL9qVSxNBqEepbA6h5X/APOL/sUn/XVX6+GARbUrbYWw8WOKCVKcThFrHnfa2BmZ562WZpHC6q0BiLG3var7b4zlJRVsYZzK0cMLFtvaYrk9BqGLUcyTJribUt7Yz9BmAzKJYmZpP+bQjWBcqWuBYYuVhzHKaFWgo4Epo4neeWVwvDNwRtffYm5v0HPApxfsdWV+2EixUEBdwhM66dTAAkfEYtZRmFGuV0i+0xACFfecA8uvgcY7MKXPu2NP7MgyqWSBblYqjUDvYkqw23Hn8MN/4Fz6ny9IYw0LoQ2sSqVvbcFQDtfrzxLyUNR4N5VTxyUczI6spjazA3B2PnilmtLNKimnn4LcgyqG1fPljBxx9p8sleiijgkp1A4nsyKpYEAE3uCeXh0weizzMI0Q5lTyoCgB1rou3Xcrb4A4e6Y9SerdqPLZTWZlU0rEhgX4YVrG9gdPPa/Tl1xqstRoqGGM2ICLZupFhzx5zmvaSoqYxDPl05hhYPxYpU0selwTv1NvT46/J+0WWyRU9LJmMIqjGpKPIlwT9262F7m1sNNEtcB8tfmGxxCsLEAjwIw1gxPda3qDviMMQxBlN/4bDFCKVVLTU+YojSvEzQ3RUJAPeN/qRiVcxpQljUAdOW34eWKNdmmX02aDjzqG4YiJG2kkk7kcumKlb2qpqQDgz8cEkabcvO9+WFtH5DsvZjmuXxos0tUf+XPE0JzJsRvtys2AOYdr6dJWSNb/AGQOqxuG5r8jyxm8yzaevq3labdxYi9h44py1B1kFwx6hhsLY555Zf5Hqz0HJ+0kVfTTcVtLop3tZSbcsE5M1pY6Nm4qnTETax6D0x5pRZtWUyPHTTqglXS+kWJBAvvgtN2ir0y6tRqmORRTMqhgNjp2Jtvi4ZOKYUDuw+ZrBnxBIVZY3VggFtgTf58sVDmP7NzgT07MWhKsV0259Ovnv64j7KVC02axVDBrqrEJa33CD1Hpv1OKNZWST1TguLBQgttsNx+jhbcEnsVNmlPPSxSl1QugYqVJIJF7Yc9dSAajKAVHMIeXXpgF2ezaGnySiSorYozw9KqdzYG1zvthcz7TweyPwK2Bua3BIN7bbY13SQyDMs9yyDtBG89RKY4Yxdl1bNzAI5cjf4YlTt3kxUF5ZVa262Gx+WPPayseprJpDOJAU3Ltc8sQceLwh+mMZZ5XwgoLS57U2LO7cZW2lQ6e7f8AG9sNq8ymrXZppWlIN1uTtfngO5MjM17EDceh5/T64fBIdSgcvMc8cTlKSpsdGkyzMqvL8tq6mCSSNy8cKOnME7k+VgFF/wCbA2v7W5hX0slJVVtdJBMhWSNmBDqRuCOoxq+x9PTVmRslZl0dSoqGbU0jLc2XoOfIfLBN8qyHLlWaXIadSWAXvufpvsMdGLLCMdWV432YKGqbs1mcsNHUVkU0cUcdQ6P7z6QX/wDvfGh7KdpczzXO4qU11ZIml3kWQjSQAdj6mw+ONFHk+TZkxqkyOLvO3ELSupZr73Bt1wWyfIssop3npMrhpJStmZHLki97b+YB+GG80KpdjUHdmXqK++TZ/XUcEYq8tnamiZl1iXSqEkj1ci3lzwA7P9o8xzjN6LLMwoqcU9SxDvHHIhWwJuO9bpjZZj2eD5DmdLlpYT5i7TtxH21sVBttsLKMZns32KzzLe0FBWVckJggYl7T3vcMOXXmMRGS5LMo/aCrWaUNHAyqxA7p8fXB6mz+CmyGkqq/LYqlJ55IlVNP2YXT/EDf3vLB6TsJ2bkcnj1ULySFBeVRqbqBcb88VO0PY2upspy+gyJpZ1jnkkkMzxggMF8bA8j54vyxdIKJqDtAj5dDm0ftCUUshilgkYEooIXUCCQLFht9MaqTs7R1kgm4zMzD3lmO/wAL4xQyasy/sXJDmaKk8KyyFQFsburAjTt90/PGWy2SVcyWNZdCtO11031KIySL9N7H6YmM7lTOec9cmqR6bU9gqackrUVKXbVcEHfA6o/08qNRMNfa3LXDf4X1DGPhzbMVjRoqsi8SuNyAWYkDwNvLBCk7QZx7UkS5hPoMpQfbSE6R6m173+FsV+ovJ9BKTsHmO954TbfUqk/TFSq7FZojFkmictyBBB/DCVva/PqeoKU+ZOUWQpaSJTcWB6i/X6YsDtxnAVVk9nkGrcsgvbfwt4XwXFcAvyI9AyXs7m0V1WlJ0qAdLC+wA64GVeW5jSh9dLUrGRZpNBsPiPLGkft3UFYy9PATcH96Bblfr54nXtuJLLJl6NcW7tQp8sJUWpRrsw9BMICZYZQJUmZbkgHTpH+fniGZAWVowpvGO9GwuWsb3HPGqrMzy+Z2c0fBVlJAsrWPW2KDQ5RTAU0tmeEcMuEZdRGx3GLUoo08Ul6IxX3pKYUz6ZFhVG1ShrW/h8Bv9cUmeQOUchtPNibf3wRdMo1HhyyRPa4DDUCPH9HDMzMemQwuJAvd4erTzxE0nyKUJR7QIaSVZ3hSTWB3l2sPPElpP44/9sYqiNxUl1jZAnMqDyseuGGVrn7OTCduqJDcGSVszsKZWJI3Btc3B254bT9n83c2FKCTsGUjnpO30PyxPktY1HFcyuklyTc2ufEYLtnsvCBhMjsNNyXFiABb+/zxnGWOuWOLi1bBEXaHNeypFFPHTLG32ql2clm2BFww8j6YSo/1Nnqu5UUWXyKjEoe+vlf3vDA3tNVTzTVFfPY0vd0xFQxiBUA728QTjNrmlPIjxwhEZVFiVHe3F9wP1frjeEMclaJlOUeY8m9pP9VKqnEcMNFlsUQNzfX3bnc+9c4KUH+qldNUCOOkopEKkl0WS2odNz4dRjy45lFTh1lAbhlhZFB226kDfcYNZJVGSaVafLWrZZbxxNHpXSyi7EbgcrYt4oL0Z5pZpY3r2b+Lt1XgDRT0xCgKb6zY87Wv5jDj29zIE3pKP5N+eMA/aCGOmGoWWWQ21OBpa3I+H+cQ1+cikFOyLFURy21NHMCIyb3VrDmALkeeDxw+DzpL8+6Tf/D0D/jGqcgtQ5exVy4LRMSreI32OJD27zE+9S0beZVvzx51R9paCSJTK08UjbGJFJA9Tyw39vFK1InZUgZQSyIWYAkgj3rXt+OB4ofA4/zpcWbyt7W1eYutLVU1OsEzxwtpDAkM4Btv540OQZDlFRPm4NKriOulhQuN1UAXA6+I8xzx41mWbySZdVcKrRHDqiqEIYhr8jfY9298Hl7cZkzCbKKs00E9Q9RNEq6mZj927LtyG4wvGk1SOzHjycPJyz1qPs7k7OwXLo14bAAaRY2AtbyF+XLrzwi9m8oSUFaNVIFwQx23v8/xx5BW9r8+ZC69p5kZmY8EIgCpvtfT0xBW9rMyqXkRs1zKKNYUC+zzN32tuSRbfcX/AEcVUTp0R7FL2TyaeXXJTsSSTcStz8efpijmfZvK6elZ46dw6gkd88wjWx4+M/z2nnmaOuzeogkQBNdbIxXxNrkH6YVM4zcSx2nrJVRdDLJOzH3ib97ruR8vDA4x7JeJekelPkeVeyQsaRAzIhDFrXJt/jEi5Xkcff4dOhFzcy/5x5bVUFdXqCtO5LG7O9xq/EDDxkOaPUrNMI3AO0U791drbc8T+q9lrG6qj0WpyzI55G+3jWNYiQEmFtXK2KdLl3Z+SihlqK5I5GjDOq1ChVPW1+mMfT5VX0/FLTUj6gQE4RbSW6ruACL7E3+OJZMpkmZpZq6rQO9+GqILXPn8cQ5QRs5y4RofY8ilkZhX6ktZSklwV6Hl4b4HZslC8btQVTzSOQRYG3n0GK/7ByiAMDNVSyJbhEyLbTzN7AXPL64fEuXUTFEIja1yeZ/PriHkj6ixSyykmmxxJiy4ROBxQQ2ksF2IYg/I+OK+3n/uD/8AWJJpaIyGR1mkOrUSUAAPxthPa6X/AKcf7a/niXfwZ1Zbly1u8WlqmFjc6h9dsUKq1Oh0wTSkAkBqlVNx054liyqumkW+Wwr11S7/AI3w9clzPkYEXUNtOlbA/DbF6pezSitR1yxSh5Ms+0TkHfUAef4XxWzvPPaKWWCnoft9V1BiJUb38LcsGTkWYTOZp5+I/Uu7N9b9BjoslhgYNW1QSO4LCGRQ59NRP4YTxY3Pf2PmqAvZ6vWgjQVmVy1UquZLoi90m23vDbYX23w/PO0NbWVlHU5Vl89DwDIbvEAp1BQBz8m+eCLUGWLDqmlrFlMt7EqIzFfxIF3t8MQ1cOXNKGoGqeCBa1Q66r339y4+WH4oLJ5K5Ek6oyppa6cDipxEjFhrYG1/T9b4V6KdoioWF0JJOtWO+NMVhBDNqNxbUfd+pAxE8aSSB5JZuFp2QPpX4HTYfPG27FoAqDINaO81UqFQNIMZa59SRb13xbOSRRs0YzETRE3JRNIPLpfntgnGtCTqWE3v7xcsbeHMg4evFlYLTIw3AtFCOfTfnfCc2NQQJjyZCqpG00gudRBIBPpviwuTxRsXkiN2HN2uPC2DgyysqYxZKgX5iVzp+Xw54cvZirDXE8CoRe5T/BwrY3EDw00Ea2RVXT0BUfhid1QniKqna+oBjb4kDBdOys5YcStQE8tNwcXI+ysA0l2jlbndnscS5D1M4ZICpUCy22GobfU+OJ46qqIVV4kgG6nTc+H8I/HGmTJRBsFhK3tpLr8OeJGpJE9yJQOtmGIc/oNUZsJmDt+5ZRaw1Nbf4k4cMvzBj3po0687/gMHJYasX+wYG3Sx/A4G1FSYCVmdFANu84v8hvhKTfQ1RCMva95aomx5BdsPjhp4/s0JkY9Ov0w0itqoyaCjknFra27qfDqfpiA0Fa4tWRzlescaaVHkSNz6/PDpvlsbSHyzUqMFEUbvyABLt+Q+YwpnrXccORoVuLd4ObjYbch9cNhaCPVFGjRlfdjjsWJ8P0cRmmzKpQa6aoiUkrwljJZvU22/W2KSEMc0kP2axGWYC9ywOnx3HLHcSf8A+OAerHF3LaGB0YGrpYGQXMMjlG677jfYE3vg4uR1bKGEtLYi/wC9GMpZ4xfLBtIC1vaBYNScOQvpuNWlQfDxPnyxGuc185VYYVUFtKtuQL/AYGg1lSmt1kjp7ENNHBcADbqMdT09VPVxvFFLWaHAdHYstx0sPEDljZul9iT+TWdo+z75flUlU+cNJMmniR8NVQXIB3Nz1G1/HGPM63uZZn8NINj8Tg/OM7r4xDX1NVLDG2rhSIQq28fG3mcMpcrWRv3alQd7XvjnwLLCNZXbLdAFHUHTDAhZxsXNyN/L8cWFpat2OmIgseem1t/kfljUQ0UETXKC97Xvh+tIyQCBpPP9HGuwuEZ+DJKh7cV7Mxv4cvG22CdJklPH3mWN2G92TVf54vLKhAPFXvDDl2JIa9xc94bemFuTsiBaGlDFjDCznYkwgf2xKGMalUiRRe+yjphxY3O4YeIFreuGMCWsgCr4sb6cC2fQ2yRJ7ffHibDC8XukiZRv1A54pIZgArO0nS9hv8gMOqnipdJrJY4VK90yva+3Qcz6AHGqxy9shyRYeQi95AzHrptfEBq5b6QTub8wMCqnPKeMgU0MlQTYXf7NfgLFj9MVePmdULavZoSPdjXh+fTc/E4jWvZaQZqqyKMkVkyKbXCuwLHzC+99MDJ83jPdpYpZCD77MUX1sN/mR6Yjhy+BDea8hO517AnzH974uRokg4UcKMCL6Qo5Ya+h8FN6mScFaypk0n/2YjoS3rzPxvhix0aKkcFKFIsVjgSzG383PE070eoIiCrkG2mP3Qf6vyv6jEhoKioGmWdYYmHejiU2P5+puPLFpNkN0UpcxdCv2xiRdhFDJufIv+V/TDmlrauD7WWSOmuPs2drsPQ/3+WCEGXUsLqTEWcC3EY6j9PyxM9PCRcoGU8rE3588NwaF5FYHgEUUiCmJVl2DK2+L0Mome0k0hFrd5iQ3ww/2UqCUAsDa7Wa/nuNsdKAXtFEEWwvqIPe8emMJSoUpqiHMaaKrkcL9qTYNckd0bgd3fbEozDNAAOK238+FWZwbqxVzsSh6YUzsDY1Bv6tjFyi/wCxm5IPTpmcizUaRxxQWICe0oqqOY3uLDw/C+AmY5lmtPPKmX0mURwI1lU0liQAQbsGF9wD026+NSCCKCCcRIF1RUxPnz/IfLBOqReNKlu6De1+tsSnJvZibpcBODtBm3sVLY0j1DPIKkRRGxUDuFbkkdPPHS5pUlFeWlZTa12pze/kbbcjir2ARZ66RphrMaEoT0Oo743y7897cr+mNcWN1djTckUsrmFdRLOYgguRaSPSTbxBGLC00AAvDFciwsg3/wA4SrkeOFXRrN3d/jjJV1ZUzThJZmK8Qi17Dxx1RgqKs0VVUZbSX4qwarX4aqpNvTAWrzLL3VuFllMFvcu6CxHwAwI62G15Dy9Rin2trqnLsshlo5OFI4XU2kE/UbYrWKvgceXSLsrRQos8/CghADXNkXx6/wDnFCXPqOGM+zpLUspNzbhx/MgEj0GM6Czrx5WaSYlu/IxY8vE4s5YiyU0c0gDSW5nfxxm8lLhGix/JYlzbM6pmWBhChttTjSbHprO//bbEcWVSmQtUNZmHeZTdjY33O7YPTwRRQF441U7CwG3TpyxWPdjOnbYnb1xFuTL4j0iCGnjgBESgHcltwT8zfE6wzOSYVW9veuAPif74Si+1qY1kJKtJYi/TTgdXVE1Tms9LNIzU8Z7sQ2Xn1A5nzOKURXZZeqgQaIyaucCxEVwg9XN7/C+HrS1dct6x+BASPsYxpB9R1P8AVf0xfggigvwkC7evXHMzaC1+8XAJ+IxrGBk5/B1JTR08eiC5HUki7YklVS66JCSOdhb8cKpLPAh90tpI8rYi1MYZLn3QLeXPGnRmxGYpGVsWXo2m/Plt4YpSRtNpaQMDa+z+PPbF6MCSCBnuSQLm/phqgb7Dbltjlzu3Q9VVlZIdB7qbWINyd/LC1HDUAOqhjysbDFqQASFRyvywPrdpk/qtjnl+qsG2kRKGSQd8WI5DEgi23IPy/LEmkauXW3wuMJbzb/uOM9djPW+z/9k="/>
          <p:cNvSpPr>
            <a:spLocks noChangeAspect="1" noChangeArrowheads="1"/>
          </p:cNvSpPr>
          <p:nvPr/>
        </p:nvSpPr>
        <p:spPr bwMode="auto">
          <a:xfrm>
            <a:off x="215900" y="-414338"/>
            <a:ext cx="1543050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http://t1.gstatic.com/images?q=tbn:ANd9GcT-TRh2QN0cROD-81q4Zzg38rfKuzPmTsYRHZ08NNZHSoArQDb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4" b="9211"/>
          <a:stretch/>
        </p:blipFill>
        <p:spPr bwMode="auto">
          <a:xfrm>
            <a:off x="2483768" y="2981325"/>
            <a:ext cx="1944216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2.gstatic.com/images?q=tbn:ANd9GcSQz3mWtOyjquCDzn1f4pzRd7F74jPVcNHW3s1GKMLm40Wuwt-U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 b="11058"/>
          <a:stretch/>
        </p:blipFill>
        <p:spPr bwMode="auto">
          <a:xfrm>
            <a:off x="5148064" y="2981326"/>
            <a:ext cx="216024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440854" y="2632138"/>
            <a:ext cx="1728192" cy="69837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tram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3820108" y="2170387"/>
            <a:ext cx="121575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bus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876256" y="2170387"/>
            <a:ext cx="1711424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plane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2568352" y="4358247"/>
            <a:ext cx="1775048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train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5302932" y="4301096"/>
            <a:ext cx="1850504" cy="65685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ship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11837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124.8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9385"/>
              </p:ext>
            </p:extLst>
          </p:nvPr>
        </p:nvGraphicFramePr>
        <p:xfrm>
          <a:off x="93042" y="915566"/>
          <a:ext cx="7257188" cy="41342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491880"/>
                <a:gridCol w="3765308"/>
              </a:tblGrid>
              <a:tr h="1726867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Dopravní prostředek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není (nejsou):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a)   loď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b)  automobil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c)   brusle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d)  autobus   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Tato dopravní značka znamená: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železniční přejezd bez závor 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železniční přejezd se závorami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pozor vlak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pozor železniční přejezd</a:t>
                      </a:r>
                    </a:p>
                    <a:p>
                      <a:pPr marL="342900" indent="-34290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407401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   Dopravní prostředek pro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nákladní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dopra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 je: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autobus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tramvaj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trolejbus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kamion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sz="18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   Rozhodni: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Při jízdě automobilem se  vždy připoutám.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Při jízdě automobilem se připoutám jen v obci.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Při jízdě automobilem se připoutám jen mimo obec.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Při jízdě automobilem se nemusím připoutat.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http://t0.gstatic.com/images?q=tbn:ANd9GcQEjEb9zQkWnxxuYLf3VaL83YXl4xDP2Ruyi8M7aAsq6GZ_cXYc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2150"/>
            <a:ext cx="504056" cy="4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124.9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976759" y="1511375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45010" y="483518"/>
            <a:ext cx="8075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Zdroje: 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Dopravní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výchova pro 1. a 2. ročník základní školy - BESIP, MINISTERSTVO DOPRAVY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Dopravní výchova chodec pro 3. ročník ZŠ - BESIP, MINISTERSTVO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DOPRAVY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Google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9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777</Words>
  <Application>Microsoft Office PowerPoint</Application>
  <PresentationFormat>Předvádění na obrazovce (16:9)</PresentationFormat>
  <Paragraphs>113</Paragraphs>
  <Slides>10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124.1 Dopravní výchova – dopravní prostředky, jedeme autem </vt:lpstr>
      <vt:lpstr>124.2 Co už víš? </vt:lpstr>
      <vt:lpstr>124.3 Autosedačka</vt:lpstr>
      <vt:lpstr>124.4 Bezpečnostní pásy</vt:lpstr>
      <vt:lpstr>124.5 Procvičení a příklady</vt:lpstr>
      <vt:lpstr>124.6 Něco navíc pro šikovné</vt:lpstr>
      <vt:lpstr>124.7 CLIL</vt:lpstr>
      <vt:lpstr>124.8 Test znalostí</vt:lpstr>
      <vt:lpstr>124.9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190</cp:revision>
  <dcterms:created xsi:type="dcterms:W3CDTF">2010-10-18T18:21:56Z</dcterms:created>
  <dcterms:modified xsi:type="dcterms:W3CDTF">2012-01-16T19:38:35Z</dcterms:modified>
</cp:coreProperties>
</file>